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311" r:id="rId3"/>
    <p:sldId id="358" r:id="rId4"/>
    <p:sldId id="335" r:id="rId5"/>
    <p:sldId id="337" r:id="rId6"/>
    <p:sldId id="264" r:id="rId7"/>
    <p:sldId id="267" r:id="rId8"/>
    <p:sldId id="388" r:id="rId9"/>
    <p:sldId id="277" r:id="rId10"/>
    <p:sldId id="392" r:id="rId11"/>
    <p:sldId id="279" r:id="rId12"/>
    <p:sldId id="344" r:id="rId13"/>
    <p:sldId id="361" r:id="rId14"/>
    <p:sldId id="372" r:id="rId15"/>
    <p:sldId id="384" r:id="rId16"/>
    <p:sldId id="340" r:id="rId17"/>
    <p:sldId id="378" r:id="rId18"/>
    <p:sldId id="375" r:id="rId19"/>
    <p:sldId id="386" r:id="rId20"/>
    <p:sldId id="365" r:id="rId21"/>
    <p:sldId id="269" r:id="rId22"/>
    <p:sldId id="285" r:id="rId23"/>
    <p:sldId id="270" r:id="rId24"/>
    <p:sldId id="272" r:id="rId25"/>
    <p:sldId id="286" r:id="rId26"/>
    <p:sldId id="275" r:id="rId27"/>
    <p:sldId id="278" r:id="rId28"/>
    <p:sldId id="287" r:id="rId29"/>
    <p:sldId id="280" r:id="rId30"/>
    <p:sldId id="282" r:id="rId31"/>
    <p:sldId id="313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mano Cord Neto" initials="GCN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1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085AAD-B6E4-4E94-9FDF-0C4BD6990B3F}" v="118" dt="2021-09-23T13:21:56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85" d="100"/>
          <a:sy n="85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69E44-CB7B-490D-812F-C86F1C0CD21E}" type="datetimeFigureOut">
              <a:rPr lang="pt-BR" smtClean="0"/>
              <a:t>23/09/2021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09EE7-E29B-4BAF-B7C8-7113E716BB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095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9EE7-E29B-4BAF-B7C8-7113E716BB2F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909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0FA2-3A01-480D-AE08-E1AAA1908F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C27A6-C1B0-4796-8E37-0B278C93FF9C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0329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BA37F-FD29-4BC7-9244-27F5B107E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63321-EC90-4BD8-8799-7267E8911D4C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699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75A-EB0A-440B-8FF9-2D62F03197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6C469-FB43-416F-B43F-9167B9565B3D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5540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0FA2-3A01-480D-AE08-E1AAA1908F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C27A6-C1B0-4796-8E37-0B278C93FF9C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9462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496C-0443-4268-9D21-F1B1865150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2186D-54CE-4362-8136-454BDB09E04E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50220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44E28-C9AF-49AF-8DA3-67C94D82FF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3E09-D3E1-49C2-8225-3BB8B49DC389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6765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A861-2404-4F27-BF4E-F35E51B1DB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D3390-E2CB-4B2A-A6A4-FBD7AC1C658C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897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D5237-4C72-4A34-8586-825D52D42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350DB-1831-4CC2-976A-0C0B71C093B2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7295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4D11-D32C-4A8D-8953-AD6094B1B6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5DCA9-A88E-47BB-86A8-4678CBD556CD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995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C010-E742-4DFB-B587-AA063BD4A5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EF884-EBF0-4935-8BDC-EE503E5CC6D1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843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D8B0A-1A5C-424A-9A82-23680877C0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4457A-C09C-4917-AC58-FD7DCA28E67B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415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496C-0443-4268-9D21-F1B1865150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2186D-54CE-4362-8136-454BDB09E04E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7396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01254-A2A1-4732-9A44-6DC94FF126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B779A-060E-4580-ADFA-5B659AE752AC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6807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BA37F-FD29-4BC7-9244-27F5B107E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63321-EC90-4BD8-8799-7267E8911D4C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065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175A-EB0A-440B-8FF9-2D62F03197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6C469-FB43-416F-B43F-9167B9565B3D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6829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44E28-C9AF-49AF-8DA3-67C94D82FF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3E09-D3E1-49C2-8225-3BB8B49DC389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8966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A861-2404-4F27-BF4E-F35E51B1DB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D3390-E2CB-4B2A-A6A4-FBD7AC1C658C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1547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D5237-4C72-4A34-8586-825D52D42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350DB-1831-4CC2-976A-0C0B71C093B2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962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4D11-D32C-4A8D-8953-AD6094B1B6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5DCA9-A88E-47BB-86A8-4678CBD556CD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2567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C010-E742-4DFB-B587-AA063BD4A5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EF884-EBF0-4935-8BDC-EE503E5CC6D1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1866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D8B0A-1A5C-424A-9A82-23680877C0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4457A-C09C-4917-AC58-FD7DCA28E67B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627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01254-A2A1-4732-9A44-6DC94FF126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B779A-060E-4580-ADFA-5B659AE752AC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6193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09585">
              <a:defRPr/>
            </a:pPr>
            <a:fld id="{28654FB4-7DD6-4BFF-94CC-E563C8F289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09585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08903EC0-4641-47F6-8A6D-E683AA41925A}" type="slidenum">
              <a:rPr lang="pt-BR" altLang="pt-BR" smtClean="0"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9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0">
        <p15:prstTrans prst="pageCurlDouble"/>
      </p:transition>
    </mc:Choice>
    <mc:Fallback xmlns="">
      <p:transition>
        <p:fade/>
      </p:transition>
    </mc:Fallback>
  </mc:AlternateContent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09585">
              <a:defRPr/>
            </a:pPr>
            <a:fld id="{28654FB4-7DD6-4BFF-94CC-E563C8F289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9/23/2021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09585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08903EC0-4641-47F6-8A6D-E683AA41925A}" type="slidenum">
              <a:rPr lang="pt-BR" altLang="pt-BR" smtClean="0">
                <a:cs typeface="Arial" panose="020B0604020202020204" pitchFamily="34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9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0">
        <p15:prstTrans prst="pageCurlDouble"/>
      </p:transition>
    </mc:Choice>
    <mc:Fallback xmlns="">
      <p:transition>
        <p:fade/>
      </p:transition>
    </mc:Fallback>
  </mc:AlternateContent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gif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jpeg"/><Relationship Id="rId16" Type="http://schemas.openxmlformats.org/officeDocument/2006/relationships/image" Target="../media/image25.jp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esuits.global/en/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95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6829" y="1972733"/>
            <a:ext cx="3126129" cy="457482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94390" y="2721261"/>
            <a:ext cx="7513092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4"/>
              </a:lnSpc>
              <a:spcBef>
                <a:spcPct val="0"/>
              </a:spcBef>
            </a:pPr>
            <a:r>
              <a:rPr lang="en-US" sz="3600" dirty="0">
                <a:latin typeface="Crimson Pro"/>
              </a:rPr>
              <a:t>Uma </a:t>
            </a:r>
            <a:r>
              <a:rPr lang="en-US" sz="3600" dirty="0" err="1">
                <a:latin typeface="Crimson Pro"/>
              </a:rPr>
              <a:t>organização</a:t>
            </a:r>
            <a:r>
              <a:rPr lang="en-US" sz="3600" dirty="0">
                <a:latin typeface="Crimson Pro"/>
              </a:rPr>
              <a:t> </a:t>
            </a:r>
            <a:r>
              <a:rPr lang="en-US" sz="3600" dirty="0" err="1">
                <a:latin typeface="Crimson Pro"/>
              </a:rPr>
              <a:t>aprendente</a:t>
            </a:r>
            <a:r>
              <a:rPr lang="en-US" sz="3600" dirty="0">
                <a:latin typeface="Crimson Pro"/>
              </a:rPr>
              <a:t> </a:t>
            </a:r>
            <a:r>
              <a:rPr lang="en-US" sz="3600" dirty="0" err="1">
                <a:latin typeface="Crimson Pro"/>
              </a:rPr>
              <a:t>deve</a:t>
            </a:r>
            <a:r>
              <a:rPr lang="en-US" sz="3600" dirty="0">
                <a:latin typeface="Crimson Pro"/>
              </a:rPr>
              <a:t> ser </a:t>
            </a:r>
            <a:r>
              <a:rPr lang="en-US" sz="3600" dirty="0" err="1">
                <a:latin typeface="Crimson Pro"/>
              </a:rPr>
              <a:t>capaz</a:t>
            </a:r>
            <a:r>
              <a:rPr lang="en-US" sz="3600" dirty="0">
                <a:latin typeface="Crimson Pro"/>
              </a:rPr>
              <a:t> de </a:t>
            </a:r>
            <a:r>
              <a:rPr lang="en-US" sz="3600" dirty="0" err="1">
                <a:latin typeface="Crimson Pro"/>
              </a:rPr>
              <a:t>estabelecer</a:t>
            </a:r>
            <a:r>
              <a:rPr lang="en-US" sz="3600" dirty="0">
                <a:latin typeface="Crimson Pro"/>
              </a:rPr>
              <a:t> </a:t>
            </a:r>
            <a:r>
              <a:rPr lang="en-US" sz="3600" dirty="0" err="1">
                <a:latin typeface="Crimson Pro"/>
              </a:rPr>
              <a:t>parcerias</a:t>
            </a:r>
            <a:r>
              <a:rPr lang="en-US" sz="3600" dirty="0">
                <a:latin typeface="Crimson Pro"/>
              </a:rPr>
              <a:t> com </a:t>
            </a:r>
            <a:r>
              <a:rPr lang="en-US" sz="3600" dirty="0" err="1">
                <a:latin typeface="Crimson Pro"/>
              </a:rPr>
              <a:t>outras</a:t>
            </a:r>
            <a:r>
              <a:rPr lang="en-US" sz="3600" dirty="0">
                <a:latin typeface="Crimson Pro"/>
              </a:rPr>
              <a:t> </a:t>
            </a:r>
            <a:r>
              <a:rPr lang="en-US" sz="3600" dirty="0" err="1">
                <a:latin typeface="Crimson Pro"/>
              </a:rPr>
              <a:t>escolas</a:t>
            </a:r>
            <a:r>
              <a:rPr lang="en-US" sz="3600" dirty="0">
                <a:latin typeface="Crimson Pro"/>
              </a:rPr>
              <a:t>, </a:t>
            </a:r>
            <a:r>
              <a:rPr lang="en-US" sz="3600" dirty="0" err="1">
                <a:latin typeface="Crimson Pro"/>
              </a:rPr>
              <a:t>instituições</a:t>
            </a:r>
            <a:r>
              <a:rPr lang="en-US" sz="3600" dirty="0">
                <a:latin typeface="Crimson Pro"/>
              </a:rPr>
              <a:t> e </a:t>
            </a:r>
            <a:r>
              <a:rPr lang="en-US" sz="3600" dirty="0" err="1">
                <a:latin typeface="Crimson Pro"/>
              </a:rPr>
              <a:t>entidades</a:t>
            </a:r>
            <a:r>
              <a:rPr lang="en-US" sz="3600" dirty="0">
                <a:latin typeface="Crimson Pro"/>
              </a:rPr>
              <a:t> que </a:t>
            </a:r>
            <a:r>
              <a:rPr lang="en-US" sz="3600" dirty="0" err="1">
                <a:latin typeface="Crimson Pro"/>
              </a:rPr>
              <a:t>possam</a:t>
            </a:r>
            <a:r>
              <a:rPr lang="en-US" sz="3600" dirty="0">
                <a:latin typeface="Crimson Pro"/>
              </a:rPr>
              <a:t> </a:t>
            </a:r>
            <a:r>
              <a:rPr lang="en-US" sz="3600" dirty="0" err="1">
                <a:latin typeface="Crimson Pro"/>
              </a:rPr>
              <a:t>ampliar</a:t>
            </a:r>
            <a:r>
              <a:rPr lang="en-US" sz="3600" dirty="0">
                <a:latin typeface="Crimson Pro"/>
              </a:rPr>
              <a:t> </a:t>
            </a:r>
            <a:r>
              <a:rPr lang="en-US" sz="3600" dirty="0" err="1">
                <a:latin typeface="Crimson Pro"/>
              </a:rPr>
              <a:t>os</a:t>
            </a:r>
            <a:r>
              <a:rPr lang="en-US" sz="3600" dirty="0">
                <a:latin typeface="Crimson Pro"/>
              </a:rPr>
              <a:t> </a:t>
            </a:r>
            <a:r>
              <a:rPr lang="en-US" sz="3600" dirty="0" err="1">
                <a:latin typeface="Crimson Pro"/>
              </a:rPr>
              <a:t>recursos</a:t>
            </a:r>
            <a:r>
              <a:rPr lang="en-US" sz="3600" dirty="0">
                <a:latin typeface="Crimson Pro"/>
              </a:rPr>
              <a:t> de </a:t>
            </a:r>
            <a:r>
              <a:rPr lang="en-US" sz="3600" dirty="0" err="1">
                <a:latin typeface="Crimson Pro"/>
              </a:rPr>
              <a:t>aprendizagem</a:t>
            </a:r>
            <a:r>
              <a:rPr lang="en-US" sz="3600" dirty="0">
                <a:latin typeface="Crimson Pro"/>
              </a:rPr>
              <a:t> e de </a:t>
            </a:r>
            <a:r>
              <a:rPr lang="en-US" sz="3600" dirty="0" err="1">
                <a:latin typeface="Crimson Pro"/>
              </a:rPr>
              <a:t>pesquisa</a:t>
            </a:r>
            <a:r>
              <a:rPr lang="en-US" sz="3600" dirty="0">
                <a:latin typeface="Crimson Pro"/>
              </a:rPr>
              <a:t>.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71498" y="363385"/>
            <a:ext cx="7492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</a:rPr>
              <a:t>FLACSI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94" y="0"/>
            <a:ext cx="9465651" cy="685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BD972D4-58D3-7440-AEDC-9A22683252A5}"/>
              </a:ext>
            </a:extLst>
          </p:cNvPr>
          <p:cNvSpPr txBox="1"/>
          <p:nvPr/>
        </p:nvSpPr>
        <p:spPr>
          <a:xfrm>
            <a:off x="4054625" y="354149"/>
            <a:ext cx="7492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</a:rPr>
              <a:t>Projetos da FLACSI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4" y="2290194"/>
            <a:ext cx="11304695" cy="316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BD972D4-58D3-7440-AEDC-9A22683252A5}"/>
              </a:ext>
            </a:extLst>
          </p:cNvPr>
          <p:cNvSpPr txBox="1"/>
          <p:nvPr/>
        </p:nvSpPr>
        <p:spPr>
          <a:xfrm>
            <a:off x="4054625" y="354149"/>
            <a:ext cx="7492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</a:rPr>
              <a:t>Projetos da FLACSI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2160"/>
          <a:stretch/>
        </p:blipFill>
        <p:spPr>
          <a:xfrm>
            <a:off x="252371" y="2297175"/>
            <a:ext cx="11669998" cy="31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rte fundo branco pp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4547" r="40904" b="22166"/>
          <a:stretch/>
        </p:blipFill>
        <p:spPr>
          <a:xfrm>
            <a:off x="2649043" y="-238825"/>
            <a:ext cx="7248418" cy="70968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756" y="3903752"/>
            <a:ext cx="881938" cy="848275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959" y="1277041"/>
            <a:ext cx="868173" cy="835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Image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010" y="1797475"/>
            <a:ext cx="9588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07" y="4445166"/>
            <a:ext cx="10461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4507" r="11103" b="4909"/>
          <a:stretch/>
        </p:blipFill>
        <p:spPr bwMode="auto">
          <a:xfrm>
            <a:off x="7870861" y="4608782"/>
            <a:ext cx="798990" cy="8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" r="2824"/>
          <a:stretch>
            <a:fillRect/>
          </a:stretch>
        </p:blipFill>
        <p:spPr bwMode="auto">
          <a:xfrm>
            <a:off x="6635250" y="3918162"/>
            <a:ext cx="969070" cy="90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" r="5811" b="-2"/>
          <a:stretch>
            <a:fillRect/>
          </a:stretch>
        </p:blipFill>
        <p:spPr bwMode="auto">
          <a:xfrm>
            <a:off x="3720982" y="2562244"/>
            <a:ext cx="9509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2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9" r="275" b="33177"/>
          <a:stretch/>
        </p:blipFill>
        <p:spPr bwMode="auto">
          <a:xfrm>
            <a:off x="6635250" y="2039711"/>
            <a:ext cx="1081087" cy="52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r="2980" b="-2"/>
          <a:stretch>
            <a:fillRect/>
          </a:stretch>
        </p:blipFill>
        <p:spPr bwMode="auto">
          <a:xfrm>
            <a:off x="2649043" y="3479823"/>
            <a:ext cx="10096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60" y="944231"/>
            <a:ext cx="8128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7" r="-945"/>
          <a:stretch>
            <a:fillRect/>
          </a:stretch>
        </p:blipFill>
        <p:spPr bwMode="auto">
          <a:xfrm>
            <a:off x="3398865" y="4819571"/>
            <a:ext cx="1155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464" r="3358"/>
          <a:stretch>
            <a:fillRect/>
          </a:stretch>
        </p:blipFill>
        <p:spPr bwMode="auto">
          <a:xfrm>
            <a:off x="4595133" y="5521273"/>
            <a:ext cx="9572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13" y="1665094"/>
            <a:ext cx="749234" cy="74923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88"/>
          <a:stretch/>
        </p:blipFill>
        <p:spPr>
          <a:xfrm>
            <a:off x="2840027" y="1486965"/>
            <a:ext cx="1171575" cy="857731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9"/>
          <a:stretch/>
        </p:blipFill>
        <p:spPr>
          <a:xfrm>
            <a:off x="6565145" y="5501416"/>
            <a:ext cx="833474" cy="69713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89"/>
          <a:stretch/>
        </p:blipFill>
        <p:spPr>
          <a:xfrm>
            <a:off x="5688342" y="186713"/>
            <a:ext cx="817709" cy="843845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30" b="65097"/>
          <a:stretch/>
        </p:blipFill>
        <p:spPr>
          <a:xfrm>
            <a:off x="3993160" y="532406"/>
            <a:ext cx="951177" cy="81041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A024B0C-E8D0-4FA8-8FCB-546E3538FB4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2" y="2135562"/>
            <a:ext cx="1204773" cy="1191972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9A096AE-1307-405F-890D-FC0B967A288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388" y="1504879"/>
            <a:ext cx="967793" cy="1693638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F12D7841-E912-4F21-B8E2-6EA7C1F1251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406" y="195672"/>
            <a:ext cx="3259538" cy="1060058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964B6340-269C-47A5-A570-9BCD6A3F337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1" y="3792434"/>
            <a:ext cx="2043382" cy="1191973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EB0D4FF4-821A-423E-99E4-4DD855985FE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90" y="5377790"/>
            <a:ext cx="1317096" cy="1191972"/>
          </a:xfrm>
          <a:prstGeom prst="rect">
            <a:avLst/>
          </a:prstGeom>
        </p:spPr>
      </p:pic>
      <p:pic>
        <p:nvPicPr>
          <p:cNvPr id="28" name="Imagem 27" descr="Logotipo&#10;&#10;Descrição gerada automaticamente">
            <a:extLst>
              <a:ext uri="{FF2B5EF4-FFF2-40B4-BE49-F238E27FC236}">
                <a16:creationId xmlns:a16="http://schemas.microsoft.com/office/drawing/2014/main" id="{9337CC3A-56AE-4D7D-9A0D-5EF525BA4EF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015" y="3777397"/>
            <a:ext cx="1432660" cy="1191973"/>
          </a:xfrm>
          <a:prstGeom prst="rect">
            <a:avLst/>
          </a:prstGeom>
        </p:spPr>
      </p:pic>
      <p:pic>
        <p:nvPicPr>
          <p:cNvPr id="30" name="Imagem 29" descr="Desenho de personagem de desenhos animados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40EA78B0-ACF1-4C5A-83EB-2718CD300F2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6" y="412594"/>
            <a:ext cx="1862350" cy="977734"/>
          </a:xfrm>
          <a:prstGeom prst="rect">
            <a:avLst/>
          </a:prstGeom>
        </p:spPr>
      </p:pic>
      <p:pic>
        <p:nvPicPr>
          <p:cNvPr id="32" name="Imagem 31" descr="Texto&#10;&#10;Descrição gerada automaticamente">
            <a:extLst>
              <a:ext uri="{FF2B5EF4-FFF2-40B4-BE49-F238E27FC236}">
                <a16:creationId xmlns:a16="http://schemas.microsoft.com/office/drawing/2014/main" id="{14C12515-9EEA-4032-8F8A-5E2E57E84CD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55" y="5594597"/>
            <a:ext cx="2637042" cy="9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971498" y="363385"/>
            <a:ext cx="7492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</a:rPr>
              <a:t>Números da RJE</a:t>
            </a:r>
          </a:p>
        </p:txBody>
      </p:sp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1862428" y="1961755"/>
            <a:ext cx="894411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4000" b="1" dirty="0">
                <a:solidFill>
                  <a:srgbClr val="731619"/>
                </a:solidFill>
              </a:rPr>
              <a:t>17 Unidades Educativas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t-BR" sz="2800" b="1" dirty="0">
              <a:solidFill>
                <a:srgbClr val="731619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4800" dirty="0">
                <a:solidFill>
                  <a:srgbClr val="4BACC6">
                    <a:lumMod val="50000"/>
                  </a:srgbClr>
                </a:solidFill>
              </a:rPr>
              <a:t>+ de 28 mil estudantes</a:t>
            </a: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4000" dirty="0">
                <a:solidFill>
                  <a:srgbClr val="9BBB59">
                    <a:lumMod val="75000"/>
                  </a:srgbClr>
                </a:solidFill>
              </a:rPr>
              <a:t>+ de 6 mil bolsistas 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600" dirty="0">
                <a:solidFill>
                  <a:srgbClr val="EEECE1">
                    <a:lumMod val="50000"/>
                  </a:srgbClr>
                </a:solidFill>
              </a:rPr>
              <a:t>+ 4 mil profissionais</a:t>
            </a:r>
          </a:p>
        </p:txBody>
      </p:sp>
    </p:spTree>
    <p:extLst>
      <p:ext uri="{BB962C8B-B14F-4D97-AF65-F5344CB8AC3E}">
        <p14:creationId xmlns:p14="http://schemas.microsoft.com/office/powerpoint/2010/main" val="39100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971498" y="363385"/>
            <a:ext cx="7492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</a:rPr>
              <a:t>O Projeto Educativo Comum 2016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794509"/>
            <a:ext cx="3034238" cy="455135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r="50148"/>
          <a:stretch/>
        </p:blipFill>
        <p:spPr>
          <a:xfrm>
            <a:off x="5341300" y="2633490"/>
            <a:ext cx="4966894" cy="17240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50417"/>
          <a:stretch/>
        </p:blipFill>
        <p:spPr>
          <a:xfrm>
            <a:off x="5368183" y="4621841"/>
            <a:ext cx="4940011" cy="172402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341300" y="1774073"/>
            <a:ext cx="4507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Dimensões do processo educativo:</a:t>
            </a:r>
          </a:p>
        </p:txBody>
      </p:sp>
    </p:spTree>
    <p:extLst>
      <p:ext uri="{BB962C8B-B14F-4D97-AF65-F5344CB8AC3E}">
        <p14:creationId xmlns:p14="http://schemas.microsoft.com/office/powerpoint/2010/main" val="35456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971498" y="363385"/>
            <a:ext cx="7492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</a:rPr>
              <a:t>A Rede Jesuíta de Educação do Brasil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05135" y="1422852"/>
            <a:ext cx="98411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691707"/>
                </a:solidFill>
              </a:rPr>
              <a:t>2014: </a:t>
            </a:r>
            <a:r>
              <a:rPr lang="pt-BR" sz="2400" b="1" dirty="0"/>
              <a:t>Criação da Província dos Jesuítas do Brasil e constituição da RJE.</a:t>
            </a:r>
          </a:p>
          <a:p>
            <a:endParaRPr lang="pt-BR" sz="1400" dirty="0"/>
          </a:p>
          <a:p>
            <a:r>
              <a:rPr lang="pt-BR" sz="2800" dirty="0">
                <a:solidFill>
                  <a:srgbClr val="691707"/>
                </a:solidFill>
              </a:rPr>
              <a:t>2015: </a:t>
            </a:r>
            <a:r>
              <a:rPr lang="pt-BR" sz="2400" b="1" dirty="0"/>
              <a:t>Redação do Projeto Educativo Comum.</a:t>
            </a:r>
          </a:p>
          <a:p>
            <a:endParaRPr lang="pt-BR" sz="1400" b="1" dirty="0"/>
          </a:p>
          <a:p>
            <a:r>
              <a:rPr lang="pt-BR" sz="2800" dirty="0">
                <a:solidFill>
                  <a:srgbClr val="691707"/>
                </a:solidFill>
              </a:rPr>
              <a:t>2016: </a:t>
            </a:r>
            <a:r>
              <a:rPr lang="pt-BR" sz="2400" b="1" dirty="0"/>
              <a:t>Lançamento do Projeto Educativo Comum.</a:t>
            </a:r>
          </a:p>
          <a:p>
            <a:endParaRPr lang="pt-BR" sz="1400" b="1" dirty="0"/>
          </a:p>
          <a:p>
            <a:r>
              <a:rPr lang="pt-BR" sz="2800" dirty="0">
                <a:solidFill>
                  <a:srgbClr val="691707"/>
                </a:solidFill>
              </a:rPr>
              <a:t>2017/2020: </a:t>
            </a:r>
            <a:r>
              <a:rPr lang="pt-BR" sz="2400" b="1" dirty="0"/>
              <a:t>Implementação do PEC pelas Unidades Educativas.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05135" y="3982510"/>
            <a:ext cx="105893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691707"/>
                </a:solidFill>
              </a:rPr>
              <a:t>2017/2019: </a:t>
            </a:r>
            <a:r>
              <a:rPr lang="pt-BR" sz="2400" b="1" dirty="0"/>
              <a:t>Elaboração dos Planos Estratégicos das Unidades e da RJE.</a:t>
            </a:r>
          </a:p>
          <a:p>
            <a:endParaRPr lang="pt-BR" sz="1400" b="1" dirty="0"/>
          </a:p>
          <a:p>
            <a:r>
              <a:rPr lang="pt-BR" sz="2800" dirty="0">
                <a:solidFill>
                  <a:srgbClr val="691707"/>
                </a:solidFill>
              </a:rPr>
              <a:t>2018/2019:</a:t>
            </a:r>
            <a:r>
              <a:rPr lang="pt-BR" sz="2800" b="1" dirty="0"/>
              <a:t> </a:t>
            </a:r>
            <a:r>
              <a:rPr lang="pt-BR" sz="2400" b="1" dirty="0"/>
              <a:t>Consolidação da RJE.</a:t>
            </a:r>
          </a:p>
          <a:p>
            <a:endParaRPr lang="pt-BR" sz="1400" b="1" dirty="0"/>
          </a:p>
          <a:p>
            <a:r>
              <a:rPr lang="pt-BR" sz="2800" dirty="0">
                <a:solidFill>
                  <a:srgbClr val="691707"/>
                </a:solidFill>
              </a:rPr>
              <a:t>2021:</a:t>
            </a:r>
            <a:r>
              <a:rPr lang="pt-BR" sz="2800" b="1" dirty="0"/>
              <a:t> </a:t>
            </a:r>
            <a:r>
              <a:rPr lang="pt-BR" sz="2400" b="1" dirty="0"/>
              <a:t>Lançamento da versão atualizada do PEC.</a:t>
            </a:r>
          </a:p>
          <a:p>
            <a:endParaRPr lang="pt-BR" sz="1400" b="1" dirty="0"/>
          </a:p>
          <a:p>
            <a:r>
              <a:rPr lang="pt-BR" sz="2800" dirty="0">
                <a:solidFill>
                  <a:srgbClr val="691707"/>
                </a:solidFill>
              </a:rPr>
              <a:t>2022: </a:t>
            </a:r>
            <a:r>
              <a:rPr lang="pt-BR" sz="2400" b="1" dirty="0"/>
              <a:t>Atualização dos Planos Estratégicos.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07549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971498" y="363385"/>
            <a:ext cx="7492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</a:rPr>
              <a:t>O Projeto Educativo Comum 2021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DC6C3B7-C649-455E-A6A2-59E37D93B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9" b="539"/>
          <a:stretch/>
        </p:blipFill>
        <p:spPr>
          <a:xfrm>
            <a:off x="4269338" y="1318169"/>
            <a:ext cx="3653323" cy="55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4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EBB5848-DFAA-0A49-AFF3-68CF132A327A}"/>
              </a:ext>
            </a:extLst>
          </p:cNvPr>
          <p:cNvSpPr txBox="1"/>
          <p:nvPr/>
        </p:nvSpPr>
        <p:spPr>
          <a:xfrm>
            <a:off x="908251" y="1844593"/>
            <a:ext cx="10276703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cs typeface="Calibri"/>
              </a:rPr>
              <a:t>Especialização </a:t>
            </a:r>
            <a:r>
              <a:rPr lang="pt-BR" sz="2800" dirty="0" err="1">
                <a:cs typeface="Calibri"/>
              </a:rPr>
              <a:t>EaD</a:t>
            </a:r>
            <a:r>
              <a:rPr lang="pt-BR" sz="2800" dirty="0">
                <a:cs typeface="Calibri"/>
              </a:rPr>
              <a:t> – UNISINOS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Mestrado em Gestão Escolar – UNISINOS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Doutorado em Gestão Escolar – UNISINOS 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Especialização em Cidadania Global – FAJE 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Extensão em Currículo – PUC- 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A2633C7-0F4D-784F-A000-96AEE65F134D}"/>
              </a:ext>
            </a:extLst>
          </p:cNvPr>
          <p:cNvSpPr txBox="1"/>
          <p:nvPr/>
        </p:nvSpPr>
        <p:spPr>
          <a:xfrm>
            <a:off x="4054625" y="354149"/>
            <a:ext cx="7492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>
                <a:solidFill>
                  <a:schemeClr val="bg1"/>
                </a:solidFill>
              </a:rPr>
              <a:t>Principais Projetos em Curso 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BB5848-DFAA-0A49-AFF3-68CF132A327A}"/>
              </a:ext>
            </a:extLst>
          </p:cNvPr>
          <p:cNvSpPr txBox="1"/>
          <p:nvPr/>
        </p:nvSpPr>
        <p:spPr>
          <a:xfrm>
            <a:off x="252267" y="1389712"/>
            <a:ext cx="10276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u="sng" dirty="0">
                <a:cs typeface="Calibri"/>
              </a:rPr>
              <a:t>Eixo Formação</a:t>
            </a:r>
            <a:endParaRPr lang="pt-BR" sz="3200" u="sng" dirty="0"/>
          </a:p>
        </p:txBody>
      </p:sp>
    </p:spTree>
    <p:extLst>
      <p:ext uri="{BB962C8B-B14F-4D97-AF65-F5344CB8AC3E}">
        <p14:creationId xmlns:p14="http://schemas.microsoft.com/office/powerpoint/2010/main" val="2921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6509" y="1651074"/>
            <a:ext cx="111265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Aprovação da Companhia de Jesus - 1540</a:t>
            </a:r>
          </a:p>
          <a:p>
            <a:pPr algn="just"/>
            <a:r>
              <a:rPr lang="pt-BR" sz="2000" i="1" dirty="0"/>
              <a:t>A Companhia de Jesus foi fundada ‘para dedicar-se principalmente ao proveito das almas na vida e doutrina cristãs, e para a propagação da fé, por meio de pregações públicas, do ministério da palavra de Deus, dos Exercícios Espirituais e obras de caridade, e concretamente pela formação cristã das crianças e dos ignorantes, bem como por meio de confissões, buscando principalmente a consolação espiritual dos fiéis’ (Fórmula do Instituto).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46509" y="3631260"/>
            <a:ext cx="10964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i="1" dirty="0"/>
              <a:t>Logo depois da fundação da Companhia, ficou claro para Inácio que as escolas ofereciam um excelente serviço à igreja, pela instrução moral e religiosa, tornando a vida devota acessível aos jovens e ensinando a mensagem do Evangelho de serviço aos outros. E assim, muitas escolas começaram a ser fundadas. </a:t>
            </a:r>
            <a:r>
              <a:rPr lang="pt-BR" sz="2000" dirty="0"/>
              <a:t>(</a:t>
            </a:r>
            <a:r>
              <a:rPr lang="pt-BR" sz="2000" dirty="0">
                <a:hlinkClick r:id="rId2"/>
              </a:rPr>
              <a:t>jesuits.global/</a:t>
            </a:r>
            <a:r>
              <a:rPr lang="pt-BR" sz="2000" dirty="0" err="1">
                <a:hlinkClick r:id="rId2"/>
              </a:rPr>
              <a:t>our-history</a:t>
            </a:r>
            <a:r>
              <a:rPr lang="pt-BR" sz="2000" dirty="0"/>
              <a:t>).</a:t>
            </a:r>
            <a:endParaRPr lang="pt-BR" sz="2000" i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CD1D24-5DAC-B54E-A78D-4AD1460F81F5}"/>
              </a:ext>
            </a:extLst>
          </p:cNvPr>
          <p:cNvSpPr txBox="1"/>
          <p:nvPr/>
        </p:nvSpPr>
        <p:spPr>
          <a:xfrm>
            <a:off x="446509" y="5195441"/>
            <a:ext cx="11126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Chegada dos Jesuítas ao Brasil – 1549</a:t>
            </a:r>
          </a:p>
          <a:p>
            <a:r>
              <a:rPr lang="pt-BR" sz="2400" b="1" dirty="0"/>
              <a:t>Última versão da </a:t>
            </a:r>
            <a:r>
              <a:rPr lang="pt-BR" sz="2400" b="1" i="1" dirty="0" err="1"/>
              <a:t>Ratio</a:t>
            </a:r>
            <a:r>
              <a:rPr lang="pt-BR" sz="2400" b="1" i="1" dirty="0"/>
              <a:t> </a:t>
            </a:r>
            <a:r>
              <a:rPr lang="pt-BR" sz="2400" b="1" i="1" dirty="0" err="1"/>
              <a:t>Studiorum</a:t>
            </a:r>
            <a:r>
              <a:rPr lang="pt-BR" sz="2400" b="1" dirty="0"/>
              <a:t> - 1599</a:t>
            </a:r>
          </a:p>
          <a:p>
            <a:endParaRPr lang="pt-BR" sz="2400" i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3AD0F4C-8662-8547-B3B3-F0BC98C731FA}"/>
              </a:ext>
            </a:extLst>
          </p:cNvPr>
          <p:cNvSpPr txBox="1"/>
          <p:nvPr/>
        </p:nvSpPr>
        <p:spPr>
          <a:xfrm>
            <a:off x="3971498" y="363385"/>
            <a:ext cx="7492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</a:rPr>
              <a:t>Surgimento do Apostolado Educativo da SJ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6CD1D24-5DAC-B54E-A78D-4AD1460F81F5}"/>
              </a:ext>
            </a:extLst>
          </p:cNvPr>
          <p:cNvSpPr txBox="1"/>
          <p:nvPr/>
        </p:nvSpPr>
        <p:spPr>
          <a:xfrm>
            <a:off x="446509" y="5944014"/>
            <a:ext cx="11126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Supressão da Companhia 1773 - 1814</a:t>
            </a:r>
          </a:p>
          <a:p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36609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t-BR" sz="4000" i="1" dirty="0"/>
            </a:br>
            <a:br>
              <a:rPr lang="pt-BR" sz="4000" i="1" dirty="0"/>
            </a:br>
            <a:br>
              <a:rPr lang="pt-BR" sz="4000" i="1" dirty="0"/>
            </a:br>
            <a:br>
              <a:rPr lang="pt-BR" sz="4000" i="1" dirty="0"/>
            </a:br>
            <a:br>
              <a:rPr lang="pt-BR" sz="4000" i="1" dirty="0"/>
            </a:br>
            <a:br>
              <a:rPr lang="pt-BR" sz="4000" i="1" dirty="0"/>
            </a:br>
            <a:br>
              <a:rPr lang="pt-BR" sz="4000" i="1" dirty="0"/>
            </a:br>
            <a:br>
              <a:rPr lang="pt-BR" sz="4000" i="1" dirty="0"/>
            </a:br>
            <a:br>
              <a:rPr lang="pt-BR" sz="4000" i="1" dirty="0"/>
            </a:br>
            <a:br>
              <a:rPr lang="pt-BR" sz="4000" i="1" dirty="0"/>
            </a:br>
            <a:br>
              <a:rPr lang="pt-BR" sz="4000" i="1" dirty="0"/>
            </a:br>
            <a:r>
              <a:rPr lang="pt-BR" sz="4000" i="1" dirty="0"/>
              <a:t>Objetivo Estratégico 01</a:t>
            </a:r>
            <a:br>
              <a:rPr lang="pt-BR" sz="4000" i="1" dirty="0"/>
            </a:br>
            <a:r>
              <a:rPr lang="pt-BR" sz="4000" i="1" dirty="0"/>
              <a:t>Formação dos Quadros Gestores</a:t>
            </a:r>
            <a:br>
              <a:rPr lang="pt-BR" sz="4000" dirty="0"/>
            </a:b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3919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3689" y="230012"/>
            <a:ext cx="6231467" cy="1023055"/>
          </a:xfrm>
        </p:spPr>
        <p:txBody>
          <a:bodyPr>
            <a:noAutofit/>
          </a:bodyPr>
          <a:lstStyle/>
          <a:p>
            <a:pPr algn="ctr"/>
            <a:br>
              <a:rPr lang="pt-BR" sz="3200" i="1" dirty="0"/>
            </a:br>
            <a:r>
              <a:rPr lang="pt-BR" sz="3200" i="1" dirty="0">
                <a:solidFill>
                  <a:schemeClr val="bg1"/>
                </a:solidFill>
              </a:rPr>
              <a:t>Formação dos Quadros Gestores</a:t>
            </a:r>
            <a:br>
              <a:rPr lang="pt-BR" sz="3200" i="1" dirty="0">
                <a:solidFill>
                  <a:schemeClr val="bg1"/>
                </a:solidFill>
              </a:rPr>
            </a:b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8001" y="2457802"/>
            <a:ext cx="11195998" cy="408975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Turma 01</a:t>
            </a:r>
            <a:r>
              <a:rPr lang="pt-BR" dirty="0"/>
              <a:t>: Concluída. 17 pesquisas realizadas. Apresentação pública das pesquisas em forma de mesas-redondas no Congresso da RJE. PUBLICAÇÃO BIBLIOGRÁFICA CONCLUÍDA. Lançamento virtual do livro em 04 de dezembro de 2020.</a:t>
            </a:r>
          </a:p>
          <a:p>
            <a:pPr marL="0" indent="0">
              <a:buNone/>
            </a:pPr>
            <a:endParaRPr lang="pt-BR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pt-BR" b="1" dirty="0"/>
              <a:t>Turma 02</a:t>
            </a:r>
            <a:r>
              <a:rPr lang="pt-BR" dirty="0"/>
              <a:t>: 20 pesquisas qualificadas. 19 já concluídas. Última defesa em outubro de 2020.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Turma 03</a:t>
            </a:r>
            <a:r>
              <a:rPr lang="pt-BR" dirty="0"/>
              <a:t>: 22 estudantes matriculados. Qualificações em curso. Conclusão em abril/21.</a:t>
            </a:r>
          </a:p>
          <a:p>
            <a:pPr marL="0" indent="0">
              <a:buNone/>
            </a:pPr>
            <a:br>
              <a:rPr lang="pt-BR" dirty="0"/>
            </a:br>
            <a:r>
              <a:rPr lang="pt-BR" b="1" dirty="0"/>
              <a:t>Turma 04</a:t>
            </a:r>
            <a:r>
              <a:rPr lang="pt-BR" dirty="0"/>
              <a:t>: início em 11/05. 23 matriculados.  Conclusão em maio/22. Aulas totalmente à distância (modalidade presencial remota). Concluindo o segundo semestre letivo.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43D242-29C6-4608-93BD-9797440D4275}"/>
              </a:ext>
            </a:extLst>
          </p:cNvPr>
          <p:cNvSpPr txBox="1"/>
          <p:nvPr/>
        </p:nvSpPr>
        <p:spPr>
          <a:xfrm>
            <a:off x="498001" y="1593824"/>
            <a:ext cx="7078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1 – Mestrado Profissional em Gestão Escolar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3337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978" y="1257301"/>
            <a:ext cx="81280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2 – Doutorado Profissional em Gestão Escolar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831" y="2552700"/>
            <a:ext cx="11778018" cy="4530487"/>
          </a:xfrm>
        </p:spPr>
        <p:txBody>
          <a:bodyPr>
            <a:normAutofit fontScale="70000" lnSpcReduction="20000"/>
          </a:bodyPr>
          <a:lstStyle/>
          <a:p>
            <a:pPr algn="just">
              <a:buFontTx/>
              <a:buChar char="-"/>
            </a:pPr>
            <a:r>
              <a:rPr lang="pt-BR" b="1" dirty="0"/>
              <a:t>10 aprovados</a:t>
            </a:r>
            <a:r>
              <a:rPr lang="pt-BR" dirty="0"/>
              <a:t>, com aulas iniciadas em 08/04. Término em 2023/02.</a:t>
            </a:r>
          </a:p>
          <a:p>
            <a:pPr algn="just">
              <a:buFontTx/>
              <a:buChar char="-"/>
            </a:pPr>
            <a:r>
              <a:rPr lang="pt-BR" dirty="0"/>
              <a:t>Programa integra </a:t>
            </a:r>
            <a:r>
              <a:rPr lang="pt-BR" b="1" dirty="0"/>
              <a:t>18 créditos</a:t>
            </a:r>
            <a:r>
              <a:rPr lang="pt-BR" dirty="0"/>
              <a:t> estruturantes e obrigatórios, e outros 12 complementares optativos, todos vinculados ao Programa de PPGG em Educação da UNISINOS (conceito 7). Vínculos com demandas da RJE.</a:t>
            </a:r>
          </a:p>
          <a:p>
            <a:pPr algn="just">
              <a:buFontTx/>
              <a:buChar char="-"/>
            </a:pPr>
            <a:r>
              <a:rPr lang="pt-BR" b="1" dirty="0"/>
              <a:t>Focos</a:t>
            </a:r>
            <a:r>
              <a:rPr lang="pt-BR" dirty="0"/>
              <a:t>: gestão e (i) currículo; (</a:t>
            </a:r>
            <a:r>
              <a:rPr lang="pt-BR" dirty="0" err="1"/>
              <a:t>ii</a:t>
            </a:r>
            <a:r>
              <a:rPr lang="pt-BR" dirty="0"/>
              <a:t>) legislação; (</a:t>
            </a:r>
            <a:r>
              <a:rPr lang="pt-BR" dirty="0" err="1"/>
              <a:t>iii</a:t>
            </a:r>
            <a:r>
              <a:rPr lang="pt-BR" dirty="0"/>
              <a:t>) liderança estratégica; (</a:t>
            </a:r>
            <a:r>
              <a:rPr lang="pt-BR" dirty="0" err="1"/>
              <a:t>iv</a:t>
            </a:r>
            <a:r>
              <a:rPr lang="pt-BR" dirty="0"/>
              <a:t>) formação de professores.</a:t>
            </a:r>
          </a:p>
          <a:p>
            <a:pPr algn="just">
              <a:buFontTx/>
              <a:buChar char="-"/>
            </a:pPr>
            <a:r>
              <a:rPr lang="pt-BR" dirty="0"/>
              <a:t>Estudos </a:t>
            </a:r>
            <a:r>
              <a:rPr lang="pt-BR" b="1" dirty="0"/>
              <a:t>modulares</a:t>
            </a:r>
            <a:r>
              <a:rPr lang="pt-BR" dirty="0"/>
              <a:t>, a exemplo do Mestrado Profissional (semanas de imersão).</a:t>
            </a:r>
          </a:p>
          <a:p>
            <a:pPr algn="just">
              <a:buFontTx/>
              <a:buChar char="-"/>
            </a:pPr>
            <a:r>
              <a:rPr lang="pt-BR" dirty="0"/>
              <a:t>Com nova coordenação: Professor Dr. Rodrigo.</a:t>
            </a:r>
          </a:p>
          <a:p>
            <a:pPr algn="just">
              <a:buFontTx/>
              <a:buChar char="-"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71497BC-3AFE-4C7C-9D45-E952431FB57A}"/>
              </a:ext>
            </a:extLst>
          </p:cNvPr>
          <p:cNvSpPr txBox="1"/>
          <p:nvPr/>
        </p:nvSpPr>
        <p:spPr>
          <a:xfrm>
            <a:off x="4492978" y="385422"/>
            <a:ext cx="4921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i="1" dirty="0">
                <a:solidFill>
                  <a:schemeClr val="bg1"/>
                </a:solidFill>
              </a:rPr>
              <a:t>Formação dos Quadros Gestores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9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755" y="997656"/>
            <a:ext cx="7484533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3 – Especialização em Cidadania Global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025" y="2140656"/>
            <a:ext cx="11066286" cy="437197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sz="2600" dirty="0"/>
              <a:t>Parceria FAJE-RJE.</a:t>
            </a:r>
          </a:p>
          <a:p>
            <a:pPr algn="just">
              <a:buFontTx/>
              <a:buChar char="-"/>
            </a:pPr>
            <a:r>
              <a:rPr lang="pt-BR" sz="2600" dirty="0"/>
              <a:t>Curso de Especialização Cidadãos para o Mundo.</a:t>
            </a:r>
          </a:p>
          <a:p>
            <a:pPr algn="just">
              <a:buFontTx/>
              <a:buChar char="-"/>
            </a:pPr>
            <a:r>
              <a:rPr lang="pt-BR" sz="2600" dirty="0"/>
              <a:t>Carga horária de 80h, modalidade </a:t>
            </a:r>
            <a:r>
              <a:rPr lang="pt-BR" sz="2600" dirty="0" err="1"/>
              <a:t>EaD</a:t>
            </a:r>
            <a:r>
              <a:rPr lang="pt-BR" sz="2600" dirty="0"/>
              <a:t>.</a:t>
            </a:r>
          </a:p>
          <a:p>
            <a:pPr algn="just">
              <a:buFontTx/>
              <a:buChar char="-"/>
            </a:pPr>
            <a:r>
              <a:rPr lang="pt-BR" sz="2600" dirty="0"/>
              <a:t>Público-alvo: lideranças intermediárias e educadores-referência da RJE.</a:t>
            </a:r>
          </a:p>
          <a:p>
            <a:pPr algn="just">
              <a:buFontTx/>
              <a:buChar char="-"/>
            </a:pPr>
            <a:r>
              <a:rPr lang="pt-BR" sz="2600" dirty="0"/>
              <a:t>Temática: Cidadania Global.</a:t>
            </a:r>
          </a:p>
          <a:p>
            <a:pPr algn="just">
              <a:buFontTx/>
              <a:buChar char="-"/>
            </a:pPr>
            <a:r>
              <a:rPr lang="pt-BR" sz="2600" dirty="0"/>
              <a:t>Eixos: sociabilidade humana / cidadania global / interculturalidades / Companhia de Jesus.</a:t>
            </a:r>
          </a:p>
          <a:p>
            <a:pPr algn="just">
              <a:buFontTx/>
              <a:buChar char="-"/>
            </a:pPr>
            <a:r>
              <a:rPr lang="pt-BR" sz="2600" dirty="0"/>
              <a:t>95 concluintes.</a:t>
            </a:r>
          </a:p>
          <a:p>
            <a:pPr algn="just">
              <a:buFontTx/>
              <a:buChar char="-"/>
            </a:pPr>
            <a:r>
              <a:rPr lang="pt-BR" sz="2600" dirty="0"/>
              <a:t>Curso concluído em outubro de 2020.</a:t>
            </a:r>
          </a:p>
          <a:p>
            <a:pPr algn="just">
              <a:buFontTx/>
              <a:buChar char="-"/>
            </a:pPr>
            <a:endParaRPr lang="pt-BR" sz="2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47892F-634F-47AD-B9AA-F5CB3F670228}"/>
              </a:ext>
            </a:extLst>
          </p:cNvPr>
          <p:cNvSpPr txBox="1"/>
          <p:nvPr/>
        </p:nvSpPr>
        <p:spPr>
          <a:xfrm>
            <a:off x="4413955" y="345174"/>
            <a:ext cx="5373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i="1" dirty="0">
                <a:solidFill>
                  <a:schemeClr val="bg1"/>
                </a:solidFill>
              </a:rPr>
              <a:t>Formação dos Quadros Gestores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3422" y="500945"/>
            <a:ext cx="8367426" cy="571499"/>
          </a:xfrm>
        </p:spPr>
        <p:txBody>
          <a:bodyPr>
            <a:noAutofit/>
          </a:bodyPr>
          <a:lstStyle/>
          <a:p>
            <a:pPr algn="ctr"/>
            <a:r>
              <a:rPr lang="pt-BR" sz="3200" i="1" dirty="0">
                <a:solidFill>
                  <a:schemeClr val="bg1"/>
                </a:solidFill>
              </a:rPr>
              <a:t>Objetivo</a:t>
            </a:r>
            <a:r>
              <a:rPr lang="pt-BR" sz="3200" i="1" dirty="0"/>
              <a:t> </a:t>
            </a:r>
            <a:r>
              <a:rPr lang="pt-BR" sz="3200" i="1" dirty="0">
                <a:solidFill>
                  <a:schemeClr val="bg1"/>
                </a:solidFill>
              </a:rPr>
              <a:t>Estratégico 02</a:t>
            </a:r>
            <a:br>
              <a:rPr lang="pt-BR" sz="3200" i="1" dirty="0">
                <a:solidFill>
                  <a:schemeClr val="bg1"/>
                </a:solidFill>
              </a:rPr>
            </a:br>
            <a:r>
              <a:rPr lang="pt-BR" sz="3200" i="1" dirty="0">
                <a:solidFill>
                  <a:schemeClr val="bg1"/>
                </a:solidFill>
              </a:rPr>
              <a:t>Desenvolver Programas de Formação Continuada</a:t>
            </a:r>
            <a:br>
              <a:rPr lang="pt-BR" sz="3200" i="1" dirty="0">
                <a:solidFill>
                  <a:schemeClr val="bg1"/>
                </a:solidFill>
              </a:rPr>
            </a:b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663" y="1767241"/>
            <a:ext cx="11262673" cy="5090759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pt-BR" sz="2100" dirty="0"/>
              <a:t>Parceria RJE-UNISINOS;</a:t>
            </a:r>
          </a:p>
          <a:p>
            <a:pPr algn="just">
              <a:buFontTx/>
              <a:buChar char="-"/>
            </a:pPr>
            <a:r>
              <a:rPr lang="pt-BR" sz="2100" dirty="0"/>
              <a:t>Temática: Educação Jesuítica, Sujeitos e Contemporaneidade.</a:t>
            </a:r>
          </a:p>
          <a:p>
            <a:pPr algn="just">
              <a:buFontTx/>
              <a:buChar char="-"/>
            </a:pPr>
            <a:r>
              <a:rPr lang="pt-BR" sz="2100" dirty="0"/>
              <a:t>Público alvo: Educadores da RJE.</a:t>
            </a:r>
          </a:p>
          <a:p>
            <a:pPr algn="just">
              <a:buFontTx/>
              <a:buChar char="-"/>
            </a:pPr>
            <a:r>
              <a:rPr lang="pt-BR" sz="2100" dirty="0"/>
              <a:t>03 turmas concluídas. </a:t>
            </a:r>
          </a:p>
          <a:p>
            <a:pPr algn="just">
              <a:buFontTx/>
              <a:buChar char="-"/>
            </a:pPr>
            <a:r>
              <a:rPr lang="pt-BR" sz="2100" dirty="0"/>
              <a:t>Sobre as três primeiras turmas: Painéis no Congresso da RJE.</a:t>
            </a:r>
          </a:p>
          <a:p>
            <a:pPr algn="just">
              <a:buFontTx/>
              <a:buChar char="-"/>
            </a:pPr>
            <a:r>
              <a:rPr lang="pt-BR" sz="2100" dirty="0"/>
              <a:t>Quarta turma – início em março de 2020.</a:t>
            </a:r>
          </a:p>
          <a:p>
            <a:pPr lvl="1" algn="just">
              <a:buFontTx/>
              <a:buChar char="-"/>
            </a:pPr>
            <a:r>
              <a:rPr lang="pt-BR" sz="2100" dirty="0"/>
              <a:t>84 estudantes de todas as unidades da Rede (cursando)</a:t>
            </a:r>
          </a:p>
          <a:p>
            <a:pPr lvl="1" algn="just">
              <a:buFontTx/>
              <a:buChar char="-"/>
            </a:pPr>
            <a:r>
              <a:rPr lang="pt-BR" sz="2100" dirty="0"/>
              <a:t>Parceria com Fé e Alegria – 5 vagas para a Fundação. </a:t>
            </a:r>
          </a:p>
          <a:p>
            <a:pPr lvl="1" algn="just">
              <a:buFontTx/>
              <a:buChar char="-"/>
            </a:pPr>
            <a:r>
              <a:rPr lang="pt-BR" sz="2100" dirty="0"/>
              <a:t>Estudantes de 13 lugares diferentes. </a:t>
            </a:r>
          </a:p>
          <a:p>
            <a:pPr lvl="1" algn="just">
              <a:buFontTx/>
              <a:buChar char="-"/>
            </a:pPr>
            <a:r>
              <a:rPr lang="pt-BR" sz="2100" dirty="0"/>
              <a:t>Totalmente a distância, inclusive avaliações. </a:t>
            </a:r>
          </a:p>
          <a:p>
            <a:pPr lvl="1" algn="just">
              <a:buFontTx/>
              <a:buChar char="-"/>
            </a:pPr>
            <a:r>
              <a:rPr lang="pt-BR" sz="2100" dirty="0"/>
              <a:t>Conclusão do curso em junho de 2021.</a:t>
            </a:r>
          </a:p>
          <a:p>
            <a:pPr lvl="1" algn="just">
              <a:buFontTx/>
              <a:buChar char="-"/>
            </a:pPr>
            <a:r>
              <a:rPr lang="pt-BR" sz="2100" dirty="0"/>
              <a:t>Orientadores locais com grande importância. Alguns deles já são fruto do Mestrado Profissional. </a:t>
            </a:r>
          </a:p>
          <a:p>
            <a:pPr algn="just">
              <a:buFontTx/>
              <a:buChar char="-"/>
            </a:pPr>
            <a:endParaRPr lang="pt-BR" sz="21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EA852A4-8BD8-4D88-BAFE-A85FE9EC4447}"/>
              </a:ext>
            </a:extLst>
          </p:cNvPr>
          <p:cNvSpPr txBox="1"/>
          <p:nvPr/>
        </p:nvSpPr>
        <p:spPr>
          <a:xfrm>
            <a:off x="961914" y="1244021"/>
            <a:ext cx="6755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1 – Especialização em Educação Jesuítica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003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0222" y="191911"/>
            <a:ext cx="8760178" cy="955322"/>
          </a:xfrm>
        </p:spPr>
        <p:txBody>
          <a:bodyPr>
            <a:noAutofit/>
          </a:bodyPr>
          <a:lstStyle/>
          <a:p>
            <a:pPr algn="ctr"/>
            <a:r>
              <a:rPr lang="pt-BR" sz="2800" i="1" dirty="0">
                <a:solidFill>
                  <a:schemeClr val="bg1"/>
                </a:solidFill>
              </a:rPr>
              <a:t>Desenvolver Programas de Formação Continuada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991" y="2423935"/>
            <a:ext cx="11778018" cy="4101043"/>
          </a:xfrm>
        </p:spPr>
        <p:txBody>
          <a:bodyPr>
            <a:normAutofit fontScale="70000" lnSpcReduction="20000"/>
          </a:bodyPr>
          <a:lstStyle/>
          <a:p>
            <a:pPr algn="just">
              <a:buFontTx/>
              <a:buChar char="-"/>
            </a:pPr>
            <a:r>
              <a:rPr lang="pt-BR" dirty="0"/>
              <a:t>Parceria RJE-PUCRJ.</a:t>
            </a:r>
          </a:p>
          <a:p>
            <a:pPr algn="just">
              <a:buFontTx/>
              <a:buChar char="-"/>
            </a:pPr>
            <a:r>
              <a:rPr lang="pt-BR" dirty="0"/>
              <a:t>Responsáveis: Comitês Currículo e Formação.</a:t>
            </a:r>
          </a:p>
          <a:p>
            <a:pPr algn="just">
              <a:buFontTx/>
              <a:buChar char="-"/>
            </a:pPr>
            <a:r>
              <a:rPr lang="pt-BR" dirty="0"/>
              <a:t>Eixos norteadores do curso: conceituação e perspectivas curriculares / culturas infantis e juvenis presentes na escola hoje / diferentes formas de organização curriculares / BNCC / mídias e tecnologias.</a:t>
            </a:r>
          </a:p>
          <a:p>
            <a:pPr algn="just">
              <a:buFontTx/>
              <a:buChar char="-"/>
            </a:pPr>
            <a:r>
              <a:rPr lang="pt-BR" b="1" dirty="0"/>
              <a:t>Público alvo</a:t>
            </a:r>
            <a:r>
              <a:rPr lang="pt-BR" dirty="0"/>
              <a:t>: professores responsáveis pelos componentes curriculares.</a:t>
            </a:r>
          </a:p>
          <a:p>
            <a:pPr algn="just">
              <a:buFontTx/>
              <a:buChar char="-"/>
            </a:pPr>
            <a:r>
              <a:rPr lang="pt-BR" dirty="0"/>
              <a:t>142 estudantes. 3 turmas. 40h. Curso concluído em novembro/2019.</a:t>
            </a:r>
          </a:p>
          <a:p>
            <a:pPr algn="just">
              <a:buFontTx/>
              <a:buChar char="-"/>
            </a:pPr>
            <a:r>
              <a:rPr lang="pt-BR" i="1" dirty="0"/>
              <a:t>2020: Encaminhamentos para a segunda turma (segundo semestre 2020, foco em 2021).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1C39AD-3488-4FBA-8CEA-EAC6D08A6E49}"/>
              </a:ext>
            </a:extLst>
          </p:cNvPr>
          <p:cNvSpPr txBox="1"/>
          <p:nvPr/>
        </p:nvSpPr>
        <p:spPr>
          <a:xfrm>
            <a:off x="936977" y="1600918"/>
            <a:ext cx="6231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2 – Extensão em Currículo e Inovação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5408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5378" y="0"/>
            <a:ext cx="8624712" cy="1143000"/>
          </a:xfrm>
        </p:spPr>
        <p:txBody>
          <a:bodyPr>
            <a:noAutofit/>
          </a:bodyPr>
          <a:lstStyle/>
          <a:p>
            <a:pPr algn="ctr"/>
            <a:r>
              <a:rPr lang="pt-BR" sz="3200" i="1" dirty="0">
                <a:solidFill>
                  <a:schemeClr val="bg1"/>
                </a:solidFill>
              </a:rPr>
              <a:t>Desenvolver Programas de Formação Continuada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6412" y="2707317"/>
            <a:ext cx="10801351" cy="3090535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sz="2800" dirty="0"/>
              <a:t>Parceria RJE-FAJE (e possivelmente UNICAP – Ciências da Religião).</a:t>
            </a:r>
          </a:p>
          <a:p>
            <a:pPr algn="just">
              <a:buFontTx/>
              <a:buChar char="-"/>
            </a:pPr>
            <a:r>
              <a:rPr lang="pt-BR" sz="2800" b="1" dirty="0"/>
              <a:t>Seminário previsto para Abril/2020</a:t>
            </a:r>
            <a:r>
              <a:rPr lang="pt-BR" sz="2800" dirty="0"/>
              <a:t>: Seminário ER e PAST (em conjunto com GT ER e PAST) – não se realizou devido ao COVID-19.</a:t>
            </a:r>
          </a:p>
          <a:p>
            <a:pPr algn="just">
              <a:buFontTx/>
              <a:buChar char="-"/>
            </a:pPr>
            <a:r>
              <a:rPr lang="pt-BR" sz="2800" dirty="0"/>
              <a:t>Proposta de </a:t>
            </a:r>
            <a:r>
              <a:rPr lang="pt-BR" sz="2800" b="1" dirty="0"/>
              <a:t>Especialização - Foco sobre ER e Pastoral</a:t>
            </a:r>
            <a:r>
              <a:rPr lang="pt-BR" sz="2800" dirty="0"/>
              <a:t>: formação de professores e formação de </a:t>
            </a:r>
            <a:r>
              <a:rPr lang="pt-BR" sz="2800" dirty="0" err="1"/>
              <a:t>pastoralistas</a:t>
            </a:r>
            <a:r>
              <a:rPr lang="pt-BR" sz="2800" dirty="0"/>
              <a:t>.</a:t>
            </a:r>
          </a:p>
          <a:p>
            <a:pPr algn="just">
              <a:buFontTx/>
              <a:buChar char="-"/>
            </a:pPr>
            <a:r>
              <a:rPr lang="pt-BR" sz="2800" b="1" dirty="0"/>
              <a:t>Discussões: em andamento.</a:t>
            </a:r>
            <a:endParaRPr lang="pt-BR" sz="2800" dirty="0"/>
          </a:p>
          <a:p>
            <a:pPr marL="0" indent="0" algn="just">
              <a:buNone/>
            </a:pPr>
            <a:endParaRPr lang="pt-BR" sz="2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C5C37E-AE0D-4845-BCE7-17B8BE7E70A9}"/>
              </a:ext>
            </a:extLst>
          </p:cNvPr>
          <p:cNvSpPr txBox="1"/>
          <p:nvPr/>
        </p:nvSpPr>
        <p:spPr>
          <a:xfrm>
            <a:off x="677333" y="1462415"/>
            <a:ext cx="5418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3 – Especialização em ER e Pastoral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2039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t-BR" sz="4800" i="1" dirty="0"/>
            </a:br>
            <a:br>
              <a:rPr lang="pt-BR" sz="4800" i="1" dirty="0"/>
            </a:br>
            <a:br>
              <a:rPr lang="pt-BR" sz="4800" i="1" dirty="0"/>
            </a:br>
            <a:br>
              <a:rPr lang="pt-BR" sz="4800" i="1" dirty="0"/>
            </a:br>
            <a:br>
              <a:rPr lang="pt-BR" sz="4800" i="1" dirty="0"/>
            </a:br>
            <a:br>
              <a:rPr lang="pt-BR" sz="4800" i="1" dirty="0"/>
            </a:br>
            <a:br>
              <a:rPr lang="pt-BR" sz="4800" i="1" dirty="0"/>
            </a:br>
            <a:br>
              <a:rPr lang="pt-BR" sz="4800" i="1" dirty="0"/>
            </a:br>
            <a:br>
              <a:rPr lang="pt-BR" sz="4800" i="1" dirty="0"/>
            </a:br>
            <a:r>
              <a:rPr lang="pt-BR" sz="4800" i="1" dirty="0"/>
              <a:t>Objetivo Estratégico 03</a:t>
            </a:r>
            <a:br>
              <a:rPr lang="pt-BR" sz="4800" i="1" dirty="0"/>
            </a:br>
            <a:r>
              <a:rPr lang="pt-BR" sz="4800" i="1" dirty="0"/>
              <a:t>Fomentar Identidade, Carisma e Missão</a:t>
            </a:r>
            <a:br>
              <a:rPr lang="pt-BR" sz="4800" i="1" dirty="0"/>
            </a:b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4858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1653" y="0"/>
            <a:ext cx="7597422" cy="1143000"/>
          </a:xfrm>
        </p:spPr>
        <p:txBody>
          <a:bodyPr>
            <a:noAutofit/>
          </a:bodyPr>
          <a:lstStyle/>
          <a:p>
            <a:pPr algn="ctr"/>
            <a:r>
              <a:rPr lang="pt-BR" sz="3200" i="1" dirty="0">
                <a:solidFill>
                  <a:schemeClr val="bg1"/>
                </a:solidFill>
              </a:rPr>
              <a:t>Fomentar Identidade, Carisma e Missão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540" y="1966852"/>
            <a:ext cx="11233503" cy="4693593"/>
          </a:xfrm>
        </p:spPr>
        <p:txBody>
          <a:bodyPr>
            <a:normAutofit fontScale="85000" lnSpcReduction="20000"/>
          </a:bodyPr>
          <a:lstStyle/>
          <a:p>
            <a:pPr algn="just">
              <a:buFontTx/>
              <a:buChar char="-"/>
            </a:pPr>
            <a:r>
              <a:rPr lang="pt-BR" sz="2700" dirty="0"/>
              <a:t>Parceria RJE-FAJE-UNISINOS.</a:t>
            </a:r>
          </a:p>
          <a:p>
            <a:pPr algn="just">
              <a:buFontTx/>
              <a:buChar char="-"/>
            </a:pPr>
            <a:r>
              <a:rPr lang="pt-BR" sz="2700" dirty="0"/>
              <a:t>Público alvo: </a:t>
            </a:r>
            <a:r>
              <a:rPr lang="pt-BR" sz="2700" b="1" dirty="0"/>
              <a:t>novos educadore</a:t>
            </a:r>
            <a:r>
              <a:rPr lang="pt-BR" sz="2700" dirty="0"/>
              <a:t>s da RJE.</a:t>
            </a:r>
          </a:p>
          <a:p>
            <a:pPr algn="just">
              <a:buFontTx/>
              <a:buChar char="-"/>
            </a:pPr>
            <a:r>
              <a:rPr lang="pt-BR" sz="2400" dirty="0"/>
              <a:t>Discussões e estudos: em andamento.</a:t>
            </a:r>
          </a:p>
          <a:p>
            <a:pPr lvl="1" algn="just"/>
            <a:r>
              <a:rPr lang="pt-BR" sz="2800" b="1" dirty="0"/>
              <a:t>Foco das discussões: </a:t>
            </a:r>
            <a:r>
              <a:rPr lang="pt-BR" sz="2800" dirty="0"/>
              <a:t>produção de conteúdos formativos à distância para novos educadores da RJE, atendendo à especificidade “identidade/carisma”. </a:t>
            </a:r>
          </a:p>
          <a:p>
            <a:pPr lvl="2" algn="just"/>
            <a:r>
              <a:rPr lang="pt-BR" b="1" dirty="0"/>
              <a:t>Conteúdos: </a:t>
            </a:r>
            <a:r>
              <a:rPr lang="pt-BR" dirty="0"/>
              <a:t>Igreja, Inácio, Espiritualidade, Pedagogia Inaciana, documentos atuais, organização da Rede mundial-regional-local, perspectivas e possibilidades futuras. </a:t>
            </a:r>
          </a:p>
          <a:p>
            <a:pPr lvl="2" algn="just"/>
            <a:r>
              <a:rPr lang="pt-BR" b="1" dirty="0"/>
              <a:t>Direcionadores</a:t>
            </a:r>
            <a:r>
              <a:rPr lang="pt-BR" dirty="0"/>
              <a:t>: o que é a Companhia de Jesus? Como se organiza e qual o diferencial da sua proposta pedagógica em termos de fundamentos e práticas? Como nos compreendemos na atualidade? Quais as contribuições dessa proposta em uma dimensão de cultura-contexto, tendo em vista a formação integral?</a:t>
            </a:r>
          </a:p>
          <a:p>
            <a:endParaRPr lang="pt-BR" dirty="0"/>
          </a:p>
          <a:p>
            <a:endParaRPr lang="pt-BR" i="1" dirty="0"/>
          </a:p>
          <a:p>
            <a:pPr algn="just">
              <a:buFontTx/>
              <a:buChar char="-"/>
            </a:pPr>
            <a:endParaRPr lang="pt-BR" sz="27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7CF41F-4701-467C-A4C2-7E01E2556099}"/>
              </a:ext>
            </a:extLst>
          </p:cNvPr>
          <p:cNvSpPr txBox="1"/>
          <p:nvPr/>
        </p:nvSpPr>
        <p:spPr>
          <a:xfrm>
            <a:off x="677334" y="1387359"/>
            <a:ext cx="55202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1 – Extensão em Identidade e Carisma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859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07575"/>
            <a:ext cx="10515600" cy="1798264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Em síntese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9575" y="1485900"/>
            <a:ext cx="10944225" cy="55972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pt-BR" i="1" dirty="0"/>
          </a:p>
          <a:p>
            <a:pPr algn="just">
              <a:buFontTx/>
              <a:buChar char="-"/>
            </a:pPr>
            <a:r>
              <a:rPr lang="pt-BR" dirty="0"/>
              <a:t>03 objetivos estratégicos, com 08 projetos em curso.</a:t>
            </a:r>
          </a:p>
          <a:p>
            <a:pPr lvl="1" algn="just">
              <a:buFontTx/>
              <a:buChar char="-"/>
            </a:pPr>
            <a:r>
              <a:rPr lang="pt-BR" dirty="0"/>
              <a:t>Objetivo estratégico 01: Gestores (Especialização em Cidadania Global / Mestrado e Doutorado Profissional em Gestão Escolar). </a:t>
            </a:r>
            <a:r>
              <a:rPr lang="pt-BR" b="1" i="1" dirty="0"/>
              <a:t>Em torno de 184 educadores já impactados</a:t>
            </a:r>
            <a:r>
              <a:rPr lang="pt-BR" dirty="0"/>
              <a:t>.</a:t>
            </a:r>
          </a:p>
          <a:p>
            <a:pPr lvl="1" algn="just">
              <a:buFontTx/>
              <a:buChar char="-"/>
            </a:pPr>
            <a:r>
              <a:rPr lang="pt-BR" dirty="0"/>
              <a:t>Objetivo estratégico 02: Formação Continuada (Especialização em Educação Jesuítica / Extensão Currículo e Inovação / Especialização ER e Pastoral). </a:t>
            </a:r>
            <a:r>
              <a:rPr lang="pt-BR" b="1" i="1" dirty="0"/>
              <a:t>Em torno de 410 educadores já impactados</a:t>
            </a:r>
            <a:r>
              <a:rPr lang="pt-BR" dirty="0"/>
              <a:t>.</a:t>
            </a:r>
          </a:p>
          <a:p>
            <a:pPr lvl="1" algn="just">
              <a:buFontTx/>
              <a:buChar char="-"/>
            </a:pPr>
            <a:r>
              <a:rPr lang="pt-BR" dirty="0"/>
              <a:t>Objetivo estratégico 03: Identidade, Carisma e Missão (Extensão Identidade e Carisma / EEEE). </a:t>
            </a:r>
            <a:r>
              <a:rPr lang="pt-BR" b="1" i="1" dirty="0"/>
              <a:t>Não temos números, sim experiências ofertadas</a:t>
            </a:r>
            <a:r>
              <a:rPr lang="pt-BR" dirty="0"/>
              <a:t>. </a:t>
            </a:r>
          </a:p>
          <a:p>
            <a:pPr marL="457200" lvl="1" indent="0" algn="just">
              <a:buNone/>
            </a:pPr>
            <a:endParaRPr lang="pt-BR" dirty="0"/>
          </a:p>
          <a:p>
            <a:pPr marL="457200" lvl="1" indent="0" algn="ctr">
              <a:buNone/>
            </a:pPr>
            <a:r>
              <a:rPr lang="pt-BR" b="1" dirty="0"/>
              <a:t>Investimentos até hoje RJE: R$ 3.715.877,94</a:t>
            </a:r>
            <a:endParaRPr lang="pt-BR" dirty="0"/>
          </a:p>
          <a:p>
            <a:pPr algn="just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34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750" y="1300970"/>
            <a:ext cx="8543193" cy="555703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971498" y="363385"/>
            <a:ext cx="7492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>
                <a:solidFill>
                  <a:schemeClr val="bg1"/>
                </a:solidFill>
              </a:rPr>
              <a:t>Tragetória do Apostolado </a:t>
            </a:r>
            <a:r>
              <a:rPr lang="pt-BR" sz="3200" b="1" dirty="0">
                <a:solidFill>
                  <a:schemeClr val="bg1"/>
                </a:solidFill>
              </a:rPr>
              <a:t>Educativo da SJ </a:t>
            </a:r>
          </a:p>
        </p:txBody>
      </p:sp>
    </p:spTree>
    <p:extLst>
      <p:ext uri="{BB962C8B-B14F-4D97-AF65-F5344CB8AC3E}">
        <p14:creationId xmlns:p14="http://schemas.microsoft.com/office/powerpoint/2010/main" val="19294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8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71498" y="363385"/>
            <a:ext cx="7492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</a:rPr>
              <a:t>FLACSI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10163"/>
            <a:ext cx="11323782" cy="68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8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00322" y="1657605"/>
            <a:ext cx="4244459" cy="386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7"/>
              </a:lnSpc>
            </a:pPr>
            <a:r>
              <a:rPr lang="en-US" sz="3934">
                <a:solidFill>
                  <a:srgbClr val="2E4052"/>
                </a:solidFill>
                <a:latin typeface="Crimson Pro Bold"/>
              </a:rPr>
              <a:t>Qual o papel da liderança do gestor como atributo da qualidade da educação?</a:t>
            </a:r>
          </a:p>
          <a:p>
            <a:pPr algn="r">
              <a:lnSpc>
                <a:spcPts val="4327"/>
              </a:lnSpc>
              <a:spcBef>
                <a:spcPct val="0"/>
              </a:spcBef>
            </a:pPr>
            <a:endParaRPr lang="en-US" sz="3934">
              <a:solidFill>
                <a:srgbClr val="2E4052"/>
              </a:solidFill>
              <a:latin typeface="Crimson Pro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93430" y="6031523"/>
            <a:ext cx="12625754" cy="1019908"/>
          </a:xfrm>
          <a:prstGeom prst="rect">
            <a:avLst/>
          </a:prstGeom>
          <a:solidFill>
            <a:srgbClr val="97D7CE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4999" b="4999"/>
          <a:stretch>
            <a:fillRect/>
          </a:stretch>
        </p:blipFill>
        <p:spPr>
          <a:xfrm>
            <a:off x="279400" y="249033"/>
            <a:ext cx="4822948" cy="542581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07420" y="6108700"/>
            <a:ext cx="7903567" cy="58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000000"/>
                </a:solidFill>
                <a:latin typeface="Open Sans"/>
              </a:rPr>
              <a:t>Quais os atributos de uma boa escola?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645" y="1582777"/>
            <a:ext cx="3341511" cy="498999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72798" y="275618"/>
            <a:ext cx="7678633" cy="759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3"/>
              </a:lnSpc>
              <a:spcBef>
                <a:spcPct val="0"/>
              </a:spcBef>
            </a:pPr>
            <a:r>
              <a:rPr lang="en-US" sz="2202">
                <a:solidFill>
                  <a:srgbClr val="FFFFFF"/>
                </a:solidFill>
                <a:latin typeface="Crimson Pro"/>
              </a:rPr>
              <a:t>A LIDERANÇA DO GESTOR VAI ALÉM DAS HABILIDADES E ATRIBUIÇÕES DE GESTÃO: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72798" y="2855518"/>
            <a:ext cx="7085795" cy="1831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6"/>
              </a:lnSpc>
              <a:spcBef>
                <a:spcPct val="0"/>
              </a:spcBef>
            </a:pPr>
            <a:r>
              <a:rPr lang="en-US" sz="3534" dirty="0" err="1">
                <a:latin typeface="Crimson Pro"/>
              </a:rPr>
              <a:t>Sergiovanni</a:t>
            </a:r>
            <a:r>
              <a:rPr lang="en-US" sz="3534" dirty="0">
                <a:latin typeface="Crimson Pro"/>
              </a:rPr>
              <a:t> (2006) </a:t>
            </a:r>
          </a:p>
          <a:p>
            <a:pPr algn="ctr">
              <a:lnSpc>
                <a:spcPts val="4946"/>
              </a:lnSpc>
              <a:spcBef>
                <a:spcPct val="0"/>
              </a:spcBef>
            </a:pPr>
            <a:r>
              <a:rPr lang="en-US" sz="3534" dirty="0">
                <a:latin typeface="Crimson Pro"/>
              </a:rPr>
              <a:t>Grande </a:t>
            </a:r>
            <a:r>
              <a:rPr lang="en-US" sz="3534" dirty="0" err="1">
                <a:latin typeface="Crimson Pro"/>
              </a:rPr>
              <a:t>impacto</a:t>
            </a:r>
            <a:r>
              <a:rPr lang="en-US" sz="3534" dirty="0">
                <a:latin typeface="Crimson Pro"/>
              </a:rPr>
              <a:t> da </a:t>
            </a:r>
            <a:r>
              <a:rPr lang="en-US" sz="3534" dirty="0" err="1">
                <a:latin typeface="Crimson Pro"/>
              </a:rPr>
              <a:t>liderança</a:t>
            </a:r>
            <a:r>
              <a:rPr lang="en-US" sz="3534" dirty="0">
                <a:latin typeface="Crimson Pro"/>
              </a:rPr>
              <a:t> </a:t>
            </a:r>
            <a:r>
              <a:rPr lang="en-US" sz="3534" dirty="0" err="1">
                <a:latin typeface="Crimson Pro"/>
              </a:rPr>
              <a:t>sobre</a:t>
            </a:r>
            <a:r>
              <a:rPr lang="en-US" sz="3534" dirty="0">
                <a:latin typeface="Crimson Pro"/>
              </a:rPr>
              <a:t> a </a:t>
            </a:r>
            <a:r>
              <a:rPr lang="en-US" sz="3534" dirty="0" err="1">
                <a:latin typeface="Crimson Pro"/>
              </a:rPr>
              <a:t>qualidade</a:t>
            </a:r>
            <a:r>
              <a:rPr lang="en-US" sz="3534" dirty="0">
                <a:latin typeface="Crimson Pro"/>
              </a:rPr>
              <a:t> da </a:t>
            </a:r>
            <a:r>
              <a:rPr lang="en-US" sz="3534" dirty="0" err="1">
                <a:latin typeface="Crimson Pro"/>
              </a:rPr>
              <a:t>escola</a:t>
            </a:r>
            <a:r>
              <a:rPr lang="en-US" sz="3534" dirty="0">
                <a:latin typeface="Crimson Pro"/>
              </a:rPr>
              <a:t>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083" r="3083"/>
          <a:stretch>
            <a:fillRect/>
          </a:stretch>
        </p:blipFill>
        <p:spPr>
          <a:xfrm>
            <a:off x="278920" y="1656645"/>
            <a:ext cx="3141613" cy="499978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054475" y="3029374"/>
            <a:ext cx="7705376" cy="122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latin typeface="Crimson Pro"/>
              </a:rPr>
              <a:t> A </a:t>
            </a:r>
            <a:r>
              <a:rPr lang="en-US" sz="3600" dirty="0" err="1">
                <a:latin typeface="Crimson Pro"/>
              </a:rPr>
              <a:t>liderança</a:t>
            </a:r>
            <a:r>
              <a:rPr lang="en-US" sz="3600" dirty="0">
                <a:latin typeface="Crimson Pro"/>
              </a:rPr>
              <a:t> </a:t>
            </a:r>
            <a:r>
              <a:rPr lang="en-US" sz="3600" dirty="0" err="1">
                <a:latin typeface="Crimson Pro"/>
              </a:rPr>
              <a:t>educacional</a:t>
            </a:r>
            <a:r>
              <a:rPr lang="en-US" sz="3600" dirty="0">
                <a:latin typeface="Crimson Pro"/>
              </a:rPr>
              <a:t> </a:t>
            </a:r>
            <a:r>
              <a:rPr lang="en-US" sz="3600" dirty="0" err="1">
                <a:latin typeface="Crimson Pro"/>
              </a:rPr>
              <a:t>mais</a:t>
            </a:r>
            <a:r>
              <a:rPr lang="en-US" sz="3600" dirty="0">
                <a:latin typeface="Crimson Pro"/>
              </a:rPr>
              <a:t> que as </a:t>
            </a:r>
            <a:r>
              <a:rPr lang="en-US" sz="3600" dirty="0" err="1">
                <a:latin typeface="Crimson Pro"/>
              </a:rPr>
              <a:t>habilidades</a:t>
            </a:r>
            <a:r>
              <a:rPr lang="en-US" sz="3600" dirty="0">
                <a:latin typeface="Crimson Pro"/>
              </a:rPr>
              <a:t> de </a:t>
            </a:r>
            <a:r>
              <a:rPr lang="en-US" sz="3600" dirty="0" err="1">
                <a:latin typeface="Crimson Pro"/>
              </a:rPr>
              <a:t>gestão</a:t>
            </a:r>
            <a:r>
              <a:rPr lang="en-US" sz="3600" dirty="0">
                <a:latin typeface="Crimson Pro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554" y="1371600"/>
            <a:ext cx="3749040" cy="54864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89780" y="1828801"/>
            <a:ext cx="6940618" cy="3706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46"/>
              </a:lnSpc>
              <a:spcBef>
                <a:spcPct val="0"/>
              </a:spcBef>
            </a:pPr>
            <a:r>
              <a:rPr lang="en-US" sz="3200" dirty="0" err="1">
                <a:latin typeface="Crimson Pro"/>
              </a:rPr>
              <a:t>Professores</a:t>
            </a:r>
            <a:r>
              <a:rPr lang="en-US" sz="3200" dirty="0">
                <a:latin typeface="Crimson Pro"/>
              </a:rPr>
              <a:t> </a:t>
            </a:r>
            <a:r>
              <a:rPr lang="en-US" sz="3200" dirty="0" err="1">
                <a:latin typeface="Crimson Pro"/>
              </a:rPr>
              <a:t>são</a:t>
            </a:r>
            <a:r>
              <a:rPr lang="en-US" sz="3200" dirty="0">
                <a:latin typeface="Crimson Pro"/>
              </a:rPr>
              <a:t> </a:t>
            </a:r>
            <a:r>
              <a:rPr lang="en-US" sz="3200" dirty="0" err="1">
                <a:latin typeface="Crimson Pro"/>
              </a:rPr>
              <a:t>pessoas</a:t>
            </a:r>
            <a:r>
              <a:rPr lang="en-US" sz="3200" dirty="0">
                <a:latin typeface="Crimson Pro"/>
              </a:rPr>
              <a:t> </a:t>
            </a:r>
            <a:r>
              <a:rPr lang="en-US" sz="3200" dirty="0" err="1">
                <a:latin typeface="Crimson Pro"/>
              </a:rPr>
              <a:t>inteiras</a:t>
            </a:r>
            <a:r>
              <a:rPr lang="en-US" sz="3200" dirty="0">
                <a:latin typeface="Crimson Pro"/>
              </a:rPr>
              <a:t> e </a:t>
            </a:r>
            <a:r>
              <a:rPr lang="en-US" sz="3200" dirty="0" err="1">
                <a:latin typeface="Crimson Pro"/>
              </a:rPr>
              <a:t>não</a:t>
            </a:r>
            <a:r>
              <a:rPr lang="en-US" sz="3200" dirty="0">
                <a:latin typeface="Crimson Pro"/>
              </a:rPr>
              <a:t> um </a:t>
            </a:r>
            <a:r>
              <a:rPr lang="en-US" sz="3200" dirty="0" err="1">
                <a:latin typeface="Crimson Pro"/>
              </a:rPr>
              <a:t>feixe</a:t>
            </a:r>
            <a:r>
              <a:rPr lang="en-US" sz="3200" dirty="0">
                <a:latin typeface="Crimson Pro"/>
              </a:rPr>
              <a:t> de </a:t>
            </a:r>
            <a:r>
              <a:rPr lang="en-US" sz="3200" dirty="0" err="1">
                <a:latin typeface="Crimson Pro"/>
              </a:rPr>
              <a:t>competências</a:t>
            </a:r>
            <a:r>
              <a:rPr lang="en-US" sz="3200" dirty="0">
                <a:latin typeface="Crimson Pro"/>
              </a:rPr>
              <a:t> </a:t>
            </a:r>
            <a:r>
              <a:rPr lang="en-US" sz="3200" dirty="0" err="1">
                <a:latin typeface="Crimson Pro"/>
              </a:rPr>
              <a:t>ou</a:t>
            </a:r>
            <a:r>
              <a:rPr lang="en-US" sz="3200" dirty="0">
                <a:latin typeface="Crimson Pro"/>
              </a:rPr>
              <a:t> </a:t>
            </a:r>
            <a:r>
              <a:rPr lang="en-US" sz="3200" dirty="0" err="1">
                <a:latin typeface="Crimson Pro"/>
              </a:rPr>
              <a:t>deficiências</a:t>
            </a:r>
            <a:r>
              <a:rPr lang="en-US" sz="3200" dirty="0">
                <a:latin typeface="Crimson Pro"/>
              </a:rPr>
              <a:t>. Por </a:t>
            </a:r>
            <a:r>
              <a:rPr lang="en-US" sz="3200" dirty="0" err="1">
                <a:latin typeface="Crimson Pro"/>
              </a:rPr>
              <a:t>isso</a:t>
            </a:r>
            <a:r>
              <a:rPr lang="en-US" sz="3200" dirty="0">
                <a:latin typeface="Crimson Pro"/>
              </a:rPr>
              <a:t> </a:t>
            </a:r>
            <a:r>
              <a:rPr lang="en-US" sz="3200" dirty="0" err="1">
                <a:latin typeface="Crimson Pro"/>
              </a:rPr>
              <a:t>devem</a:t>
            </a:r>
            <a:r>
              <a:rPr lang="en-US" sz="3200" dirty="0">
                <a:latin typeface="Crimson Pro"/>
              </a:rPr>
              <a:t> </a:t>
            </a:r>
            <a:r>
              <a:rPr lang="en-US" sz="3200" dirty="0" err="1">
                <a:latin typeface="Crimson Pro"/>
              </a:rPr>
              <a:t>receber</a:t>
            </a:r>
            <a:r>
              <a:rPr lang="en-US" sz="3200" dirty="0">
                <a:latin typeface="Crimson Pro"/>
              </a:rPr>
              <a:t> por </a:t>
            </a:r>
            <a:r>
              <a:rPr lang="en-US" sz="3200" dirty="0" err="1">
                <a:latin typeface="Crimson Pro"/>
              </a:rPr>
              <a:t>parte</a:t>
            </a:r>
            <a:r>
              <a:rPr lang="en-US" sz="3200" dirty="0">
                <a:latin typeface="Crimson Pro"/>
              </a:rPr>
              <a:t> da </a:t>
            </a:r>
            <a:r>
              <a:rPr lang="en-US" sz="3200" dirty="0" err="1">
                <a:latin typeface="Crimson Pro"/>
              </a:rPr>
              <a:t>instituição</a:t>
            </a:r>
            <a:r>
              <a:rPr lang="en-US" sz="3200" dirty="0">
                <a:latin typeface="Crimson Pro"/>
              </a:rPr>
              <a:t> </a:t>
            </a:r>
            <a:r>
              <a:rPr lang="en-US" sz="3200" dirty="0" err="1">
                <a:latin typeface="Crimson Pro"/>
              </a:rPr>
              <a:t>aprendente</a:t>
            </a:r>
            <a:r>
              <a:rPr lang="en-US" sz="3200" dirty="0">
                <a:latin typeface="Crimson Pro"/>
              </a:rPr>
              <a:t> </a:t>
            </a:r>
            <a:r>
              <a:rPr lang="en-US" sz="3200" dirty="0" err="1">
                <a:latin typeface="Crimson Pro"/>
              </a:rPr>
              <a:t>os</a:t>
            </a:r>
            <a:r>
              <a:rPr lang="en-US" sz="3200" dirty="0">
                <a:latin typeface="Crimson Pro"/>
              </a:rPr>
              <a:t> </a:t>
            </a:r>
            <a:r>
              <a:rPr lang="en-US" sz="3200" dirty="0" err="1">
                <a:latin typeface="Crimson Pro"/>
              </a:rPr>
              <a:t>meios</a:t>
            </a:r>
            <a:r>
              <a:rPr lang="en-US" sz="3200" dirty="0">
                <a:latin typeface="Crimson Pro"/>
              </a:rPr>
              <a:t> de </a:t>
            </a:r>
            <a:r>
              <a:rPr lang="en-US" sz="3200" dirty="0" err="1">
                <a:latin typeface="Crimson Pro"/>
              </a:rPr>
              <a:t>aprimoramento</a:t>
            </a:r>
            <a:r>
              <a:rPr lang="en-US" sz="3200" dirty="0">
                <a:latin typeface="Crimson Pro"/>
              </a:rPr>
              <a:t> </a:t>
            </a:r>
            <a:r>
              <a:rPr lang="en-US" sz="3200" dirty="0" err="1">
                <a:latin typeface="Crimson Pro"/>
              </a:rPr>
              <a:t>profissional</a:t>
            </a:r>
            <a:r>
              <a:rPr lang="en-US" sz="3200" dirty="0">
                <a:latin typeface="Crimson Pro"/>
              </a:rPr>
              <a:t> e </a:t>
            </a:r>
            <a:r>
              <a:rPr lang="en-US" sz="3200" dirty="0" err="1">
                <a:latin typeface="Crimson Pro"/>
              </a:rPr>
              <a:t>humano</a:t>
            </a:r>
            <a:r>
              <a:rPr lang="en-US" sz="3200" dirty="0">
                <a:latin typeface="Crimson Pro"/>
              </a:rPr>
              <a:t>.</a:t>
            </a:r>
            <a:r>
              <a:rPr lang="en-US" sz="2800" dirty="0">
                <a:latin typeface="Crimson Pro"/>
              </a:rPr>
              <a:t> (p. 105)</a:t>
            </a:r>
            <a:endParaRPr lang="en-US" sz="3200" dirty="0">
              <a:latin typeface="Crimson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554" y="1371600"/>
            <a:ext cx="3749040" cy="5486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190315" y="2675467"/>
            <a:ext cx="7471108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4"/>
              </a:lnSpc>
              <a:spcBef>
                <a:spcPct val="0"/>
              </a:spcBef>
            </a:pPr>
            <a:r>
              <a:rPr lang="en-US" sz="3600" dirty="0">
                <a:latin typeface="Crimson Pro"/>
              </a:rPr>
              <a:t>"</a:t>
            </a:r>
            <a:r>
              <a:rPr lang="en-US" sz="3600" dirty="0" err="1">
                <a:latin typeface="Crimson Pro"/>
              </a:rPr>
              <a:t>Quando</a:t>
            </a:r>
            <a:r>
              <a:rPr lang="en-US" sz="3600" dirty="0">
                <a:latin typeface="Crimson Pro"/>
              </a:rPr>
              <a:t> </a:t>
            </a:r>
            <a:r>
              <a:rPr lang="en-US" sz="3600" dirty="0" err="1">
                <a:latin typeface="Crimson Pro"/>
              </a:rPr>
              <a:t>uma</a:t>
            </a:r>
            <a:r>
              <a:rPr lang="en-US" sz="3600" dirty="0">
                <a:latin typeface="Crimson Pro"/>
              </a:rPr>
              <a:t> </a:t>
            </a:r>
            <a:r>
              <a:rPr lang="en-US" sz="3600" dirty="0" err="1">
                <a:latin typeface="Crimson Pro"/>
              </a:rPr>
              <a:t>escola</a:t>
            </a:r>
            <a:r>
              <a:rPr lang="en-US" sz="3600" dirty="0">
                <a:latin typeface="Crimson Pro"/>
              </a:rPr>
              <a:t> </a:t>
            </a:r>
            <a:r>
              <a:rPr lang="en-US" sz="3600" dirty="0" err="1">
                <a:latin typeface="Crimson Pro"/>
              </a:rPr>
              <a:t>tem</a:t>
            </a:r>
            <a:r>
              <a:rPr lang="en-US" sz="3600" dirty="0">
                <a:latin typeface="Crimson Pro"/>
              </a:rPr>
              <a:t> </a:t>
            </a:r>
            <a:r>
              <a:rPr lang="en-US" sz="3600" dirty="0" err="1">
                <a:latin typeface="Crimson Pro"/>
              </a:rPr>
              <a:t>alguns</a:t>
            </a:r>
            <a:r>
              <a:rPr lang="en-US" sz="3600" dirty="0">
                <a:latin typeface="Crimson Pro"/>
              </a:rPr>
              <a:t> </a:t>
            </a:r>
            <a:r>
              <a:rPr lang="en-US" sz="3600" dirty="0" err="1">
                <a:latin typeface="Crimson Pro"/>
              </a:rPr>
              <a:t>professores</a:t>
            </a:r>
            <a:r>
              <a:rPr lang="en-US" sz="3600" dirty="0">
                <a:latin typeface="Crimson Pro"/>
              </a:rPr>
              <a:t> ruins, o </a:t>
            </a:r>
            <a:r>
              <a:rPr lang="en-US" sz="3600" dirty="0" err="1">
                <a:latin typeface="Crimson Pro"/>
              </a:rPr>
              <a:t>problema</a:t>
            </a:r>
            <a:r>
              <a:rPr lang="en-US" sz="3600" dirty="0">
                <a:latin typeface="Crimson Pro"/>
              </a:rPr>
              <a:t> é dos </a:t>
            </a:r>
            <a:r>
              <a:rPr lang="en-US" sz="3600" dirty="0" err="1">
                <a:latin typeface="Crimson Pro"/>
              </a:rPr>
              <a:t>professores</a:t>
            </a:r>
            <a:r>
              <a:rPr lang="en-US" sz="3600" dirty="0">
                <a:latin typeface="Crimson Pro"/>
              </a:rPr>
              <a:t>, </a:t>
            </a:r>
            <a:r>
              <a:rPr lang="en-US" sz="3600" dirty="0" err="1">
                <a:latin typeface="Crimson Pro"/>
              </a:rPr>
              <a:t>quando</a:t>
            </a:r>
            <a:r>
              <a:rPr lang="en-US" sz="3600" dirty="0">
                <a:latin typeface="Crimson Pro"/>
              </a:rPr>
              <a:t> </a:t>
            </a:r>
            <a:r>
              <a:rPr lang="en-US" sz="3600" dirty="0" err="1">
                <a:latin typeface="Crimson Pro"/>
              </a:rPr>
              <a:t>houver</a:t>
            </a:r>
            <a:r>
              <a:rPr lang="en-US" sz="3600" dirty="0">
                <a:latin typeface="Crimson Pro"/>
              </a:rPr>
              <a:t> </a:t>
            </a:r>
            <a:r>
              <a:rPr lang="en-US" sz="3600" dirty="0" err="1">
                <a:latin typeface="Crimson Pro"/>
              </a:rPr>
              <a:t>muitos</a:t>
            </a:r>
            <a:r>
              <a:rPr lang="en-US" sz="3600" dirty="0">
                <a:latin typeface="Crimson Pro"/>
              </a:rPr>
              <a:t> </a:t>
            </a:r>
            <a:r>
              <a:rPr lang="en-US" sz="3600" dirty="0" err="1">
                <a:latin typeface="Crimson Pro"/>
              </a:rPr>
              <a:t>professores</a:t>
            </a:r>
            <a:r>
              <a:rPr lang="en-US" sz="3600" dirty="0">
                <a:latin typeface="Crimson Pro"/>
              </a:rPr>
              <a:t> ruins o </a:t>
            </a:r>
            <a:r>
              <a:rPr lang="en-US" sz="3600" dirty="0" err="1">
                <a:latin typeface="Crimson Pro"/>
              </a:rPr>
              <a:t>problema</a:t>
            </a:r>
            <a:r>
              <a:rPr lang="en-US" sz="3600" dirty="0">
                <a:latin typeface="Crimson Pro"/>
              </a:rPr>
              <a:t> é da </a:t>
            </a:r>
            <a:r>
              <a:rPr lang="en-US" sz="3600" dirty="0" err="1">
                <a:latin typeface="Crimson Pro"/>
              </a:rPr>
              <a:t>liderança</a:t>
            </a:r>
            <a:r>
              <a:rPr lang="en-US" sz="3600" dirty="0">
                <a:latin typeface="Crimson Pro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00459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o RJE" id="{C595A1BA-D17E-4143-9450-81AB86375C04}" vid="{E9683AF4-AF37-4658-B108-DD4D95B9D03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o RJE" id="{C595A1BA-D17E-4143-9450-81AB86375C04}" vid="{E9683AF4-AF37-4658-B108-DD4D95B9D030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6846</TotalTime>
  <Words>1336</Words>
  <Application>Microsoft Office PowerPoint</Application>
  <PresentationFormat>Widescreen</PresentationFormat>
  <Paragraphs>126</Paragraphs>
  <Slides>30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Crimson Pro</vt:lpstr>
      <vt:lpstr>Crimson Pro Bold</vt:lpstr>
      <vt:lpstr>Open Sans</vt:lpstr>
      <vt:lpstr>1_Tema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Objetivo Estratégico 01 Formação dos Quadros Gestores </vt:lpstr>
      <vt:lpstr> Formação dos Quadros Gestores </vt:lpstr>
      <vt:lpstr>2 – Doutorado Profissional em Gestão Escolar</vt:lpstr>
      <vt:lpstr>3 – Especialização em Cidadania Global</vt:lpstr>
      <vt:lpstr>Objetivo Estratégico 02 Desenvolver Programas de Formação Continuada </vt:lpstr>
      <vt:lpstr>Desenvolver Programas de Formação Continuada</vt:lpstr>
      <vt:lpstr>Desenvolver Programas de Formação Continuada</vt:lpstr>
      <vt:lpstr>         Objetivo Estratégico 03 Fomentar Identidade, Carisma e Missão </vt:lpstr>
      <vt:lpstr>Fomentar Identidade, Carisma e Missão</vt:lpstr>
      <vt:lpstr>Em síntese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Juliano Tadeu dos Anjos Oliveira</dc:creator>
  <cp:lastModifiedBy>Sergio Eduardo Mariucci</cp:lastModifiedBy>
  <cp:revision>538</cp:revision>
  <dcterms:created xsi:type="dcterms:W3CDTF">2015-07-23T18:16:40Z</dcterms:created>
  <dcterms:modified xsi:type="dcterms:W3CDTF">2021-09-23T13:57:41Z</dcterms:modified>
</cp:coreProperties>
</file>