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5" r:id="rId10"/>
    <p:sldId id="266" r:id="rId11"/>
    <p:sldId id="267" r:id="rId12"/>
  </p:sldIdLst>
  <p:sldSz cx="9144000" cy="5143500" type="screen16x9"/>
  <p:notesSz cx="6858000" cy="9144000"/>
  <p:embeddedFontLs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Open Sans ExtraBold" panose="020B0604020202020204" charset="0"/>
      <p:bold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116" y="7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565ba5b97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565ba5b97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565ba5b97_3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565ba5b97_3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5479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565ba5b97_3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565ba5b97_3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697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565ba5b97_3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565ba5b97_3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565ba5b97_3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565ba5b97_3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565ba5b97_3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565ba5b97_3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8729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565ba5b97_3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565ba5b97_3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7321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565ba5b97_3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565ba5b97_3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114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565ba5b97_3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565ba5b97_3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458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565ba5b97_3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565ba5b97_3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397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565ba5b97_3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565ba5b97_3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51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2052600"/>
          </a:xfrm>
          <a:prstGeom prst="rect">
            <a:avLst/>
          </a:prstGeom>
          <a:solidFill>
            <a:srgbClr val="0A5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2268575"/>
            <a:ext cx="7067400" cy="144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Font typeface="Open Sans ExtraBold"/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Font typeface="Open Sans ExtraBold"/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Font typeface="Open Sans ExtraBold"/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Font typeface="Open Sans ExtraBold"/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Font typeface="Open Sans ExtraBold"/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Font typeface="Open Sans ExtraBold"/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Font typeface="Open Sans ExtraBold"/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Font typeface="Open Sans ExtraBold"/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Font typeface="Open Sans ExtraBold"/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900925"/>
            <a:ext cx="6683400" cy="4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432812" y="3806949"/>
            <a:ext cx="1134000" cy="0"/>
          </a:xfrm>
          <a:prstGeom prst="straightConnector1">
            <a:avLst/>
          </a:prstGeom>
          <a:noFill/>
          <a:ln w="19050" cap="flat" cmpd="sng">
            <a:solidFill>
              <a:srgbClr val="BC9C5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24038" y="4379075"/>
            <a:ext cx="1460287" cy="43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118875" y="146300"/>
            <a:ext cx="33102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ANEC| Juntos pela Educação Católica 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686374">
            <a:off x="4065954" y="-3510524"/>
            <a:ext cx="582184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7300" y="-3127900"/>
            <a:ext cx="5923273" cy="4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13575" y="770100"/>
            <a:ext cx="362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Open Sans ExtraBold"/>
              <a:buNone/>
              <a:defRPr sz="20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613587" y="152400"/>
            <a:ext cx="2781300" cy="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23F4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22" name="Google Shape;22;p3"/>
          <p:cNvCxnSpPr/>
          <p:nvPr/>
        </p:nvCxnSpPr>
        <p:spPr>
          <a:xfrm>
            <a:off x="943600" y="305425"/>
            <a:ext cx="8210100" cy="16500"/>
          </a:xfrm>
          <a:prstGeom prst="straightConnector1">
            <a:avLst/>
          </a:prstGeom>
          <a:noFill/>
          <a:ln w="19050" cap="flat" cmpd="sng">
            <a:solidFill>
              <a:srgbClr val="BC9C5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3250" y="125150"/>
            <a:ext cx="416844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613575" y="1728225"/>
            <a:ext cx="5119800" cy="28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2F4F"/>
              </a:buClr>
              <a:buSzPts val="1400"/>
              <a:buFont typeface="Open Sans"/>
              <a:buChar char="●"/>
              <a:defRPr sz="1400"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F4F"/>
              </a:buClr>
              <a:buSzPts val="1400"/>
              <a:buFont typeface="Open Sans"/>
              <a:buChar char="○"/>
              <a:defRPr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F4F"/>
              </a:buClr>
              <a:buSzPts val="1400"/>
              <a:buFont typeface="Open Sans"/>
              <a:buChar char="■"/>
              <a:defRPr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F4F"/>
              </a:buClr>
              <a:buSzPts val="1400"/>
              <a:buFont typeface="Open Sans"/>
              <a:buChar char="●"/>
              <a:defRPr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F4F"/>
              </a:buClr>
              <a:buSzPts val="1400"/>
              <a:buFont typeface="Open Sans"/>
              <a:buChar char="○"/>
              <a:defRPr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F4F"/>
              </a:buClr>
              <a:buSzPts val="1400"/>
              <a:buFont typeface="Open Sans"/>
              <a:buChar char="■"/>
              <a:defRPr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F4F"/>
              </a:buClr>
              <a:buSzPts val="1400"/>
              <a:buFont typeface="Open Sans"/>
              <a:buChar char="●"/>
              <a:defRPr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F4F"/>
              </a:buClr>
              <a:buSzPts val="1400"/>
              <a:buFont typeface="Open Sans"/>
              <a:buChar char="○"/>
              <a:defRPr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C2F4F"/>
              </a:buClr>
              <a:buSzPts val="1400"/>
              <a:buFont typeface="Open Sans"/>
              <a:buChar char="■"/>
              <a:defRPr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/>
          </p:nvPr>
        </p:nvSpPr>
        <p:spPr>
          <a:xfrm>
            <a:off x="4329075" y="846300"/>
            <a:ext cx="3233100" cy="58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C9C53"/>
              </a:buClr>
              <a:buSzPts val="1400"/>
              <a:buNone/>
              <a:defRPr sz="1400" b="1">
                <a:solidFill>
                  <a:srgbClr val="BC9C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0C2F4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28" name="Google Shape;28;p4"/>
          <p:cNvCxnSpPr/>
          <p:nvPr/>
        </p:nvCxnSpPr>
        <p:spPr>
          <a:xfrm rot="10800000" flipH="1">
            <a:off x="821950" y="321975"/>
            <a:ext cx="8331600" cy="12600"/>
          </a:xfrm>
          <a:prstGeom prst="straightConnector1">
            <a:avLst/>
          </a:prstGeom>
          <a:noFill/>
          <a:ln w="19050" cap="flat" cmpd="sng">
            <a:solidFill>
              <a:srgbClr val="BC9C5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9" name="Google Shape;2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3250" y="125150"/>
            <a:ext cx="416844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>
            <a:off x="311700" y="2268575"/>
            <a:ext cx="7067400" cy="144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ExtraBold"/>
              <a:buNone/>
              <a:defRPr sz="40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ExtraBold"/>
              <a:buNone/>
              <a:defRPr sz="40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ExtraBold"/>
              <a:buNone/>
              <a:defRPr sz="40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ExtraBold"/>
              <a:buNone/>
              <a:defRPr sz="40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ExtraBold"/>
              <a:buNone/>
              <a:defRPr sz="40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ExtraBold"/>
              <a:buNone/>
              <a:defRPr sz="40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ExtraBold"/>
              <a:buNone/>
              <a:defRPr sz="40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ExtraBold"/>
              <a:buNone/>
              <a:defRPr sz="40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ExtraBold"/>
              <a:buNone/>
              <a:defRPr sz="40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311700" y="3900925"/>
            <a:ext cx="6683400" cy="4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32" name="Google Shape;3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57154">
            <a:off x="4312829" y="-3155123"/>
            <a:ext cx="582184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C2F4F"/>
              </a:buClr>
              <a:buSzPts val="2800"/>
              <a:buFont typeface="Open Sans"/>
              <a:buNone/>
              <a:defRPr sz="2800"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C2F4F"/>
              </a:buClr>
              <a:buSzPts val="2800"/>
              <a:buFont typeface="Open Sans"/>
              <a:buNone/>
              <a:defRPr sz="2800"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C2F4F"/>
              </a:buClr>
              <a:buSzPts val="2800"/>
              <a:buFont typeface="Open Sans"/>
              <a:buNone/>
              <a:defRPr sz="2800"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C2F4F"/>
              </a:buClr>
              <a:buSzPts val="2800"/>
              <a:buFont typeface="Open Sans"/>
              <a:buNone/>
              <a:defRPr sz="2800"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C2F4F"/>
              </a:buClr>
              <a:buSzPts val="2800"/>
              <a:buFont typeface="Open Sans"/>
              <a:buNone/>
              <a:defRPr sz="2800"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C2F4F"/>
              </a:buClr>
              <a:buSzPts val="2800"/>
              <a:buFont typeface="Open Sans"/>
              <a:buNone/>
              <a:defRPr sz="2800"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C2F4F"/>
              </a:buClr>
              <a:buSzPts val="2800"/>
              <a:buFont typeface="Open Sans"/>
              <a:buNone/>
              <a:defRPr sz="2800"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C2F4F"/>
              </a:buClr>
              <a:buSzPts val="2800"/>
              <a:buFont typeface="Open Sans"/>
              <a:buNone/>
              <a:defRPr sz="2800"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C2F4F"/>
              </a:buClr>
              <a:buSzPts val="2800"/>
              <a:buFont typeface="Open Sans"/>
              <a:buNone/>
              <a:defRPr sz="2800"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2F4F"/>
              </a:buClr>
              <a:buSzPts val="1800"/>
              <a:buFont typeface="Open Sans"/>
              <a:buChar char="●"/>
              <a:defRPr sz="1800"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F4F"/>
              </a:buClr>
              <a:buSzPts val="1400"/>
              <a:buFont typeface="Open Sans"/>
              <a:buChar char="○"/>
              <a:defRPr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F4F"/>
              </a:buClr>
              <a:buSzPts val="1400"/>
              <a:buFont typeface="Open Sans"/>
              <a:buChar char="■"/>
              <a:defRPr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F4F"/>
              </a:buClr>
              <a:buSzPts val="1400"/>
              <a:buFont typeface="Open Sans"/>
              <a:buChar char="●"/>
              <a:defRPr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F4F"/>
              </a:buClr>
              <a:buSzPts val="1400"/>
              <a:buFont typeface="Open Sans"/>
              <a:buChar char="○"/>
              <a:defRPr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F4F"/>
              </a:buClr>
              <a:buSzPts val="1400"/>
              <a:buFont typeface="Open Sans"/>
              <a:buChar char="■"/>
              <a:defRPr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F4F"/>
              </a:buClr>
              <a:buSzPts val="1400"/>
              <a:buFont typeface="Open Sans"/>
              <a:buChar char="●"/>
              <a:defRPr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F4F"/>
              </a:buClr>
              <a:buSzPts val="1400"/>
              <a:buFont typeface="Open Sans"/>
              <a:buChar char="○"/>
              <a:defRPr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C2F4F"/>
              </a:buClr>
              <a:buSzPts val="1400"/>
              <a:buFont typeface="Open Sans"/>
              <a:buChar char="■"/>
              <a:defRPr>
                <a:solidFill>
                  <a:srgbClr val="0C2F4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Vinicius.Fabreau@colegiosaomiguel.com.b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1DvCyG8Yeo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DF2gcqLDQc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p2HLTGXQ8g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11699" y="2184354"/>
            <a:ext cx="7538521" cy="14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Encontro de Pastoral e Ensino Religioso </a:t>
            </a:r>
            <a:r>
              <a:rPr lang="pt-GQ" dirty="0" smtClean="0"/>
              <a:t>–</a:t>
            </a:r>
            <a:r>
              <a:rPr lang="pt-BR" dirty="0" smtClean="0"/>
              <a:t> 18/02/2021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11699" y="4027251"/>
            <a:ext cx="7412062" cy="4366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/>
              <a:t>O Pacto Educativo Global na prática </a:t>
            </a:r>
            <a:r>
              <a:rPr lang="pt-GQ" sz="2000" dirty="0" smtClean="0"/>
              <a:t>–</a:t>
            </a:r>
            <a:r>
              <a:rPr lang="pt-BR" sz="2000" dirty="0" smtClean="0"/>
              <a:t> Missão e Profecia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899515" y="2884729"/>
            <a:ext cx="6187083" cy="13864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2200" dirty="0" smtClean="0"/>
              <a:t>Conheça o </a:t>
            </a:r>
            <a:r>
              <a:rPr lang="pt-BR" sz="2200" dirty="0" err="1" smtClean="0"/>
              <a:t>Sefras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/>
              <a:t/>
            </a:r>
            <a:br>
              <a:rPr lang="pt-BR" sz="2200" dirty="0"/>
            </a:br>
            <a:r>
              <a:rPr lang="pt-BR" sz="2200" dirty="0"/>
              <a:t>http://www.sefras.org.br</a:t>
            </a:r>
            <a:r>
              <a:rPr lang="pt-BR" sz="2200" dirty="0" smtClean="0"/>
              <a:t>/</a:t>
            </a:r>
            <a:br>
              <a:rPr lang="pt-BR" sz="2200" dirty="0" smtClean="0"/>
            </a:br>
            <a:r>
              <a:rPr lang="pt-BR" sz="2200" dirty="0"/>
              <a:t/>
            </a:r>
            <a:br>
              <a:rPr lang="pt-BR" sz="2200" dirty="0"/>
            </a:br>
            <a:endParaRPr sz="2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15" y="1089459"/>
            <a:ext cx="4564178" cy="152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8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/>
          </p:nvPr>
        </p:nvSpPr>
        <p:spPr>
          <a:xfrm>
            <a:off x="311699" y="1702579"/>
            <a:ext cx="8110404" cy="144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dirty="0" smtClean="0"/>
              <a:t>Participe do GT de Pastoral/SP</a:t>
            </a:r>
            <a:endParaRPr dirty="0"/>
          </a:p>
        </p:txBody>
      </p:sp>
      <p:cxnSp>
        <p:nvCxnSpPr>
          <p:cNvPr id="74" name="Google Shape;74;p14"/>
          <p:cNvCxnSpPr/>
          <p:nvPr/>
        </p:nvCxnSpPr>
        <p:spPr>
          <a:xfrm>
            <a:off x="432812" y="3654549"/>
            <a:ext cx="1134000" cy="0"/>
          </a:xfrm>
          <a:prstGeom prst="straightConnector1">
            <a:avLst/>
          </a:prstGeom>
          <a:noFill/>
          <a:ln w="19050" cap="flat" cmpd="sng">
            <a:solidFill>
              <a:srgbClr val="BC9C5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311699" y="3900925"/>
            <a:ext cx="8110405" cy="8756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sz="2000" b="1" i="1" dirty="0" smtClean="0"/>
              <a:t>Próxima reunião: 09/04/2021 às 14h</a:t>
            </a:r>
          </a:p>
          <a:p>
            <a:pPr marL="0" lvl="0" indent="0"/>
            <a:r>
              <a:rPr lang="pt-BR" sz="2000" i="1" dirty="0">
                <a:hlinkClick r:id="rId3"/>
              </a:rPr>
              <a:t>v</a:t>
            </a:r>
            <a:r>
              <a:rPr lang="pt-BR" sz="2000" i="1" dirty="0" smtClean="0">
                <a:hlinkClick r:id="rId3"/>
              </a:rPr>
              <a:t>inicius.Fabreau@colegiosaomiguel.com.br</a:t>
            </a:r>
            <a:r>
              <a:rPr lang="pt-BR" sz="2000" i="1" dirty="0" smtClean="0"/>
              <a:t> / (11) 955867633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09098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/>
          </p:nvPr>
        </p:nvSpPr>
        <p:spPr>
          <a:xfrm>
            <a:off x="311700" y="1889450"/>
            <a:ext cx="8598836" cy="144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dirty="0"/>
              <a:t>O direito à educação no trabalho socioeducativo do </a:t>
            </a:r>
            <a:r>
              <a:rPr lang="pt-BR" dirty="0" err="1"/>
              <a:t>Sefras</a:t>
            </a:r>
            <a:r>
              <a:rPr lang="pt-BR" dirty="0"/>
              <a:t> </a:t>
            </a:r>
            <a:endParaRPr dirty="0"/>
          </a:p>
        </p:txBody>
      </p:sp>
      <p:cxnSp>
        <p:nvCxnSpPr>
          <p:cNvPr id="74" name="Google Shape;74;p14"/>
          <p:cNvCxnSpPr/>
          <p:nvPr/>
        </p:nvCxnSpPr>
        <p:spPr>
          <a:xfrm>
            <a:off x="432812" y="3654549"/>
            <a:ext cx="1134000" cy="0"/>
          </a:xfrm>
          <a:prstGeom prst="straightConnector1">
            <a:avLst/>
          </a:prstGeom>
          <a:noFill/>
          <a:ln w="19050" cap="flat" cmpd="sng">
            <a:solidFill>
              <a:srgbClr val="BC9C5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432812" y="3788286"/>
            <a:ext cx="8266816" cy="10002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i="1" dirty="0"/>
              <a:t>A educação de qualidade (com suficiente </a:t>
            </a:r>
            <a:r>
              <a:rPr lang="pt-BR" i="1" dirty="0" err="1"/>
              <a:t>infra-estrutura</a:t>
            </a:r>
            <a:r>
              <a:rPr lang="pt-BR" i="1" dirty="0"/>
              <a:t>, intencionalidade pedagógica, visando a formação integral) deve ser garantida a todas as pessoas como direito fundamental.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574664" y="923583"/>
            <a:ext cx="3629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 smtClean="0"/>
              <a:t>Eixo 1 </a:t>
            </a:r>
            <a:r>
              <a:rPr lang="pt-GQ" sz="2200" dirty="0" smtClean="0"/>
              <a:t>–</a:t>
            </a:r>
            <a:r>
              <a:rPr lang="pt-BR" sz="2200" dirty="0" smtClean="0"/>
              <a:t> Direito à educação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  <p:cxnSp>
        <p:nvCxnSpPr>
          <p:cNvPr id="83" name="Google Shape;83;p15"/>
          <p:cNvCxnSpPr/>
          <p:nvPr/>
        </p:nvCxnSpPr>
        <p:spPr>
          <a:xfrm>
            <a:off x="5575846" y="2287668"/>
            <a:ext cx="2733300" cy="0"/>
          </a:xfrm>
          <a:prstGeom prst="straightConnector1">
            <a:avLst/>
          </a:prstGeom>
          <a:noFill/>
          <a:ln w="19050" cap="flat" cmpd="sng">
            <a:solidFill>
              <a:srgbClr val="84672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09" y="664183"/>
            <a:ext cx="4535337" cy="136060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47" y="2393005"/>
            <a:ext cx="7509473" cy="22528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/>
          </p:nvPr>
        </p:nvSpPr>
        <p:spPr>
          <a:xfrm>
            <a:off x="311700" y="1782448"/>
            <a:ext cx="7246691" cy="144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dirty="0"/>
              <a:t>Educação para a Cultura de Paz e não-violência</a:t>
            </a:r>
            <a:endParaRPr dirty="0"/>
          </a:p>
        </p:txBody>
      </p:sp>
      <p:cxnSp>
        <p:nvCxnSpPr>
          <p:cNvPr id="74" name="Google Shape;74;p14"/>
          <p:cNvCxnSpPr/>
          <p:nvPr/>
        </p:nvCxnSpPr>
        <p:spPr>
          <a:xfrm>
            <a:off x="432812" y="3654549"/>
            <a:ext cx="1134000" cy="0"/>
          </a:xfrm>
          <a:prstGeom prst="straightConnector1">
            <a:avLst/>
          </a:prstGeom>
          <a:noFill/>
          <a:ln w="19050" cap="flat" cmpd="sng">
            <a:solidFill>
              <a:srgbClr val="BC9C5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311700" y="3686916"/>
            <a:ext cx="6683400" cy="4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i="1" dirty="0"/>
              <a:t>A educação deve conduzir a um compromisso concreto com a paz, o que significa acolhida e respeito à alteridade, promoção do diálogo entre culturas, gerações e religiões, construção de relações saudáveis.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2159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574664" y="923583"/>
            <a:ext cx="3209396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 smtClean="0"/>
              <a:t>Eixo 2 </a:t>
            </a:r>
            <a:r>
              <a:rPr lang="pt-GQ" sz="2200" dirty="0" smtClean="0"/>
              <a:t>–</a:t>
            </a:r>
            <a:r>
              <a:rPr lang="pt-BR" sz="2200" dirty="0" smtClean="0"/>
              <a:t> Educação para a Paz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  <p:cxnSp>
        <p:nvCxnSpPr>
          <p:cNvPr id="83" name="Google Shape;83;p15"/>
          <p:cNvCxnSpPr/>
          <p:nvPr/>
        </p:nvCxnSpPr>
        <p:spPr>
          <a:xfrm>
            <a:off x="5575846" y="2287668"/>
            <a:ext cx="2733300" cy="0"/>
          </a:xfrm>
          <a:prstGeom prst="straightConnector1">
            <a:avLst/>
          </a:prstGeom>
          <a:noFill/>
          <a:ln w="19050" cap="flat" cmpd="sng">
            <a:solidFill>
              <a:srgbClr val="84672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Z1DvCyG8Yeo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52989" y="1450136"/>
            <a:ext cx="5110074" cy="287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9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/>
          </p:nvPr>
        </p:nvSpPr>
        <p:spPr>
          <a:xfrm>
            <a:off x="311700" y="1840814"/>
            <a:ext cx="7246691" cy="144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dirty="0"/>
              <a:t>Solidariedade frente os desafios deste tempo</a:t>
            </a:r>
            <a:endParaRPr dirty="0"/>
          </a:p>
        </p:txBody>
      </p:sp>
      <p:cxnSp>
        <p:nvCxnSpPr>
          <p:cNvPr id="74" name="Google Shape;74;p14"/>
          <p:cNvCxnSpPr/>
          <p:nvPr/>
        </p:nvCxnSpPr>
        <p:spPr>
          <a:xfrm>
            <a:off x="432812" y="3654549"/>
            <a:ext cx="1134000" cy="0"/>
          </a:xfrm>
          <a:prstGeom prst="straightConnector1">
            <a:avLst/>
          </a:prstGeom>
          <a:noFill/>
          <a:ln w="19050" cap="flat" cmpd="sng">
            <a:solidFill>
              <a:srgbClr val="BC9C5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311700" y="3696642"/>
            <a:ext cx="6683400" cy="4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i="1" dirty="0"/>
              <a:t>A educação deve plasmar subjetividades comprometidas com o coletivo e não apenas ensimesmadas, o que significa concretamente na saída de si em direção ao outro e no serviço desinteressado aos irmãos.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1017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574664" y="923583"/>
            <a:ext cx="3209396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 smtClean="0"/>
              <a:t>Eixo 3 </a:t>
            </a:r>
            <a:r>
              <a:rPr lang="pt-GQ" sz="2200" dirty="0" smtClean="0"/>
              <a:t>–</a:t>
            </a:r>
            <a:r>
              <a:rPr lang="pt-BR" sz="2200" dirty="0" smtClean="0"/>
              <a:t> Solidariedade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  <p:cxnSp>
        <p:nvCxnSpPr>
          <p:cNvPr id="83" name="Google Shape;83;p15"/>
          <p:cNvCxnSpPr/>
          <p:nvPr/>
        </p:nvCxnSpPr>
        <p:spPr>
          <a:xfrm>
            <a:off x="5575846" y="2287668"/>
            <a:ext cx="2733300" cy="0"/>
          </a:xfrm>
          <a:prstGeom prst="straightConnector1">
            <a:avLst/>
          </a:prstGeom>
          <a:noFill/>
          <a:ln w="19050" cap="flat" cmpd="sng">
            <a:solidFill>
              <a:srgbClr val="84672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FDF2gcqLDQ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784060" y="1549019"/>
            <a:ext cx="4750340" cy="267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/>
          </p:nvPr>
        </p:nvSpPr>
        <p:spPr>
          <a:xfrm>
            <a:off x="311700" y="1967274"/>
            <a:ext cx="7246691" cy="144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dirty="0"/>
              <a:t>Ecologia Integral: ouvir o grito da Terra e dos pobres</a:t>
            </a:r>
            <a:endParaRPr dirty="0"/>
          </a:p>
        </p:txBody>
      </p:sp>
      <p:cxnSp>
        <p:nvCxnSpPr>
          <p:cNvPr id="74" name="Google Shape;74;p14"/>
          <p:cNvCxnSpPr/>
          <p:nvPr/>
        </p:nvCxnSpPr>
        <p:spPr>
          <a:xfrm>
            <a:off x="432812" y="3654549"/>
            <a:ext cx="1134000" cy="0"/>
          </a:xfrm>
          <a:prstGeom prst="straightConnector1">
            <a:avLst/>
          </a:prstGeom>
          <a:noFill/>
          <a:ln w="19050" cap="flat" cmpd="sng">
            <a:solidFill>
              <a:srgbClr val="BC9C5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331156" y="3677188"/>
            <a:ext cx="6683400" cy="4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i="1" dirty="0"/>
              <a:t>A educação contemporânea não pode se esquivar de sua responsabilidade em formar para uma consciência ecológica, capaz de superar a cisão </a:t>
            </a:r>
            <a:r>
              <a:rPr lang="pt-BR" i="1" dirty="0" smtClean="0"/>
              <a:t>homem-natureza </a:t>
            </a:r>
            <a:r>
              <a:rPr lang="pt-BR" i="1" dirty="0"/>
              <a:t>e promover a integração com a casa comum.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2282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574664" y="923583"/>
            <a:ext cx="4286094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 smtClean="0"/>
              <a:t>Eixo 4 </a:t>
            </a:r>
            <a:r>
              <a:rPr lang="pt-GQ" sz="2200" dirty="0" smtClean="0"/>
              <a:t>–</a:t>
            </a:r>
            <a:r>
              <a:rPr lang="pt-BR" sz="2200" dirty="0" smtClean="0"/>
              <a:t> Ecologia Integral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  <p:cxnSp>
        <p:nvCxnSpPr>
          <p:cNvPr id="83" name="Google Shape;83;p15"/>
          <p:cNvCxnSpPr/>
          <p:nvPr/>
        </p:nvCxnSpPr>
        <p:spPr>
          <a:xfrm>
            <a:off x="5575846" y="2287668"/>
            <a:ext cx="2733300" cy="0"/>
          </a:xfrm>
          <a:prstGeom prst="straightConnector1">
            <a:avLst/>
          </a:prstGeom>
          <a:noFill/>
          <a:ln w="19050" cap="flat" cmpd="sng">
            <a:solidFill>
              <a:srgbClr val="84672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Gp2HLTGXQ8g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31760" y="1596941"/>
            <a:ext cx="5096489" cy="2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6061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231</Words>
  <Application>Microsoft Office PowerPoint</Application>
  <PresentationFormat>Apresentação na tela (16:9)</PresentationFormat>
  <Paragraphs>18</Paragraphs>
  <Slides>11</Slides>
  <Notes>11</Notes>
  <HiddenSlides>0</HiddenSlides>
  <MMClips>3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Open Sans</vt:lpstr>
      <vt:lpstr>Open Sans ExtraBold</vt:lpstr>
      <vt:lpstr>Simple Light</vt:lpstr>
      <vt:lpstr>Encontro de Pastoral e Ensino Religioso – 18/02/2021  </vt:lpstr>
      <vt:lpstr>O direito à educação no trabalho socioeducativo do Sefras </vt:lpstr>
      <vt:lpstr>Eixo 1 – Direito à educação </vt:lpstr>
      <vt:lpstr>Educação para a Cultura de Paz e não-violência</vt:lpstr>
      <vt:lpstr>Eixo 2 – Educação para a Paz </vt:lpstr>
      <vt:lpstr>Solidariedade frente os desafios deste tempo</vt:lpstr>
      <vt:lpstr>Eixo 3 – Solidariedade </vt:lpstr>
      <vt:lpstr>Ecologia Integral: ouvir o grito da Terra e dos pobres</vt:lpstr>
      <vt:lpstr>Eixo 4 – Ecologia Integral </vt:lpstr>
      <vt:lpstr>Conheça o Sefras  http://www.sefras.org.br/  </vt:lpstr>
      <vt:lpstr>Participe do GT de Pastoral/SP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Encontro de Pastoral e Ensino Relgioso – 18/02/2021</dc:title>
  <dc:creator>Vinicius Fabreau</dc:creator>
  <cp:lastModifiedBy>Vinicius Menezes Fabreau</cp:lastModifiedBy>
  <cp:revision>3</cp:revision>
  <dcterms:modified xsi:type="dcterms:W3CDTF">2021-03-18T16:29:58Z</dcterms:modified>
</cp:coreProperties>
</file>