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60" r:id="rId2"/>
    <p:sldId id="256" r:id="rId3"/>
    <p:sldId id="257" r:id="rId4"/>
    <p:sldId id="261" r:id="rId5"/>
    <p:sldId id="262" r:id="rId6"/>
    <p:sldId id="263" r:id="rId7"/>
    <p:sldId id="264" r:id="rId8"/>
    <p:sldId id="265" r:id="rId9"/>
    <p:sldId id="258" r:id="rId10"/>
    <p:sldId id="266" r:id="rId11"/>
    <p:sldId id="268" r:id="rId12"/>
    <p:sldId id="267" r:id="rId13"/>
  </p:sldIdLst>
  <p:sldSz cx="9144000" cy="5143500" type="screen16x9"/>
  <p:notesSz cx="6858000" cy="9144000"/>
  <p:embeddedFontLst>
    <p:embeddedFont>
      <p:font typeface="Open Sans" panose="020B0604020202020204" charset="0"/>
      <p:regular r:id="rId15"/>
      <p:bold r:id="rId16"/>
      <p:italic r:id="rId17"/>
      <p:boldItalic r:id="rId18"/>
    </p:embeddedFont>
    <p:embeddedFont>
      <p:font typeface="Open Sans ExtraBold" panose="020B0604020202020204" charset="0"/>
      <p:bold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8565ba5b97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8565ba5b97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8565ba5b97_3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8565ba5b97_3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0828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565ba5b97_3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565ba5b97_3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6869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8565ba5b97_3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8565ba5b97_3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8565ba5b97_3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8565ba5b97_3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9094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8565ba5b97_3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8565ba5b97_3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2890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8565ba5b97_3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8565ba5b97_3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1136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8565ba5b97_3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8565ba5b97_3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7643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8565ba5b97_3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8565ba5b97_3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7047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565ba5b97_3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565ba5b97_3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8565ba5b97_3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8565ba5b97_3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7347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2052600"/>
          </a:xfrm>
          <a:prstGeom prst="rect">
            <a:avLst/>
          </a:prstGeom>
          <a:solidFill>
            <a:srgbClr val="0A5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2268575"/>
            <a:ext cx="7067400" cy="144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Font typeface="Open Sans ExtraBold"/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Font typeface="Open Sans ExtraBold"/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Font typeface="Open Sans ExtraBold"/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Font typeface="Open Sans ExtraBold"/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Font typeface="Open Sans ExtraBold"/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Font typeface="Open Sans ExtraBold"/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Font typeface="Open Sans ExtraBold"/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Font typeface="Open Sans ExtraBold"/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Font typeface="Open Sans ExtraBold"/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900925"/>
            <a:ext cx="6683400" cy="4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3" name="Google Shape;13;p2"/>
          <p:cNvCxnSpPr/>
          <p:nvPr/>
        </p:nvCxnSpPr>
        <p:spPr>
          <a:xfrm>
            <a:off x="432812" y="3806949"/>
            <a:ext cx="1134000" cy="0"/>
          </a:xfrm>
          <a:prstGeom prst="straightConnector1">
            <a:avLst/>
          </a:prstGeom>
          <a:noFill/>
          <a:ln w="19050" cap="flat" cmpd="sng">
            <a:solidFill>
              <a:srgbClr val="BC9C5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24038" y="4379075"/>
            <a:ext cx="1460287" cy="43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/>
        </p:nvSpPr>
        <p:spPr>
          <a:xfrm>
            <a:off x="118875" y="146300"/>
            <a:ext cx="3310200" cy="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ANEC| Juntos pela Educação Católica </a:t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" name="Google Shape;1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686374">
            <a:off x="4065954" y="-3510524"/>
            <a:ext cx="582184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7300" y="-3127900"/>
            <a:ext cx="5923273" cy="467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613575" y="770100"/>
            <a:ext cx="3629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Open Sans ExtraBold"/>
              <a:buNone/>
              <a:defRPr sz="20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1" name="Google Shape;21;p3"/>
          <p:cNvSpPr txBox="1"/>
          <p:nvPr/>
        </p:nvSpPr>
        <p:spPr>
          <a:xfrm>
            <a:off x="613587" y="152400"/>
            <a:ext cx="2781300" cy="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23F4A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cxnSp>
        <p:nvCxnSpPr>
          <p:cNvPr id="22" name="Google Shape;22;p3"/>
          <p:cNvCxnSpPr/>
          <p:nvPr/>
        </p:nvCxnSpPr>
        <p:spPr>
          <a:xfrm>
            <a:off x="943600" y="305425"/>
            <a:ext cx="8210100" cy="16500"/>
          </a:xfrm>
          <a:prstGeom prst="straightConnector1">
            <a:avLst/>
          </a:prstGeom>
          <a:noFill/>
          <a:ln w="19050" cap="flat" cmpd="sng">
            <a:solidFill>
              <a:srgbClr val="BC9C5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3" name="Google Shape;2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3250" y="125150"/>
            <a:ext cx="416844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613575" y="1728225"/>
            <a:ext cx="5119800" cy="28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2F4F"/>
              </a:buClr>
              <a:buSzPts val="1400"/>
              <a:buFont typeface="Open Sans"/>
              <a:buChar char="●"/>
              <a:defRPr sz="1400">
                <a:solidFill>
                  <a:srgbClr val="0C2F4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C2F4F"/>
              </a:buClr>
              <a:buSzPts val="1400"/>
              <a:buFont typeface="Open Sans"/>
              <a:buChar char="○"/>
              <a:defRPr>
                <a:solidFill>
                  <a:srgbClr val="0C2F4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C2F4F"/>
              </a:buClr>
              <a:buSzPts val="1400"/>
              <a:buFont typeface="Open Sans"/>
              <a:buChar char="■"/>
              <a:defRPr>
                <a:solidFill>
                  <a:srgbClr val="0C2F4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C2F4F"/>
              </a:buClr>
              <a:buSzPts val="1400"/>
              <a:buFont typeface="Open Sans"/>
              <a:buChar char="●"/>
              <a:defRPr>
                <a:solidFill>
                  <a:srgbClr val="0C2F4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C2F4F"/>
              </a:buClr>
              <a:buSzPts val="1400"/>
              <a:buFont typeface="Open Sans"/>
              <a:buChar char="○"/>
              <a:defRPr>
                <a:solidFill>
                  <a:srgbClr val="0C2F4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C2F4F"/>
              </a:buClr>
              <a:buSzPts val="1400"/>
              <a:buFont typeface="Open Sans"/>
              <a:buChar char="■"/>
              <a:defRPr>
                <a:solidFill>
                  <a:srgbClr val="0C2F4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C2F4F"/>
              </a:buClr>
              <a:buSzPts val="1400"/>
              <a:buFont typeface="Open Sans"/>
              <a:buChar char="●"/>
              <a:defRPr>
                <a:solidFill>
                  <a:srgbClr val="0C2F4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C2F4F"/>
              </a:buClr>
              <a:buSzPts val="1400"/>
              <a:buFont typeface="Open Sans"/>
              <a:buChar char="○"/>
              <a:defRPr>
                <a:solidFill>
                  <a:srgbClr val="0C2F4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C2F4F"/>
              </a:buClr>
              <a:buSzPts val="1400"/>
              <a:buFont typeface="Open Sans"/>
              <a:buChar char="■"/>
              <a:defRPr>
                <a:solidFill>
                  <a:srgbClr val="0C2F4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idx="2"/>
          </p:nvPr>
        </p:nvSpPr>
        <p:spPr>
          <a:xfrm>
            <a:off x="4329075" y="846300"/>
            <a:ext cx="3233100" cy="58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C9C53"/>
              </a:buClr>
              <a:buSzPts val="1400"/>
              <a:buNone/>
              <a:defRPr sz="1400" b="1">
                <a:solidFill>
                  <a:srgbClr val="BC9C5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0C2F4F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cxnSp>
        <p:nvCxnSpPr>
          <p:cNvPr id="28" name="Google Shape;28;p4"/>
          <p:cNvCxnSpPr/>
          <p:nvPr/>
        </p:nvCxnSpPr>
        <p:spPr>
          <a:xfrm rot="10800000" flipH="1">
            <a:off x="821950" y="321975"/>
            <a:ext cx="8331600" cy="12600"/>
          </a:xfrm>
          <a:prstGeom prst="straightConnector1">
            <a:avLst/>
          </a:prstGeom>
          <a:noFill/>
          <a:ln w="19050" cap="flat" cmpd="sng">
            <a:solidFill>
              <a:srgbClr val="BC9C5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9" name="Google Shape;2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3250" y="125150"/>
            <a:ext cx="416844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 txBox="1">
            <a:spLocks noGrp="1"/>
          </p:cNvSpPr>
          <p:nvPr>
            <p:ph type="ctrTitle"/>
          </p:nvPr>
        </p:nvSpPr>
        <p:spPr>
          <a:xfrm>
            <a:off x="311700" y="2268575"/>
            <a:ext cx="7067400" cy="144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Open Sans ExtraBold"/>
              <a:buNone/>
              <a:defRPr sz="40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Open Sans ExtraBold"/>
              <a:buNone/>
              <a:defRPr sz="40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Open Sans ExtraBold"/>
              <a:buNone/>
              <a:defRPr sz="40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Open Sans ExtraBold"/>
              <a:buNone/>
              <a:defRPr sz="40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Open Sans ExtraBold"/>
              <a:buNone/>
              <a:defRPr sz="40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Open Sans ExtraBold"/>
              <a:buNone/>
              <a:defRPr sz="40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Open Sans ExtraBold"/>
              <a:buNone/>
              <a:defRPr sz="40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Open Sans ExtraBold"/>
              <a:buNone/>
              <a:defRPr sz="40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Open Sans ExtraBold"/>
              <a:buNone/>
              <a:defRPr sz="40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ubTitle" idx="1"/>
          </p:nvPr>
        </p:nvSpPr>
        <p:spPr>
          <a:xfrm>
            <a:off x="311700" y="3900925"/>
            <a:ext cx="6683400" cy="4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32" name="Google Shape;3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57154">
            <a:off x="4312829" y="-3155123"/>
            <a:ext cx="582184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C2F4F"/>
              </a:buClr>
              <a:buSzPts val="2800"/>
              <a:buFont typeface="Open Sans"/>
              <a:buNone/>
              <a:defRPr sz="2800">
                <a:solidFill>
                  <a:srgbClr val="0C2F4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C2F4F"/>
              </a:buClr>
              <a:buSzPts val="2800"/>
              <a:buFont typeface="Open Sans"/>
              <a:buNone/>
              <a:defRPr sz="2800">
                <a:solidFill>
                  <a:srgbClr val="0C2F4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C2F4F"/>
              </a:buClr>
              <a:buSzPts val="2800"/>
              <a:buFont typeface="Open Sans"/>
              <a:buNone/>
              <a:defRPr sz="2800">
                <a:solidFill>
                  <a:srgbClr val="0C2F4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C2F4F"/>
              </a:buClr>
              <a:buSzPts val="2800"/>
              <a:buFont typeface="Open Sans"/>
              <a:buNone/>
              <a:defRPr sz="2800">
                <a:solidFill>
                  <a:srgbClr val="0C2F4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C2F4F"/>
              </a:buClr>
              <a:buSzPts val="2800"/>
              <a:buFont typeface="Open Sans"/>
              <a:buNone/>
              <a:defRPr sz="2800">
                <a:solidFill>
                  <a:srgbClr val="0C2F4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C2F4F"/>
              </a:buClr>
              <a:buSzPts val="2800"/>
              <a:buFont typeface="Open Sans"/>
              <a:buNone/>
              <a:defRPr sz="2800">
                <a:solidFill>
                  <a:srgbClr val="0C2F4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C2F4F"/>
              </a:buClr>
              <a:buSzPts val="2800"/>
              <a:buFont typeface="Open Sans"/>
              <a:buNone/>
              <a:defRPr sz="2800">
                <a:solidFill>
                  <a:srgbClr val="0C2F4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C2F4F"/>
              </a:buClr>
              <a:buSzPts val="2800"/>
              <a:buFont typeface="Open Sans"/>
              <a:buNone/>
              <a:defRPr sz="2800">
                <a:solidFill>
                  <a:srgbClr val="0C2F4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C2F4F"/>
              </a:buClr>
              <a:buSzPts val="2800"/>
              <a:buFont typeface="Open Sans"/>
              <a:buNone/>
              <a:defRPr sz="2800">
                <a:solidFill>
                  <a:srgbClr val="0C2F4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2F4F"/>
              </a:buClr>
              <a:buSzPts val="1800"/>
              <a:buFont typeface="Open Sans"/>
              <a:buChar char="●"/>
              <a:defRPr sz="1800">
                <a:solidFill>
                  <a:srgbClr val="0C2F4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C2F4F"/>
              </a:buClr>
              <a:buSzPts val="1400"/>
              <a:buFont typeface="Open Sans"/>
              <a:buChar char="○"/>
              <a:defRPr>
                <a:solidFill>
                  <a:srgbClr val="0C2F4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C2F4F"/>
              </a:buClr>
              <a:buSzPts val="1400"/>
              <a:buFont typeface="Open Sans"/>
              <a:buChar char="■"/>
              <a:defRPr>
                <a:solidFill>
                  <a:srgbClr val="0C2F4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C2F4F"/>
              </a:buClr>
              <a:buSzPts val="1400"/>
              <a:buFont typeface="Open Sans"/>
              <a:buChar char="●"/>
              <a:defRPr>
                <a:solidFill>
                  <a:srgbClr val="0C2F4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C2F4F"/>
              </a:buClr>
              <a:buSzPts val="1400"/>
              <a:buFont typeface="Open Sans"/>
              <a:buChar char="○"/>
              <a:defRPr>
                <a:solidFill>
                  <a:srgbClr val="0C2F4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C2F4F"/>
              </a:buClr>
              <a:buSzPts val="1400"/>
              <a:buFont typeface="Open Sans"/>
              <a:buChar char="■"/>
              <a:defRPr>
                <a:solidFill>
                  <a:srgbClr val="0C2F4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C2F4F"/>
              </a:buClr>
              <a:buSzPts val="1400"/>
              <a:buFont typeface="Open Sans"/>
              <a:buChar char="●"/>
              <a:defRPr>
                <a:solidFill>
                  <a:srgbClr val="0C2F4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C2F4F"/>
              </a:buClr>
              <a:buSzPts val="1400"/>
              <a:buFont typeface="Open Sans"/>
              <a:buChar char="○"/>
              <a:defRPr>
                <a:solidFill>
                  <a:srgbClr val="0C2F4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C2F4F"/>
              </a:buClr>
              <a:buSzPts val="1400"/>
              <a:buFont typeface="Open Sans"/>
              <a:buChar char="■"/>
              <a:defRPr>
                <a:solidFill>
                  <a:srgbClr val="0C2F4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328A5-9FC3-4012-859D-50B87E01CE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B1519C-64CD-41F9-B277-A2CF9FE673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82B1956-809E-4618-BC1A-AA0952FA4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1090828"/>
            <a:ext cx="5158371" cy="379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1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ctrTitle"/>
          </p:nvPr>
        </p:nvSpPr>
        <p:spPr>
          <a:xfrm>
            <a:off x="270879" y="1090226"/>
            <a:ext cx="8188778" cy="35596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</a:pPr>
            <a:br>
              <a:rPr lang="pt-BR" sz="1800" dirty="0"/>
            </a:br>
            <a:br>
              <a:rPr lang="pt-BR" sz="1800" dirty="0"/>
            </a:br>
            <a:br>
              <a:rPr lang="pt-BR" sz="1800" dirty="0"/>
            </a:br>
            <a:br>
              <a:rPr lang="pt-BR" sz="1800" dirty="0"/>
            </a:br>
            <a:br>
              <a:rPr lang="pt-BR" sz="1800" dirty="0"/>
            </a:br>
            <a:br>
              <a:rPr lang="pt-BR" sz="2000" dirty="0"/>
            </a:br>
            <a:br>
              <a:rPr lang="pt-BR" sz="2000" dirty="0"/>
            </a:br>
            <a:br>
              <a:rPr lang="pt-BR" sz="2000" dirty="0"/>
            </a:br>
            <a:br>
              <a:rPr lang="pt-BR" sz="2000" dirty="0"/>
            </a:br>
            <a:r>
              <a:rPr lang="pt-BR" sz="2000" dirty="0"/>
              <a:t>Desafios de Projeto de Vida:</a:t>
            </a:r>
            <a:br>
              <a:rPr lang="pt-BR" sz="2000" dirty="0"/>
            </a:br>
            <a:br>
              <a:rPr lang="pt-BR" sz="2000" dirty="0"/>
            </a:br>
            <a:br>
              <a:rPr lang="pt-BR" sz="2000" dirty="0"/>
            </a:br>
            <a:r>
              <a:rPr lang="pt-BR" sz="2000" dirty="0"/>
              <a:t>. Requer receber e dar feedback.</a:t>
            </a:r>
            <a:br>
              <a:rPr lang="pt-BR" sz="2000" dirty="0"/>
            </a:br>
            <a:br>
              <a:rPr lang="pt-BR" sz="2000" dirty="0"/>
            </a:br>
            <a:r>
              <a:rPr lang="pt-BR" sz="2000" dirty="0"/>
              <a:t>. Sair da zona de conforto.</a:t>
            </a:r>
            <a:br>
              <a:rPr lang="pt-BR" sz="2000" dirty="0"/>
            </a:br>
            <a:br>
              <a:rPr lang="pt-BR" sz="2000" dirty="0"/>
            </a:br>
            <a:r>
              <a:rPr lang="pt-BR" sz="2000" dirty="0"/>
              <a:t>. Ter metas, prazos e métricas.</a:t>
            </a:r>
            <a:br>
              <a:rPr lang="pt-BR" sz="2000" dirty="0"/>
            </a:br>
            <a:br>
              <a:rPr lang="pt-BR" sz="2000" dirty="0"/>
            </a:br>
            <a:r>
              <a:rPr lang="pt-BR" sz="2000" dirty="0"/>
              <a:t>. Não procrastinar.</a:t>
            </a:r>
            <a:br>
              <a:rPr lang="pt-BR" sz="2000" dirty="0"/>
            </a:br>
            <a:br>
              <a:rPr lang="pt-BR" sz="2000" dirty="0"/>
            </a:br>
            <a:r>
              <a:rPr lang="pt-BR" sz="2000" dirty="0"/>
              <a:t>. Investimento institucional.</a:t>
            </a:r>
            <a:br>
              <a:rPr lang="pt-BR" sz="2000" dirty="0"/>
            </a:br>
            <a:endParaRPr sz="2000" dirty="0"/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1"/>
          </p:nvPr>
        </p:nvSpPr>
        <p:spPr>
          <a:xfrm>
            <a:off x="270879" y="4300975"/>
            <a:ext cx="6683400" cy="4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3618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ctrTitle"/>
          </p:nvPr>
        </p:nvSpPr>
        <p:spPr>
          <a:xfrm>
            <a:off x="270879" y="1090226"/>
            <a:ext cx="8188778" cy="35596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</a:pPr>
            <a:br>
              <a:rPr lang="pt-BR" sz="1800" dirty="0"/>
            </a:br>
            <a:br>
              <a:rPr lang="pt-BR" sz="1800" dirty="0"/>
            </a:br>
            <a:br>
              <a:rPr lang="pt-BR" sz="1800" dirty="0"/>
            </a:br>
            <a:br>
              <a:rPr lang="pt-BR" sz="1800" dirty="0"/>
            </a:br>
            <a:br>
              <a:rPr lang="pt-BR" sz="2000" dirty="0"/>
            </a:br>
            <a:br>
              <a:rPr lang="pt-BR" sz="2000" dirty="0"/>
            </a:br>
            <a:br>
              <a:rPr lang="pt-BR" sz="2000" dirty="0"/>
            </a:br>
            <a:br>
              <a:rPr lang="pt-BR" sz="2000" dirty="0"/>
            </a:br>
            <a:r>
              <a:rPr lang="pt-BR" sz="2000" dirty="0"/>
              <a:t>Alguns benefícios:</a:t>
            </a:r>
            <a:br>
              <a:rPr lang="pt-BR" sz="2000" dirty="0"/>
            </a:br>
            <a:br>
              <a:rPr lang="pt-BR" sz="2000" dirty="0"/>
            </a:br>
            <a:r>
              <a:rPr lang="pt-BR" sz="2000" dirty="0"/>
              <a:t>. Aumenta a produtividade;</a:t>
            </a:r>
            <a:br>
              <a:rPr lang="pt-BR" sz="2000" dirty="0"/>
            </a:br>
            <a:br>
              <a:rPr lang="pt-BR" sz="2000" dirty="0"/>
            </a:br>
            <a:r>
              <a:rPr lang="pt-BR" sz="2000" dirty="0"/>
              <a:t>. Consolida a Cultura da Instituição;</a:t>
            </a:r>
            <a:br>
              <a:rPr lang="pt-BR" sz="2000" dirty="0"/>
            </a:br>
            <a:br>
              <a:rPr lang="pt-BR" sz="2000" dirty="0"/>
            </a:br>
            <a:r>
              <a:rPr lang="pt-BR" sz="2000" dirty="0"/>
              <a:t>. Melhoria do Clima  Organizacional;</a:t>
            </a:r>
            <a:br>
              <a:rPr lang="pt-BR" sz="2000" dirty="0"/>
            </a:br>
            <a:br>
              <a:rPr lang="pt-BR" sz="2000" dirty="0"/>
            </a:br>
            <a:r>
              <a:rPr lang="pt-BR" sz="2000" dirty="0"/>
              <a:t>. Minimiza Ambiente Tóxico;</a:t>
            </a:r>
            <a:br>
              <a:rPr lang="pt-BR" sz="2000" dirty="0"/>
            </a:br>
            <a:br>
              <a:rPr lang="pt-BR" sz="2000" dirty="0"/>
            </a:br>
            <a:r>
              <a:rPr lang="pt-BR" sz="2000" dirty="0"/>
              <a:t>. Confiança.</a:t>
            </a:r>
            <a:br>
              <a:rPr lang="pt-BR" sz="2000" dirty="0"/>
            </a:br>
            <a:endParaRPr sz="2000" dirty="0"/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1"/>
          </p:nvPr>
        </p:nvSpPr>
        <p:spPr>
          <a:xfrm>
            <a:off x="270879" y="4300975"/>
            <a:ext cx="6683400" cy="4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3634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613575" y="770100"/>
            <a:ext cx="36291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dirty="0"/>
              <a:t>Projeto de Vida e Identidade Institucional </a:t>
            </a:r>
            <a:endParaRPr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393888" y="5592536"/>
            <a:ext cx="3067769" cy="1193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endParaRPr sz="1000" dirty="0"/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endParaRPr sz="1000" dirty="0"/>
          </a:p>
        </p:txBody>
      </p:sp>
      <p:sp>
        <p:nvSpPr>
          <p:cNvPr id="82" name="Google Shape;82;p15"/>
          <p:cNvSpPr txBox="1">
            <a:spLocks noGrp="1"/>
          </p:cNvSpPr>
          <p:nvPr>
            <p:ph type="title" idx="2"/>
          </p:nvPr>
        </p:nvSpPr>
        <p:spPr>
          <a:xfrm>
            <a:off x="549515" y="1611900"/>
            <a:ext cx="4439369" cy="34091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dirty="0">
                <a:solidFill>
                  <a:srgbClr val="846729"/>
                </a:solidFill>
              </a:rPr>
              <a:t>. Quando uma organização investe no desenvolvimento do seu time e o seu time se engaja, ela ganha poder competitivo, fazendo valer a sua missão de servir e ser luz.</a:t>
            </a:r>
            <a:br>
              <a:rPr lang="pt-BR" sz="1800" b="0" dirty="0">
                <a:solidFill>
                  <a:srgbClr val="846729"/>
                </a:solidFill>
              </a:rPr>
            </a:br>
            <a:br>
              <a:rPr lang="pt-BR" sz="1800" b="0" dirty="0">
                <a:solidFill>
                  <a:srgbClr val="846729"/>
                </a:solidFill>
              </a:rPr>
            </a:br>
            <a:r>
              <a:rPr lang="pt-BR" sz="1800" dirty="0">
                <a:solidFill>
                  <a:srgbClr val="002060"/>
                </a:solidFill>
              </a:rPr>
              <a:t>Gratidão! </a:t>
            </a:r>
            <a:br>
              <a:rPr lang="pt-BR" sz="1800" dirty="0">
                <a:solidFill>
                  <a:srgbClr val="002060"/>
                </a:solidFill>
              </a:rPr>
            </a:br>
            <a:br>
              <a:rPr lang="pt-BR" sz="1800" dirty="0">
                <a:solidFill>
                  <a:srgbClr val="002060"/>
                </a:solidFill>
              </a:rPr>
            </a:br>
            <a:r>
              <a:rPr lang="pt-BR" sz="1800" dirty="0">
                <a:solidFill>
                  <a:srgbClr val="002060"/>
                </a:solidFill>
              </a:rPr>
              <a:t>Antônio Azevedo</a:t>
            </a:r>
            <a:br>
              <a:rPr lang="pt-BR" sz="1800" dirty="0">
                <a:solidFill>
                  <a:srgbClr val="002060"/>
                </a:solidFill>
              </a:rPr>
            </a:br>
            <a:r>
              <a:rPr lang="pt-BR" sz="1800" dirty="0">
                <a:solidFill>
                  <a:srgbClr val="002060"/>
                </a:solidFill>
              </a:rPr>
              <a:t>(11) 97515-6378</a:t>
            </a:r>
            <a:br>
              <a:rPr lang="pt-BR" sz="1800" dirty="0">
                <a:solidFill>
                  <a:srgbClr val="002060"/>
                </a:solidFill>
              </a:rPr>
            </a:br>
            <a:r>
              <a:rPr lang="pt-BR" sz="1800" dirty="0">
                <a:solidFill>
                  <a:srgbClr val="002060"/>
                </a:solidFill>
              </a:rPr>
              <a:t>antoniocn.azevedo@gmail.com</a:t>
            </a:r>
            <a:endParaRPr sz="1800" dirty="0">
              <a:solidFill>
                <a:srgbClr val="002060"/>
              </a:solidFill>
            </a:endParaRPr>
          </a:p>
        </p:txBody>
      </p:sp>
      <p:cxnSp>
        <p:nvCxnSpPr>
          <p:cNvPr id="83" name="Google Shape;83;p15"/>
          <p:cNvCxnSpPr/>
          <p:nvPr/>
        </p:nvCxnSpPr>
        <p:spPr>
          <a:xfrm>
            <a:off x="5575846" y="2287668"/>
            <a:ext cx="2733300" cy="0"/>
          </a:xfrm>
          <a:prstGeom prst="straightConnector1">
            <a:avLst/>
          </a:prstGeom>
          <a:noFill/>
          <a:ln w="19050" cap="flat" cmpd="sng">
            <a:solidFill>
              <a:srgbClr val="84672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B12C1A46-3D74-4A28-A1D1-C93BCCB6E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607" y="2481943"/>
            <a:ext cx="2473778" cy="194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56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11700" y="2268575"/>
            <a:ext cx="7067400" cy="14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Projeto de Vida e Identidade Institucional</a:t>
            </a:r>
            <a:endParaRPr dirty="0"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311700" y="3900925"/>
            <a:ext cx="6683400" cy="4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1B766797-3870-4565-94DC-9E8C43E604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172D8D88-5935-4383-A71A-36407FF9BF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DC36790A-1DB4-4E06-8DB3-6D79FB72B6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27241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ctrTitle"/>
          </p:nvPr>
        </p:nvSpPr>
        <p:spPr>
          <a:xfrm>
            <a:off x="212271" y="559548"/>
            <a:ext cx="8188778" cy="35596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br>
              <a:rPr lang="pt-BR" sz="1800" dirty="0"/>
            </a:br>
            <a:br>
              <a:rPr lang="pt-BR" sz="1800" dirty="0"/>
            </a:br>
            <a:br>
              <a:rPr lang="pt-BR" sz="1800" dirty="0"/>
            </a:br>
            <a:br>
              <a:rPr lang="pt-BR" sz="1800" dirty="0"/>
            </a:br>
            <a:r>
              <a:rPr lang="pt-BR" sz="1800" dirty="0"/>
              <a:t>Identidade Institucional </a:t>
            </a:r>
            <a:br>
              <a:rPr lang="pt-BR" sz="1800" dirty="0"/>
            </a:br>
            <a:br>
              <a:rPr lang="pt-BR" sz="1800" dirty="0"/>
            </a:br>
            <a:r>
              <a:rPr lang="pt-BR" sz="1800" dirty="0"/>
              <a:t>Missão </a:t>
            </a:r>
            <a:br>
              <a:rPr lang="pt-BR" sz="1800" dirty="0"/>
            </a:br>
            <a:br>
              <a:rPr lang="pt-BR" sz="1800" dirty="0"/>
            </a:br>
            <a:r>
              <a:rPr lang="pt-BR" sz="1800" dirty="0"/>
              <a:t>Visão </a:t>
            </a:r>
            <a:br>
              <a:rPr lang="pt-BR" sz="1800" dirty="0"/>
            </a:br>
            <a:br>
              <a:rPr lang="pt-BR" sz="1800" dirty="0"/>
            </a:br>
            <a:r>
              <a:rPr lang="pt-BR" sz="1800" dirty="0"/>
              <a:t>Valores</a:t>
            </a:r>
            <a:br>
              <a:rPr lang="pt-BR" sz="1800" dirty="0"/>
            </a:br>
            <a:br>
              <a:rPr lang="pt-BR" sz="1800" dirty="0"/>
            </a:br>
            <a:r>
              <a:rPr lang="pt-BR" sz="1800" dirty="0"/>
              <a:t>Carisma Congregacional – Fundadores</a:t>
            </a:r>
            <a:br>
              <a:rPr lang="pt-BR" sz="1800" dirty="0"/>
            </a:br>
            <a:br>
              <a:rPr lang="pt-BR" sz="1800" dirty="0"/>
            </a:br>
            <a:r>
              <a:rPr lang="pt-BR" sz="1800" dirty="0"/>
              <a:t>Governança Corporativa</a:t>
            </a:r>
            <a:endParaRPr sz="2000" dirty="0"/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1"/>
          </p:nvPr>
        </p:nvSpPr>
        <p:spPr>
          <a:xfrm>
            <a:off x="270879" y="4300975"/>
            <a:ext cx="6683400" cy="4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ctrTitle"/>
          </p:nvPr>
        </p:nvSpPr>
        <p:spPr>
          <a:xfrm>
            <a:off x="212271" y="559548"/>
            <a:ext cx="8188778" cy="35596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br>
              <a:rPr lang="pt-BR" sz="1800" dirty="0"/>
            </a:br>
            <a:br>
              <a:rPr lang="pt-BR" sz="1800" dirty="0"/>
            </a:br>
            <a:br>
              <a:rPr lang="pt-BR" sz="1800" dirty="0"/>
            </a:br>
            <a:br>
              <a:rPr lang="pt-BR" sz="1800" dirty="0"/>
            </a:br>
            <a:br>
              <a:rPr lang="pt-BR" sz="1800" dirty="0"/>
            </a:br>
            <a:r>
              <a:rPr lang="pt-BR" sz="2000" dirty="0"/>
              <a:t>Projeto de Vida – Plano de Desenvolvimento Individual</a:t>
            </a:r>
            <a:br>
              <a:rPr lang="pt-BR" sz="2000" dirty="0"/>
            </a:br>
            <a:br>
              <a:rPr lang="pt-BR" sz="2000" dirty="0"/>
            </a:br>
            <a:br>
              <a:rPr lang="pt-BR" sz="2000" dirty="0"/>
            </a:br>
            <a:r>
              <a:rPr lang="pt-BR" sz="2000" dirty="0"/>
              <a:t>Eu – pessoal</a:t>
            </a:r>
            <a:br>
              <a:rPr lang="pt-BR" sz="2000" dirty="0"/>
            </a:br>
            <a:br>
              <a:rPr lang="pt-BR" sz="2000" dirty="0"/>
            </a:br>
            <a:r>
              <a:rPr lang="pt-BR" sz="2000" dirty="0"/>
              <a:t>Eu – profissional</a:t>
            </a:r>
            <a:br>
              <a:rPr lang="pt-BR" sz="2000" dirty="0"/>
            </a:br>
            <a:br>
              <a:rPr lang="pt-BR" sz="2000" dirty="0"/>
            </a:br>
            <a:r>
              <a:rPr lang="pt-BR" sz="2000" dirty="0"/>
              <a:t>Eu - institucional</a:t>
            </a:r>
            <a:br>
              <a:rPr lang="pt-BR" sz="1800" dirty="0"/>
            </a:br>
            <a:br>
              <a:rPr lang="pt-BR" sz="1800" dirty="0"/>
            </a:br>
            <a:endParaRPr sz="2000" dirty="0"/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1"/>
          </p:nvPr>
        </p:nvSpPr>
        <p:spPr>
          <a:xfrm>
            <a:off x="270879" y="4300975"/>
            <a:ext cx="6683400" cy="4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2526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ctrTitle"/>
          </p:nvPr>
        </p:nvSpPr>
        <p:spPr>
          <a:xfrm>
            <a:off x="477611" y="575876"/>
            <a:ext cx="8188778" cy="35596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</a:pPr>
            <a:br>
              <a:rPr lang="pt-BR" sz="1800" dirty="0"/>
            </a:br>
            <a:br>
              <a:rPr lang="pt-BR" sz="1800" dirty="0"/>
            </a:br>
            <a:br>
              <a:rPr lang="pt-BR" sz="1800" dirty="0"/>
            </a:br>
            <a:br>
              <a:rPr lang="pt-BR" sz="1800" dirty="0"/>
            </a:br>
            <a:br>
              <a:rPr lang="pt-BR" sz="1800" dirty="0"/>
            </a:br>
            <a:r>
              <a:rPr lang="pt-BR" sz="2000" dirty="0"/>
              <a:t>“Ficamos perigosos quando não temos consciência de nossa</a:t>
            </a:r>
            <a:br>
              <a:rPr lang="pt-BR" sz="2000" dirty="0"/>
            </a:br>
            <a:br>
              <a:rPr lang="pt-BR" sz="2000" dirty="0"/>
            </a:br>
            <a:r>
              <a:rPr lang="pt-BR" sz="2000" dirty="0"/>
              <a:t>responsabilidade por nossos comportamentos, pensamentos e </a:t>
            </a:r>
            <a:br>
              <a:rPr lang="pt-BR" sz="2000" dirty="0"/>
            </a:br>
            <a:br>
              <a:rPr lang="pt-BR" sz="2000"/>
            </a:br>
            <a:r>
              <a:rPr lang="pt-BR" sz="2000"/>
              <a:t>sentimentos</a:t>
            </a:r>
            <a:r>
              <a:rPr lang="pt-BR" sz="2000" dirty="0"/>
              <a:t>.” </a:t>
            </a:r>
            <a:br>
              <a:rPr lang="pt-BR" sz="2000" dirty="0"/>
            </a:br>
            <a:r>
              <a:rPr lang="pt-BR" sz="2000" dirty="0"/>
              <a:t>                                                    </a:t>
            </a:r>
            <a:r>
              <a:rPr lang="pt-BR" sz="1400" dirty="0"/>
              <a:t>(Marshall B. Rosenberg)</a:t>
            </a:r>
            <a:br>
              <a:rPr lang="pt-BR" sz="2000" dirty="0"/>
            </a:br>
            <a:br>
              <a:rPr lang="pt-BR" sz="2000" dirty="0"/>
            </a:br>
            <a:endParaRPr sz="2000" dirty="0"/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1"/>
          </p:nvPr>
        </p:nvSpPr>
        <p:spPr>
          <a:xfrm>
            <a:off x="270879" y="4300975"/>
            <a:ext cx="6683400" cy="4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2828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ctrTitle"/>
          </p:nvPr>
        </p:nvSpPr>
        <p:spPr>
          <a:xfrm>
            <a:off x="270879" y="1090226"/>
            <a:ext cx="8188778" cy="35596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</a:pPr>
            <a:br>
              <a:rPr lang="pt-BR" sz="1800" dirty="0"/>
            </a:br>
            <a:br>
              <a:rPr lang="pt-BR" sz="1800" dirty="0"/>
            </a:br>
            <a:br>
              <a:rPr lang="pt-BR" sz="1800" dirty="0"/>
            </a:br>
            <a:br>
              <a:rPr lang="pt-BR" sz="1800" dirty="0"/>
            </a:br>
            <a:br>
              <a:rPr lang="pt-BR" sz="1800" dirty="0"/>
            </a:br>
            <a:br>
              <a:rPr lang="pt-BR" sz="2000" dirty="0"/>
            </a:br>
            <a:r>
              <a:rPr lang="pt-BR" sz="2000" dirty="0"/>
              <a:t>Projeto de Vida e Identidade Institucional</a:t>
            </a:r>
            <a:br>
              <a:rPr lang="pt-BR" sz="2000" dirty="0"/>
            </a:br>
            <a:br>
              <a:rPr lang="pt-BR" sz="2000" dirty="0"/>
            </a:br>
            <a:r>
              <a:rPr lang="pt-BR" sz="2000" dirty="0"/>
              <a:t>. Partilha</a:t>
            </a:r>
            <a:br>
              <a:rPr lang="pt-BR" sz="2000" dirty="0"/>
            </a:br>
            <a:br>
              <a:rPr lang="pt-BR" sz="2000" dirty="0"/>
            </a:br>
            <a:r>
              <a:rPr lang="pt-BR" sz="2000" dirty="0"/>
              <a:t>. Relacionamento</a:t>
            </a:r>
            <a:br>
              <a:rPr lang="pt-BR" sz="2000" dirty="0"/>
            </a:br>
            <a:br>
              <a:rPr lang="pt-BR" sz="2000" dirty="0"/>
            </a:br>
            <a:r>
              <a:rPr lang="pt-BR" sz="2000" dirty="0"/>
              <a:t>. Diálogo</a:t>
            </a:r>
            <a:br>
              <a:rPr lang="pt-BR" sz="2000" dirty="0"/>
            </a:br>
            <a:br>
              <a:rPr lang="pt-BR" sz="2000" dirty="0"/>
            </a:br>
            <a:r>
              <a:rPr lang="pt-BR" sz="2000" dirty="0"/>
              <a:t>. Interesse</a:t>
            </a:r>
            <a:br>
              <a:rPr lang="pt-BR" sz="2000" dirty="0"/>
            </a:br>
            <a:br>
              <a:rPr lang="pt-BR" sz="2000" dirty="0"/>
            </a:br>
            <a:r>
              <a:rPr lang="pt-BR" sz="2000" dirty="0"/>
              <a:t>. Vulnerabilidade</a:t>
            </a:r>
            <a:br>
              <a:rPr lang="pt-BR" sz="2000" dirty="0"/>
            </a:br>
            <a:br>
              <a:rPr lang="pt-BR" sz="2000" dirty="0"/>
            </a:br>
            <a:r>
              <a:rPr lang="pt-BR" sz="2000" dirty="0"/>
              <a:t>. Conflito</a:t>
            </a:r>
            <a:endParaRPr sz="2000" dirty="0"/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1"/>
          </p:nvPr>
        </p:nvSpPr>
        <p:spPr>
          <a:xfrm>
            <a:off x="270879" y="4300975"/>
            <a:ext cx="6683400" cy="4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1251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ctrTitle"/>
          </p:nvPr>
        </p:nvSpPr>
        <p:spPr>
          <a:xfrm>
            <a:off x="270879" y="1090226"/>
            <a:ext cx="8188778" cy="35596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</a:pPr>
            <a:br>
              <a:rPr lang="pt-BR" sz="1800" dirty="0"/>
            </a:br>
            <a:br>
              <a:rPr lang="pt-BR" sz="1800" dirty="0"/>
            </a:br>
            <a:br>
              <a:rPr lang="pt-BR" sz="1800" dirty="0"/>
            </a:br>
            <a:br>
              <a:rPr lang="pt-BR" sz="1800" dirty="0"/>
            </a:br>
            <a:br>
              <a:rPr lang="pt-BR" sz="1800" dirty="0"/>
            </a:br>
            <a:br>
              <a:rPr lang="pt-BR" sz="2000" dirty="0"/>
            </a:br>
            <a:r>
              <a:rPr lang="pt-BR" sz="2000" dirty="0"/>
              <a:t>Capacidade de Receber Mensagens:</a:t>
            </a:r>
            <a:br>
              <a:rPr lang="pt-BR" sz="2000" dirty="0"/>
            </a:br>
            <a:br>
              <a:rPr lang="pt-BR" sz="2000" dirty="0"/>
            </a:br>
            <a:r>
              <a:rPr lang="pt-BR" sz="2000" dirty="0"/>
              <a:t>. Culpar a nós mesmos;</a:t>
            </a:r>
            <a:br>
              <a:rPr lang="pt-BR" sz="2000" dirty="0"/>
            </a:br>
            <a:br>
              <a:rPr lang="pt-BR" sz="2000" dirty="0"/>
            </a:br>
            <a:r>
              <a:rPr lang="pt-BR" sz="2000" dirty="0"/>
              <a:t>. Culpar os outros;</a:t>
            </a:r>
            <a:br>
              <a:rPr lang="pt-BR" sz="2000" dirty="0"/>
            </a:br>
            <a:br>
              <a:rPr lang="pt-BR" sz="2000" dirty="0"/>
            </a:br>
            <a:r>
              <a:rPr lang="pt-BR" sz="2000" dirty="0"/>
              <a:t>. Escutar nossos sentimentos e necessidades;</a:t>
            </a:r>
            <a:br>
              <a:rPr lang="pt-BR" sz="2000" dirty="0"/>
            </a:br>
            <a:br>
              <a:rPr lang="pt-BR" sz="2000" dirty="0"/>
            </a:br>
            <a:r>
              <a:rPr lang="pt-BR" sz="2000" dirty="0"/>
              <a:t>. Escutar os sentimentos e necessidades dos outros.</a:t>
            </a:r>
            <a:br>
              <a:rPr lang="pt-BR" sz="2000" dirty="0"/>
            </a:br>
            <a:br>
              <a:rPr lang="pt-BR" sz="2000" dirty="0"/>
            </a:br>
            <a:endParaRPr sz="2000" dirty="0"/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1"/>
          </p:nvPr>
        </p:nvSpPr>
        <p:spPr>
          <a:xfrm>
            <a:off x="270879" y="4300975"/>
            <a:ext cx="6683400" cy="4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3038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ctrTitle"/>
          </p:nvPr>
        </p:nvSpPr>
        <p:spPr>
          <a:xfrm>
            <a:off x="270879" y="1090226"/>
            <a:ext cx="8188778" cy="35596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</a:pPr>
            <a:br>
              <a:rPr lang="pt-BR" sz="1800" dirty="0"/>
            </a:br>
            <a:br>
              <a:rPr lang="pt-BR" sz="1800" dirty="0"/>
            </a:br>
            <a:br>
              <a:rPr lang="pt-BR" sz="1800" dirty="0"/>
            </a:br>
            <a:br>
              <a:rPr lang="pt-BR" sz="1800" dirty="0"/>
            </a:br>
            <a:br>
              <a:rPr lang="pt-BR" sz="1800" dirty="0"/>
            </a:br>
            <a:br>
              <a:rPr lang="pt-BR" sz="2000" dirty="0"/>
            </a:br>
            <a:br>
              <a:rPr lang="pt-BR" sz="2000" dirty="0"/>
            </a:br>
            <a:br>
              <a:rPr lang="pt-BR" sz="2000" dirty="0"/>
            </a:br>
            <a:r>
              <a:rPr lang="pt-BR" sz="2800" dirty="0"/>
              <a:t>Se não valorizarmos nossas necessidades, os outros também podem não valorizá-las.</a:t>
            </a:r>
            <a:br>
              <a:rPr lang="pt-BR" sz="2800" dirty="0"/>
            </a:br>
            <a:br>
              <a:rPr lang="pt-BR" sz="2000" dirty="0"/>
            </a:br>
            <a:br>
              <a:rPr lang="pt-BR" sz="2000" dirty="0"/>
            </a:br>
            <a:br>
              <a:rPr lang="pt-BR" sz="2000" dirty="0"/>
            </a:br>
            <a:br>
              <a:rPr lang="pt-BR" sz="2000" dirty="0"/>
            </a:br>
            <a:endParaRPr sz="2000" dirty="0"/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1"/>
          </p:nvPr>
        </p:nvSpPr>
        <p:spPr>
          <a:xfrm>
            <a:off x="270879" y="4300975"/>
            <a:ext cx="6683400" cy="4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1963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613575" y="770100"/>
            <a:ext cx="36291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dirty="0"/>
              <a:t>Pacto Educativo Global </a:t>
            </a:r>
            <a:endParaRPr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393888" y="5592536"/>
            <a:ext cx="3067769" cy="1193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endParaRPr sz="1000" dirty="0"/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endParaRPr sz="1000" dirty="0"/>
          </a:p>
        </p:txBody>
      </p:sp>
      <p:sp>
        <p:nvSpPr>
          <p:cNvPr id="82" name="Google Shape;82;p15"/>
          <p:cNvSpPr txBox="1">
            <a:spLocks noGrp="1"/>
          </p:cNvSpPr>
          <p:nvPr>
            <p:ph type="title" idx="2"/>
          </p:nvPr>
        </p:nvSpPr>
        <p:spPr>
          <a:xfrm>
            <a:off x="590336" y="1876667"/>
            <a:ext cx="4439369" cy="21581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dirty="0">
                <a:solidFill>
                  <a:srgbClr val="846729"/>
                </a:solidFill>
              </a:rPr>
              <a:t>. É na Educação que habita a semente da esperança.</a:t>
            </a:r>
            <a:br>
              <a:rPr lang="pt-BR" sz="1800" b="0" dirty="0">
                <a:solidFill>
                  <a:srgbClr val="846729"/>
                </a:solidFill>
              </a:rPr>
            </a:br>
            <a:br>
              <a:rPr lang="pt-BR" sz="1800" b="0" dirty="0">
                <a:solidFill>
                  <a:srgbClr val="846729"/>
                </a:solidFill>
              </a:rPr>
            </a:br>
            <a:r>
              <a:rPr lang="pt-BR" sz="1800" b="0" dirty="0">
                <a:solidFill>
                  <a:srgbClr val="846729"/>
                </a:solidFill>
              </a:rPr>
              <a:t>. Colocar a pessoa em primeiro lugar.</a:t>
            </a:r>
            <a:br>
              <a:rPr lang="pt-BR" sz="1800" b="0" dirty="0">
                <a:solidFill>
                  <a:srgbClr val="846729"/>
                </a:solidFill>
              </a:rPr>
            </a:br>
            <a:br>
              <a:rPr lang="pt-BR" sz="1800" b="0" dirty="0">
                <a:solidFill>
                  <a:srgbClr val="846729"/>
                </a:solidFill>
              </a:rPr>
            </a:br>
            <a:r>
              <a:rPr lang="pt-BR" sz="1800" b="0" dirty="0">
                <a:solidFill>
                  <a:srgbClr val="846729"/>
                </a:solidFill>
              </a:rPr>
              <a:t>. Usar processos criativos e transformadores.</a:t>
            </a:r>
            <a:br>
              <a:rPr lang="pt-BR" sz="1800" b="0" dirty="0">
                <a:solidFill>
                  <a:srgbClr val="846729"/>
                </a:solidFill>
              </a:rPr>
            </a:br>
            <a:endParaRPr sz="1800" b="0" dirty="0">
              <a:solidFill>
                <a:srgbClr val="846729"/>
              </a:solidFill>
            </a:endParaRPr>
          </a:p>
        </p:txBody>
      </p:sp>
      <p:cxnSp>
        <p:nvCxnSpPr>
          <p:cNvPr id="83" name="Google Shape;83;p15"/>
          <p:cNvCxnSpPr/>
          <p:nvPr/>
        </p:nvCxnSpPr>
        <p:spPr>
          <a:xfrm>
            <a:off x="5575846" y="2287668"/>
            <a:ext cx="2733300" cy="0"/>
          </a:xfrm>
          <a:prstGeom prst="straightConnector1">
            <a:avLst/>
          </a:prstGeom>
          <a:noFill/>
          <a:ln w="19050" cap="flat" cmpd="sng">
            <a:solidFill>
              <a:srgbClr val="84672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52" name="Picture 4" descr="Papa Francisco critica pessoas que trabalham contra democracia ao comentar  invasão ao Capitólio | Exame">
            <a:extLst>
              <a:ext uri="{FF2B5EF4-FFF2-40B4-BE49-F238E27FC236}">
                <a16:creationId xmlns:a16="http://schemas.microsoft.com/office/drawing/2014/main" id="{F5F97246-08F5-4952-962A-FA8D051FF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808" y="257175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408</Words>
  <Application>Microsoft Office PowerPoint</Application>
  <PresentationFormat>Apresentação na tela (16:9)</PresentationFormat>
  <Paragraphs>13</Paragraphs>
  <Slides>12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Open Sans</vt:lpstr>
      <vt:lpstr>Arial</vt:lpstr>
      <vt:lpstr>Open Sans ExtraBold</vt:lpstr>
      <vt:lpstr>Simple Light</vt:lpstr>
      <vt:lpstr>Apresentação do PowerPoint</vt:lpstr>
      <vt:lpstr>Projeto de Vida e Identidade Institucional</vt:lpstr>
      <vt:lpstr>    Identidade Institucional   Missão   Visão   Valores  Carisma Congregacional – Fundadores  Governança Corporativa</vt:lpstr>
      <vt:lpstr>     Projeto de Vida – Plano de Desenvolvimento Individual   Eu – pessoal  Eu – profissional  Eu - institucional  </vt:lpstr>
      <vt:lpstr>     “Ficamos perigosos quando não temos consciência de nossa  responsabilidade por nossos comportamentos, pensamentos e   sentimentos.”                                                      (Marshall B. Rosenberg)  </vt:lpstr>
      <vt:lpstr>      Projeto de Vida e Identidade Institucional  . Partilha  . Relacionamento  . Diálogo  . Interesse  . Vulnerabilidade  . Conflito</vt:lpstr>
      <vt:lpstr>      Capacidade de Receber Mensagens:  . Culpar a nós mesmos;  . Culpar os outros;  . Escutar nossos sentimentos e necessidades;  . Escutar os sentimentos e necessidades dos outros.  </vt:lpstr>
      <vt:lpstr>        Se não valorizarmos nossas necessidades, os outros também podem não valorizá-las.     </vt:lpstr>
      <vt:lpstr>Pacto Educativo Global  </vt:lpstr>
      <vt:lpstr>         Desafios de Projeto de Vida:   . Requer receber e dar feedback.  . Sair da zona de conforto.  . Ter metas, prazos e métricas.  . Não procrastinar.  . Investimento institucional. </vt:lpstr>
      <vt:lpstr>        Alguns benefícios:  . Aumenta a produtividade;  . Consolida a Cultura da Instituição;  . Melhoria do Clima  Organizacional;  . Minimiza Ambiente Tóxico;  . Confiança. </vt:lpstr>
      <vt:lpstr>Projeto de Vida e Identidade Institucional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Antônio Carlos Nunes de Azevedo</dc:creator>
  <cp:lastModifiedBy>Antônio Carlos Nunes de Azevedo</cp:lastModifiedBy>
  <cp:revision>10</cp:revision>
  <dcterms:modified xsi:type="dcterms:W3CDTF">2021-03-12T13:30:10Z</dcterms:modified>
</cp:coreProperties>
</file>