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302" r:id="rId4"/>
    <p:sldId id="771" r:id="rId5"/>
    <p:sldId id="259" r:id="rId6"/>
    <p:sldId id="477" r:id="rId7"/>
    <p:sldId id="391" r:id="rId8"/>
    <p:sldId id="769" r:id="rId9"/>
    <p:sldId id="768" r:id="rId10"/>
    <p:sldId id="770" r:id="rId11"/>
    <p:sldId id="372" r:id="rId12"/>
    <p:sldId id="355" r:id="rId13"/>
    <p:sldId id="356" r:id="rId14"/>
    <p:sldId id="361" r:id="rId15"/>
    <p:sldId id="767" r:id="rId16"/>
    <p:sldId id="300" r:id="rId17"/>
    <p:sldId id="772" r:id="rId18"/>
    <p:sldId id="280" r:id="rId19"/>
    <p:sldId id="270" r:id="rId20"/>
    <p:sldId id="278" r:id="rId21"/>
    <p:sldId id="265" r:id="rId22"/>
    <p:sldId id="271" r:id="rId23"/>
    <p:sldId id="272" r:id="rId24"/>
    <p:sldId id="273" r:id="rId25"/>
    <p:sldId id="274" r:id="rId26"/>
    <p:sldId id="282" r:id="rId27"/>
    <p:sldId id="301" r:id="rId28"/>
    <p:sldId id="324" r:id="rId29"/>
    <p:sldId id="277" r:id="rId30"/>
    <p:sldId id="325" r:id="rId31"/>
    <p:sldId id="326" r:id="rId32"/>
    <p:sldId id="354" r:id="rId33"/>
    <p:sldId id="327" r:id="rId34"/>
    <p:sldId id="328" r:id="rId35"/>
    <p:sldId id="329" r:id="rId36"/>
    <p:sldId id="330" r:id="rId37"/>
    <p:sldId id="331" r:id="rId38"/>
    <p:sldId id="774" r:id="rId39"/>
    <p:sldId id="357" r:id="rId40"/>
    <p:sldId id="335" r:id="rId41"/>
    <p:sldId id="773" r:id="rId42"/>
    <p:sldId id="483" r:id="rId43"/>
    <p:sldId id="297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197"/>
  </p:normalViewPr>
  <p:slideViewPr>
    <p:cSldViewPr snapToGrid="0" snapToObjects="1">
      <p:cViewPr varScale="1">
        <p:scale>
          <a:sx n="121" d="100"/>
          <a:sy n="121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6CFCD-E81B-4741-B5D6-F8D48E9E5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F9072A-05BC-8746-832B-F5ADF109A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2B518E-B7B8-4240-AA6B-82908990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CEBD-A287-9248-8959-56EA0F7398B8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EEE8A0-39EA-CF45-88E3-4B12451A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D29AAF-0B3A-1342-A00D-1DAA49CD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A5D6-65F2-3749-8135-198065C851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55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3F09F-1CD1-0D49-B1BB-08F00ACF5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75FCFC5-9E1C-4E4D-B0C2-24FF97217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246C6C-0DEC-5D4A-A8DA-86BA25A4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CEBD-A287-9248-8959-56EA0F7398B8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5BBBDC-F98F-C344-A572-4230CCB46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7C840A-72B8-9249-9D28-7FAEDFEA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A5D6-65F2-3749-8135-198065C851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44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F1005E-AE17-7547-9E83-ED99F119B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5ECA1E5-7321-D94C-985C-0D0A770ED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786550-AD61-2148-A44D-5062D992D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CEBD-A287-9248-8959-56EA0F7398B8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C417DA-02FF-464F-9467-F9FD8623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0B3430-1D77-A346-BD99-0582D555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A5D6-65F2-3749-8135-198065C851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9909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211BD5-31B7-6740-8532-26DFD536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393F85-E3B4-5A4D-8C01-61C4BA961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C80AF8-DEF3-624F-BD59-FA0C16ED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CEBD-A287-9248-8959-56EA0F7398B8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BA4B10-0317-4E4F-8B98-9F1E1001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59EEB6-4215-7043-98B1-39AF12E5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A5D6-65F2-3749-8135-198065C851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08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56BAF-72C7-3A40-9749-9B2C6B06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287F76-A80C-4945-BB31-3B54C0DFC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EC4955-A892-D44D-9971-F653A742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CEBD-A287-9248-8959-56EA0F7398B8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4F7987-5542-094F-840D-1CF905315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D16519-AD77-7E45-A906-77AEE299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A5D6-65F2-3749-8135-198065C851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05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2415-6A8A-404E-A389-64DF5024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DA2EB8-F1AC-994C-A47B-2B7B30451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B57DDC-A125-0A46-8440-FBD595AF8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7505E2-E0CF-004E-9FC3-78AACC47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CEBD-A287-9248-8959-56EA0F7398B8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CD491D-A0E3-E345-AC08-ECC59AD2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A88F1A-9DC8-CD45-AA41-FE85DB12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A5D6-65F2-3749-8135-198065C851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906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1B4107-F813-BE4A-86C8-2FF2E71C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491D62-CC30-7846-9E16-CD1150B9D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6674D6F-1D8A-874F-9E9E-BAE85C724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C4F20A3-DC53-C348-9F77-987A3B037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410DC30-74F1-C340-AA25-35E6A2C51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BB9FB9E-B11F-BD43-BC21-3B101D06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CEBD-A287-9248-8959-56EA0F7398B8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12BC1DB-9B94-0945-A9B0-E6C08908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601A164-C0CA-8147-A818-87BD863E3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A5D6-65F2-3749-8135-198065C851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398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742C6C-48FB-224E-9DEF-4DC2979D5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6B25F60-C8BA-704E-96C8-F33B0DC6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CEBD-A287-9248-8959-56EA0F7398B8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02AF03-F51A-3244-A176-1CC5856C0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DEFB4D0-CA95-2442-9F9D-9D76341D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A5D6-65F2-3749-8135-198065C851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66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0621E6-2158-284F-84A5-A3534309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CEBD-A287-9248-8959-56EA0F7398B8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7089B66-C94E-6442-B6E6-EBCF51C8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E9EA5A-AB33-2242-B645-0C9C168C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A5D6-65F2-3749-8135-198065C851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3902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B3D44-CB8F-1C49-AE6F-8986159E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D14517-85F5-3A4D-9E14-ED38660CC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F72952-3C44-2D49-9D32-3E72256BC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A85FED6-7F39-9E40-8CEF-08D1AAF2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CEBD-A287-9248-8959-56EA0F7398B8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A8D4E6-9711-B64D-A25F-EB31220B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D186D8-7718-4A42-BE41-39A65C5A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A5D6-65F2-3749-8135-198065C851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97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5ACFB-D489-9A48-816C-4F233B2FB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F2E640C-D3EA-674F-A92C-2A8818EB1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2E6E0C-7FBD-814D-A103-54B620DFF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E1348E-341B-1043-9771-AC5EBA0F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CEBD-A287-9248-8959-56EA0F7398B8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F2CC1C-788A-194C-9F0A-1D6FB672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AEFED2-27CA-8549-BD26-65ADD55C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A5D6-65F2-3749-8135-198065C851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89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F263286-74D3-CC4A-A8E1-68CA1C7A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DBFED8-153C-3E4D-A8DD-9725A032F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4216E3-19A9-614B-8238-0A7A4C151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CEBD-A287-9248-8959-56EA0F7398B8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98EE50-B7FB-4F48-88F1-984456D6D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A0D2F9-50CD-5C4A-B07C-0C0660724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3A5D6-65F2-3749-8135-198065C851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48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24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B8FC222E-3ECA-7E41-AED9-AAA29F88C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381" y="1176793"/>
            <a:ext cx="4548146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44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014E5506-A272-F542-973C-FE661C457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3" r="-1" b="288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73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ignificado do Número 7 - Dicionário de Símbolos">
            <a:extLst>
              <a:ext uri="{FF2B5EF4-FFF2-40B4-BE49-F238E27FC236}">
                <a16:creationId xmlns:a16="http://schemas.microsoft.com/office/drawing/2014/main" id="{4F7A3D74-B344-D148-8FB0-530430CF2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8338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836437B-8C80-0A44-AE74-D13FBA795145}"/>
              </a:ext>
            </a:extLst>
          </p:cNvPr>
          <p:cNvSpPr txBox="1"/>
          <p:nvPr/>
        </p:nvSpPr>
        <p:spPr>
          <a:xfrm>
            <a:off x="1818290" y="528419"/>
            <a:ext cx="10184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Mudanças importantes que vão impactar o ecossistema educacional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CB5CE39-DC4B-A244-A792-B83304C107CA}"/>
              </a:ext>
            </a:extLst>
          </p:cNvPr>
          <p:cNvSpPr/>
          <p:nvPr/>
        </p:nvSpPr>
        <p:spPr>
          <a:xfrm>
            <a:off x="244775" y="2508587"/>
            <a:ext cx="4933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As reuniões remotas serão normalizadas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FA460AE-E67B-AB41-93D1-32D98E334DDF}"/>
              </a:ext>
            </a:extLst>
          </p:cNvPr>
          <p:cNvSpPr/>
          <p:nvPr/>
        </p:nvSpPr>
        <p:spPr>
          <a:xfrm>
            <a:off x="244775" y="3102696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O software terá melhorado (e muito)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90C1969-7FF5-CB43-B503-A33312086CC6}"/>
              </a:ext>
            </a:extLst>
          </p:cNvPr>
          <p:cNvSpPr/>
          <p:nvPr/>
        </p:nvSpPr>
        <p:spPr>
          <a:xfrm>
            <a:off x="244775" y="37808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As empresas, e as escolas, poderão adotar um escritório “rotativo”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B21D59D-DF03-C64F-91CD-1D8D89A7EE4F}"/>
              </a:ext>
            </a:extLst>
          </p:cNvPr>
          <p:cNvSpPr/>
          <p:nvPr/>
        </p:nvSpPr>
        <p:spPr>
          <a:xfrm>
            <a:off x="230178" y="4736041"/>
            <a:ext cx="5121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4. Escolheremos onde morar e onde estudar 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CEE1DA1-A946-5243-A6D6-048D874657C5}"/>
              </a:ext>
            </a:extLst>
          </p:cNvPr>
          <p:cNvSpPr/>
          <p:nvPr/>
        </p:nvSpPr>
        <p:spPr>
          <a:xfrm>
            <a:off x="230178" y="54142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5. Você se socializará menos no trabalho, e na escola,  e mais com seus pares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DA5FC6A-33DC-334C-94C9-DF6F63C5B3FC}"/>
              </a:ext>
            </a:extLst>
          </p:cNvPr>
          <p:cNvSpPr/>
          <p:nvPr/>
        </p:nvSpPr>
        <p:spPr>
          <a:xfrm>
            <a:off x="6989379" y="2964196"/>
            <a:ext cx="4803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6. As coisas não vão voltar totalmente ao normal por um bom tempo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7F1EA53-C3B0-C24A-A402-F42BA5AD2D91}"/>
              </a:ext>
            </a:extLst>
          </p:cNvPr>
          <p:cNvSpPr/>
          <p:nvPr/>
        </p:nvSpPr>
        <p:spPr>
          <a:xfrm>
            <a:off x="7143723" y="4813737"/>
            <a:ext cx="4803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7. A próxima pandemia não será tão grave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50006DC-E370-BD4F-B3C5-B57AC3CEA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6" r="1" b="5072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62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5257CE9D-18C0-6444-85BD-06E3F2057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2" y="233582"/>
            <a:ext cx="5291666" cy="3889373"/>
          </a:xfrm>
          <a:prstGeom prst="rect">
            <a:avLst/>
          </a:prstGeom>
        </p:spPr>
      </p:pic>
      <p:pic>
        <p:nvPicPr>
          <p:cNvPr id="3" name="Imagem 2" descr="Pessoas sentadas em frente a prateleira com livros&#10;&#10;Descrição gerada automaticamente com confiança média">
            <a:extLst>
              <a:ext uri="{FF2B5EF4-FFF2-40B4-BE49-F238E27FC236}">
                <a16:creationId xmlns:a16="http://schemas.microsoft.com/office/drawing/2014/main" id="{7EEA71EA-B740-494F-B108-194FE6D74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37" y="555827"/>
            <a:ext cx="5291667" cy="28442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5C34CAB-2CA1-BC48-B78A-16C4ED8F27F3}"/>
              </a:ext>
            </a:extLst>
          </p:cNvPr>
          <p:cNvSpPr txBox="1"/>
          <p:nvPr/>
        </p:nvSpPr>
        <p:spPr>
          <a:xfrm>
            <a:off x="7298" y="4316094"/>
            <a:ext cx="5465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educação mudou para sempre: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voltaremos a estrutura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Pré-Covid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contexto educacional;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confiança na educação tem aumentado em países que se apropriaram melhor dos dispositivos tecnológicos;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Educação torna-se sinônimo de equidade, inclusão e cidadania – Insights para os sistemas educacionais.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B56FE2-23D1-654E-978D-8137809F5C55}"/>
              </a:ext>
            </a:extLst>
          </p:cNvPr>
          <p:cNvSpPr txBox="1"/>
          <p:nvPr/>
        </p:nvSpPr>
        <p:spPr>
          <a:xfrm>
            <a:off x="6180081" y="4316094"/>
            <a:ext cx="5465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educação mudou para sempre: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educação ocorrerá pelas melhores experiências proporcionadas: Autonomia ao PPP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Sustentabilidade para a formação da cidadãos que estarão em um mundo novo;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integração dos segmentos educacionais serão fatores-chaves para a recuperação econômica e social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Escolas seguras como as casas!</a:t>
            </a:r>
          </a:p>
        </p:txBody>
      </p:sp>
    </p:spTree>
    <p:extLst>
      <p:ext uri="{BB962C8B-B14F-4D97-AF65-F5344CB8AC3E}">
        <p14:creationId xmlns:p14="http://schemas.microsoft.com/office/powerpoint/2010/main" val="93927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AD67A5F-9525-E94E-AA28-933DAE313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178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CF5CE82-46A0-994D-8E10-1EE8163036E3}"/>
              </a:ext>
            </a:extLst>
          </p:cNvPr>
          <p:cNvSpPr txBox="1"/>
          <p:nvPr/>
        </p:nvSpPr>
        <p:spPr>
          <a:xfrm>
            <a:off x="546538" y="4645572"/>
            <a:ext cx="4487917" cy="13032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B2632C8-3FE8-9743-996C-AA61CCC69FCC}"/>
              </a:ext>
            </a:extLst>
          </p:cNvPr>
          <p:cNvSpPr txBox="1"/>
          <p:nvPr/>
        </p:nvSpPr>
        <p:spPr>
          <a:xfrm>
            <a:off x="6096000" y="6211669"/>
            <a:ext cx="371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Engajamento: e os estudantes se responsabilizam por isso!!</a:t>
            </a:r>
          </a:p>
        </p:txBody>
      </p:sp>
    </p:spTree>
    <p:extLst>
      <p:ext uri="{BB962C8B-B14F-4D97-AF65-F5344CB8AC3E}">
        <p14:creationId xmlns:p14="http://schemas.microsoft.com/office/powerpoint/2010/main" val="7040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áfico, Gráfico de linhas&#10;&#10;Descrição gerada automaticamente">
            <a:extLst>
              <a:ext uri="{FF2B5EF4-FFF2-40B4-BE49-F238E27FC236}">
                <a16:creationId xmlns:a16="http://schemas.microsoft.com/office/drawing/2014/main" id="{1D4EE226-7969-6440-8D4B-6529DE147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88" y="321734"/>
            <a:ext cx="5096791" cy="2905170"/>
          </a:xfrm>
          <a:prstGeom prst="rect">
            <a:avLst/>
          </a:prstGeom>
        </p:spPr>
      </p:pic>
      <p:pic>
        <p:nvPicPr>
          <p:cNvPr id="2" name="Imagem 1" descr="Texto&#10;&#10;Descrição gerada automaticamente">
            <a:extLst>
              <a:ext uri="{FF2B5EF4-FFF2-40B4-BE49-F238E27FC236}">
                <a16:creationId xmlns:a16="http://schemas.microsoft.com/office/drawing/2014/main" id="{0BD99C1B-7B2A-DF45-8CE9-17B06ECCA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204145"/>
            <a:ext cx="5426764" cy="1614462"/>
          </a:xfrm>
          <a:prstGeom prst="rect">
            <a:avLst/>
          </a:prstGeom>
        </p:spPr>
      </p:pic>
      <p:pic>
        <p:nvPicPr>
          <p:cNvPr id="3" name="Imagem 2" descr="Gráfico, Gráfico de linhas&#10;&#10;Descrição gerada automaticamente">
            <a:extLst>
              <a:ext uri="{FF2B5EF4-FFF2-40B4-BE49-F238E27FC236}">
                <a16:creationId xmlns:a16="http://schemas.microsoft.com/office/drawing/2014/main" id="{7D208C75-99DC-AC47-B379-4D3E46B51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715099"/>
            <a:ext cx="5426764" cy="32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50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4060" y="3929204"/>
            <a:ext cx="3458199" cy="12067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Um novo </a:t>
            </a:r>
            <a:r>
              <a:rPr lang="en-US" sz="3600" dirty="0" err="1"/>
              <a:t>paradigma</a:t>
            </a:r>
            <a:endParaRPr lang="en-US" sz="36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0067137-E704-4CC3-A474-05F0702754E5}"/>
              </a:ext>
            </a:extLst>
          </p:cNvPr>
          <p:cNvSpPr/>
          <p:nvPr/>
        </p:nvSpPr>
        <p:spPr>
          <a:xfrm>
            <a:off x="0" y="9428"/>
            <a:ext cx="12192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2C2623-2E7A-43D6-9737-8EA8D8B8691E}"/>
              </a:ext>
            </a:extLst>
          </p:cNvPr>
          <p:cNvSpPr txBox="1"/>
          <p:nvPr/>
        </p:nvSpPr>
        <p:spPr>
          <a:xfrm>
            <a:off x="0" y="28279"/>
            <a:ext cx="12182573" cy="4770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Gestão do curso e os processos de avaliação interna e externa: Como estão os atributos?</a:t>
            </a:r>
            <a:endParaRPr kumimoji="0" lang="pt-BR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A61CE4F-387F-40D6-B65A-862D77FF06B6}"/>
              </a:ext>
            </a:extLst>
          </p:cNvPr>
          <p:cNvSpPr txBox="1"/>
          <p:nvPr/>
        </p:nvSpPr>
        <p:spPr>
          <a:xfrm>
            <a:off x="188535" y="631533"/>
            <a:ext cx="11877773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Conceito 01: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gestão do curso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é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realizada considerando a autoavaliação institucional e o resultado das avaliações externas como insumo para aprimoramento contínuo do planejamento do curso.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BAD5B43-023D-495C-ABCD-6456706BCF98}"/>
              </a:ext>
            </a:extLst>
          </p:cNvPr>
          <p:cNvSpPr txBox="1"/>
          <p:nvPr/>
        </p:nvSpPr>
        <p:spPr>
          <a:xfrm>
            <a:off x="188535" y="1758649"/>
            <a:ext cx="1187777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Conceito 02: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gestão do curso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 realizada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considerando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apenas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autoavaliação institucional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resultado das avaliações externas como insumo para aprimoramento contínuo do planejamento do curso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B6E872D-F892-43FD-8848-FB16D688C2E5}"/>
              </a:ext>
            </a:extLst>
          </p:cNvPr>
          <p:cNvSpPr txBox="1"/>
          <p:nvPr/>
        </p:nvSpPr>
        <p:spPr>
          <a:xfrm>
            <a:off x="135117" y="2854346"/>
            <a:ext cx="11912338" cy="66170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Conceito 03: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gestão do curso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 realizada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considerando a autoavaliação institucional e o resultado das avaliações externas como insumo para aprimoramento contínuo do planejamento do curso.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51797DC-2E8D-41AB-B896-181668586DE3}"/>
              </a:ext>
            </a:extLst>
          </p:cNvPr>
          <p:cNvSpPr txBox="1"/>
          <p:nvPr/>
        </p:nvSpPr>
        <p:spPr>
          <a:xfrm>
            <a:off x="135117" y="4078584"/>
            <a:ext cx="11912338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Conceito 04: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gestão do curso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 realizada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considerando a autoavaliação institucional e o resultado das avaliações externas como insumo para aprimoramento contínuo do planejamento do curso,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 evidência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apropriação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 resultados pela comunidade acadêmica.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F1618D3-FC38-416E-9326-11AD2A529544}"/>
              </a:ext>
            </a:extLst>
          </p:cNvPr>
          <p:cNvSpPr txBox="1"/>
          <p:nvPr/>
        </p:nvSpPr>
        <p:spPr>
          <a:xfrm>
            <a:off x="153970" y="5473006"/>
            <a:ext cx="1191233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Conceito 5: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gestão do curso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 realizada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considerando a autoavaliação institucional e o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resultado das avaliações externas como insumo para aprimoramento contínuo do planejamento do curso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com evidência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da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apropriação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dos resultados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 comunidade acadêmica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existência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 processo de autoavaliação periódica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CD6B60D-09DE-8548-A9B2-3169FCAA1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152" y="6405719"/>
            <a:ext cx="852421" cy="42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Estéreo Vermelho C4d Ponto De Interrogação Símbolo, Ponto De Interrogação  Clipart, Estéreo Vermelho C4d Ponto De Interrogação Símbolo, Vermelho  Imagem PNG e PSD… | Ponto de interrogação, Questão, Png">
            <a:extLst>
              <a:ext uri="{FF2B5EF4-FFF2-40B4-BE49-F238E27FC236}">
                <a16:creationId xmlns:a16="http://schemas.microsoft.com/office/drawing/2014/main" id="{E99D624C-09C0-DA42-90E8-C4FCE1D3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376" y="1308853"/>
            <a:ext cx="3343202" cy="33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F6E81D32-86F5-5F46-A3C1-61491BCC0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1934701"/>
            <a:ext cx="6020730" cy="352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24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20A0249-E46B-DD44-963E-C00AC248EC51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Algumas considerações introdutórias: </a:t>
            </a: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impacto de 2019 e perspectivas para 2020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88CD68B-D5E1-2D4E-90C3-46854A1463C1}"/>
              </a:ext>
            </a:extLst>
          </p:cNvPr>
          <p:cNvSpPr txBox="1"/>
          <p:nvPr/>
        </p:nvSpPr>
        <p:spPr>
          <a:xfrm>
            <a:off x="870857" y="948130"/>
            <a:ext cx="106788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“dados estão falando” desde 2004, mas ninguém está ouvindo...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C90464-FAA9-C34E-9F5E-C655E7D8AAB5}"/>
              </a:ext>
            </a:extLst>
          </p:cNvPr>
          <p:cNvSpPr txBox="1"/>
          <p:nvPr/>
        </p:nvSpPr>
        <p:spPr>
          <a:xfrm>
            <a:off x="239486" y="4506686"/>
            <a:ext cx="11713028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Pelo QSE: Os alunos com conceito 5 estudam pelo menos 3x</a:t>
            </a:r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 que os alunos de cursos com  conceitos  3 – Mas o perfil social é muito semelhante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AA7E41F-FC33-934B-B146-35A72CE4A94B}"/>
              </a:ext>
            </a:extLst>
          </p:cNvPr>
          <p:cNvSpPr txBox="1"/>
          <p:nvPr/>
        </p:nvSpPr>
        <p:spPr>
          <a:xfrm>
            <a:off x="239486" y="5431972"/>
            <a:ext cx="11713028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cada 100 alunos que ficam 1h a mais na prova, há um impacto de pelo menos 10% no IGC (em média)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E8BDAE7-FB1B-724C-888B-DF72436801C5}"/>
              </a:ext>
            </a:extLst>
          </p:cNvPr>
          <p:cNvSpPr txBox="1"/>
          <p:nvPr/>
        </p:nvSpPr>
        <p:spPr>
          <a:xfrm>
            <a:off x="239486" y="6080259"/>
            <a:ext cx="11713028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indicadores de evasão </a:t>
            </a:r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podem ser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pelo menos 10% maiores em IES com conceito 3</a:t>
            </a:r>
          </a:p>
        </p:txBody>
      </p:sp>
    </p:spTree>
    <p:extLst>
      <p:ext uri="{BB962C8B-B14F-4D97-AF65-F5344CB8AC3E}">
        <p14:creationId xmlns:p14="http://schemas.microsoft.com/office/powerpoint/2010/main" val="35518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20A0249-E46B-DD44-963E-C00AC248EC51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Algumas considerações introdutórias: </a:t>
            </a: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impacto de 2019 e perspectivas para 2020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29BDAB-0CD8-C348-9668-1D3D5AA7C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50" y="4113894"/>
            <a:ext cx="5321300" cy="22225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8CD68B-D5E1-2D4E-90C3-46854A1463C1}"/>
              </a:ext>
            </a:extLst>
          </p:cNvPr>
          <p:cNvSpPr txBox="1"/>
          <p:nvPr/>
        </p:nvSpPr>
        <p:spPr>
          <a:xfrm>
            <a:off x="870857" y="948130"/>
            <a:ext cx="106788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85% dos alunos que farão o ENADE em 2021 tem o mesmo perfil</a:t>
            </a:r>
          </a:p>
        </p:txBody>
      </p:sp>
    </p:spTree>
    <p:extLst>
      <p:ext uri="{BB962C8B-B14F-4D97-AF65-F5344CB8AC3E}">
        <p14:creationId xmlns:p14="http://schemas.microsoft.com/office/powerpoint/2010/main" val="190003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02D12A4-BF7E-2043-BD84-B017B6608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90079" cy="18850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445C3B0-F777-5F41-B76F-BFCAD20497F8}"/>
              </a:ext>
            </a:extLst>
          </p:cNvPr>
          <p:cNvSpPr txBox="1"/>
          <p:nvPr/>
        </p:nvSpPr>
        <p:spPr>
          <a:xfrm>
            <a:off x="3733800" y="569235"/>
            <a:ext cx="8458200" cy="63094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ENADE 2019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Considerações gerais sobre os resultados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E3C51A-4684-6841-9186-3FE8E4AEE802}"/>
              </a:ext>
            </a:extLst>
          </p:cNvPr>
          <p:cNvSpPr txBox="1"/>
          <p:nvPr/>
        </p:nvSpPr>
        <p:spPr>
          <a:xfrm>
            <a:off x="185058" y="4030231"/>
            <a:ext cx="8218532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Comissão Própria de Avaliação da UNESC –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CPA/UNESC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0E2E891-34B5-9442-ACFA-CF0A7476CCF1}"/>
              </a:ext>
            </a:extLst>
          </p:cNvPr>
          <p:cNvSpPr txBox="1"/>
          <p:nvPr/>
        </p:nvSpPr>
        <p:spPr>
          <a:xfrm>
            <a:off x="185058" y="2485080"/>
            <a:ext cx="8218532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Setor de Avaliação Institucional –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SEAI/UNESC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67934CE-F62B-EB41-8445-D1FB0FC7A94B}"/>
              </a:ext>
            </a:extLst>
          </p:cNvPr>
          <p:cNvSpPr txBox="1"/>
          <p:nvPr/>
        </p:nvSpPr>
        <p:spPr>
          <a:xfrm>
            <a:off x="185058" y="5575382"/>
            <a:ext cx="8218532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Assessoria Pedagógica Universitária –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UNESC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EB1BB05-4D48-8743-BE81-A8770D033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921" y="4876800"/>
            <a:ext cx="2590079" cy="18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65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B22503C-7C81-DC44-BEF3-4B0880FE965D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2021: O “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ENADE”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F63E7D0-FCB0-C840-801F-B90EB79BB701}"/>
              </a:ext>
            </a:extLst>
          </p:cNvPr>
          <p:cNvSpPr txBox="1"/>
          <p:nvPr/>
        </p:nvSpPr>
        <p:spPr>
          <a:xfrm>
            <a:off x="239485" y="696685"/>
            <a:ext cx="11713029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 de 5 milhões de estudantes fazendo o ENADE: Destes, as áreas maiores (maior número de matriculados) participarão da prova: Pelo menos 60% das vagas nestas áreas são ociosas – Queda brusca no indicador “proporção graduação”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DB4CA91-B69D-AE44-89F4-A3B2B9B7E580}"/>
              </a:ext>
            </a:extLst>
          </p:cNvPr>
          <p:cNvSpPr txBox="1"/>
          <p:nvPr/>
        </p:nvSpPr>
        <p:spPr>
          <a:xfrm>
            <a:off x="239485" y="1639591"/>
            <a:ext cx="11713029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IGC: possibilidade grande de queda neste indicador em IES que possuem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cursos de Pós-Graduação com vagas não ocupadas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133ADA-0BCC-194C-93DB-8F537097E4BC}"/>
              </a:ext>
            </a:extLst>
          </p:cNvPr>
          <p:cNvSpPr txBox="1"/>
          <p:nvPr/>
        </p:nvSpPr>
        <p:spPr>
          <a:xfrm>
            <a:off x="239485" y="2582497"/>
            <a:ext cx="11713029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IGC: A queda vai ser maior pelo fato das notas gerais, que vão continuar caindo em virtude do perfil do estudante que fará a prova em 2021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5B25795-1139-0F44-B122-BE8B22D0AE4A}"/>
              </a:ext>
            </a:extLst>
          </p:cNvPr>
          <p:cNvSpPr txBox="1"/>
          <p:nvPr/>
        </p:nvSpPr>
        <p:spPr>
          <a:xfrm>
            <a:off x="239485" y="3525403"/>
            <a:ext cx="11713029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Thinking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As IES estão preocupadas em conhecer a percepção dos estudantes a respeito da pandemia, mas não estão conhecendo as competências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realmente desenvolvidas.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14ECD1-FEDE-C040-9525-94829E52EFF1}"/>
              </a:ext>
            </a:extLst>
          </p:cNvPr>
          <p:cNvSpPr txBox="1"/>
          <p:nvPr/>
        </p:nvSpPr>
        <p:spPr>
          <a:xfrm>
            <a:off x="239485" y="4572079"/>
            <a:ext cx="1171302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QSE é um grande problema: 2021 as IES ainda estarão em atividades remotas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laca de néon 2021. | Vetor Premium">
            <a:extLst>
              <a:ext uri="{FF2B5EF4-FFF2-40B4-BE49-F238E27FC236}">
                <a16:creationId xmlns:a16="http://schemas.microsoft.com/office/drawing/2014/main" id="{83DCE8D6-86F8-B54C-9D16-365E5E95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6" y="5218409"/>
            <a:ext cx="3205843" cy="160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5A072CB-5030-5042-A058-E06C3F4419BC}"/>
              </a:ext>
            </a:extLst>
          </p:cNvPr>
          <p:cNvSpPr txBox="1"/>
          <p:nvPr/>
        </p:nvSpPr>
        <p:spPr>
          <a:xfrm>
            <a:off x="4539343" y="5218409"/>
            <a:ext cx="7413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Sucesso no ENADE será proveniente de um conjunto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Processos, baseado em estudos preditivos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 ciclos anteriores.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eu continuar fazendo a mesma coisa, o resultado vai ser muito pior.</a:t>
            </a:r>
          </a:p>
        </p:txBody>
      </p:sp>
    </p:spTree>
    <p:extLst>
      <p:ext uri="{BB962C8B-B14F-4D97-AF65-F5344CB8AC3E}">
        <p14:creationId xmlns:p14="http://schemas.microsoft.com/office/powerpoint/2010/main" val="53488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1DF925C3-2BC3-D941-8CCC-9814D68A75A4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Algumas considerações introdutórias: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impacto de 2019 e perspectivas para 2020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E7EA8DF-584A-9C4A-9319-72C5A378F337}"/>
              </a:ext>
            </a:extLst>
          </p:cNvPr>
          <p:cNvSpPr txBox="1"/>
          <p:nvPr/>
        </p:nvSpPr>
        <p:spPr>
          <a:xfrm>
            <a:off x="250370" y="870857"/>
            <a:ext cx="11713029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ENADE tem se estabelecido como um dos principais fenômenos que regulam o contexto do ensino superior: Caso o CPC não seja mais divulgado, o ENADE será o principal parâmetro de “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ranqueamento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das IES pela Sociedade.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F64248-83E4-234A-9977-E2A2B7CEF1BA}"/>
              </a:ext>
            </a:extLst>
          </p:cNvPr>
          <p:cNvSpPr txBox="1"/>
          <p:nvPr/>
        </p:nvSpPr>
        <p:spPr>
          <a:xfrm>
            <a:off x="283026" y="1752600"/>
            <a:ext cx="11713029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distância entre os cursos com conceito 3 e com conceito 5 está cada vez maior, especialmente em áreas grandes– Medicina, Engenharias, Direito e Administração.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7F20BFE-9841-1244-BD0A-4AECEAB8E122}"/>
              </a:ext>
            </a:extLst>
          </p:cNvPr>
          <p:cNvSpPr txBox="1"/>
          <p:nvPr/>
        </p:nvSpPr>
        <p:spPr>
          <a:xfrm>
            <a:off x="283026" y="2663594"/>
            <a:ext cx="11713029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grande característica deste distanciamento é o fato de que o fenômeno ENADE tem gerado “processos” nas IES: Acompanhar o ENADE é (-) eventos e (+) processos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6501632-1733-D94D-A1BE-40696BEF1E14}"/>
              </a:ext>
            </a:extLst>
          </p:cNvPr>
          <p:cNvSpPr txBox="1"/>
          <p:nvPr/>
        </p:nvSpPr>
        <p:spPr>
          <a:xfrm>
            <a:off x="283026" y="3574588"/>
            <a:ext cx="11713029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40% da evasão ocorre por questões acadêmicas: Os dados do questionário do estudante são elementos preditivos ao processo de evasão, e pouco são utilizados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4353350-40BB-8B46-9637-2F8A484A25BA}"/>
              </a:ext>
            </a:extLst>
          </p:cNvPr>
          <p:cNvSpPr txBox="1"/>
          <p:nvPr/>
        </p:nvSpPr>
        <p:spPr>
          <a:xfrm>
            <a:off x="283026" y="4485582"/>
            <a:ext cx="11713029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dados mostram que os Indicadores do ENADE ainda não são instrumentos de governança na maioria das IES e cursos no Brasil: A culpa não é do estudante.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4D8D91E-4940-164A-976F-6EEA4F68B7A6}"/>
              </a:ext>
            </a:extLst>
          </p:cNvPr>
          <p:cNvSpPr txBox="1"/>
          <p:nvPr/>
        </p:nvSpPr>
        <p:spPr>
          <a:xfrm>
            <a:off x="283026" y="5396576"/>
            <a:ext cx="1171302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 cursos com conceito 5: O tempo de permanência na prova está aumentando. Nos cursos com conceito 3, diminuindo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23E260E-9354-6441-A8FE-2B2460F0A90D}"/>
              </a:ext>
            </a:extLst>
          </p:cNvPr>
          <p:cNvSpPr txBox="1"/>
          <p:nvPr/>
        </p:nvSpPr>
        <p:spPr>
          <a:xfrm>
            <a:off x="283026" y="6030571"/>
            <a:ext cx="1171302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ENADE 2021: Precisa ser feito com concluintes, e não com um “amontoado de estudantes”</a:t>
            </a:r>
          </a:p>
        </p:txBody>
      </p:sp>
    </p:spTree>
    <p:extLst>
      <p:ext uri="{BB962C8B-B14F-4D97-AF65-F5344CB8AC3E}">
        <p14:creationId xmlns:p14="http://schemas.microsoft.com/office/powerpoint/2010/main" val="354522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897F3E7-BD68-DC4D-A827-A2DEADCFE16A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Algumas considerações introdutórias: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impacto de 2019 e perspectivas </a:t>
            </a: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2020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CB6AC20-49B8-194D-B27B-5EF90BBCF7AE}"/>
              </a:ext>
            </a:extLst>
          </p:cNvPr>
          <p:cNvSpPr txBox="1"/>
          <p:nvPr/>
        </p:nvSpPr>
        <p:spPr>
          <a:xfrm>
            <a:off x="174171" y="979715"/>
            <a:ext cx="5409943" cy="98488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geral de participantes em cursos com conceito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estudantes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B95CB6-3150-BF4C-BB33-8BD8159CC43B}"/>
              </a:ext>
            </a:extLst>
          </p:cNvPr>
          <p:cNvSpPr txBox="1"/>
          <p:nvPr/>
        </p:nvSpPr>
        <p:spPr>
          <a:xfrm>
            <a:off x="6183085" y="979714"/>
            <a:ext cx="5584372" cy="98488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geral de participantes em cursos com conceito 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 estudantes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214B911-E985-A54C-B6EB-81B60C157D34}"/>
              </a:ext>
            </a:extLst>
          </p:cNvPr>
          <p:cNvSpPr txBox="1"/>
          <p:nvPr/>
        </p:nvSpPr>
        <p:spPr>
          <a:xfrm>
            <a:off x="152401" y="2366664"/>
            <a:ext cx="1171302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geral, a distância entre o EAD e o Presencial na FG é de menos de 3% - 37,54 e 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33, 92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respectivamente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E5CDD-B85C-FF48-B3B2-3D0F53E37979}"/>
              </a:ext>
            </a:extLst>
          </p:cNvPr>
          <p:cNvSpPr txBox="1"/>
          <p:nvPr/>
        </p:nvSpPr>
        <p:spPr>
          <a:xfrm>
            <a:off x="152400" y="3098590"/>
            <a:ext cx="1171302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geral, a distância entre o EAD e o Presencial na CE é de menos de 1% - 42,63 e 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41,18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respectivamente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56441CA-53B3-DF43-949D-EA4462423ADB}"/>
              </a:ext>
            </a:extLst>
          </p:cNvPr>
          <p:cNvSpPr txBox="1"/>
          <p:nvPr/>
        </p:nvSpPr>
        <p:spPr>
          <a:xfrm>
            <a:off x="4626428" y="3808043"/>
            <a:ext cx="2228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Contudo: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ACD99CD-B2E2-D342-BBCB-BAD7744B4D74}"/>
              </a:ext>
            </a:extLst>
          </p:cNvPr>
          <p:cNvSpPr/>
          <p:nvPr/>
        </p:nvSpPr>
        <p:spPr>
          <a:xfrm>
            <a:off x="152400" y="4973129"/>
            <a:ext cx="11713030" cy="1246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Levando-se em consideração que a média por curso no presencial é de 44 alunos e no </a:t>
            </a:r>
            <a:r>
              <a:rPr kumimoji="0" lang="pt-BR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EaD</a:t>
            </a: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é de 113 alunos</a:t>
            </a:r>
            <a:r>
              <a:rPr lang="pt-BR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quase 3x mais):</a:t>
            </a:r>
            <a:r>
              <a:rPr kumimoji="0" lang="pt-BR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ter o rendimento muito próximo é um indicativo positivo para o EAD.</a:t>
            </a:r>
          </a:p>
        </p:txBody>
      </p:sp>
    </p:spTree>
    <p:extLst>
      <p:ext uri="{BB962C8B-B14F-4D97-AF65-F5344CB8AC3E}">
        <p14:creationId xmlns:p14="http://schemas.microsoft.com/office/powerpoint/2010/main" val="326226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14A4090-0B0E-7246-8AA5-1004F848EABC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Falácia do Desempenho no EAD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26EF750-83B9-4F4D-80D0-948414FB9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" y="587829"/>
            <a:ext cx="5239791" cy="33419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111A9D7-DA6B-084E-B3FA-FCB731BA2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943" y="669471"/>
            <a:ext cx="5239791" cy="551905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C1A1F70-DB03-4E43-B572-593CB891A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" y="4117462"/>
            <a:ext cx="6096000" cy="264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246BE1F-E5CB-D34C-9204-EA087379F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3950"/>
            <a:ext cx="7511143" cy="295104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4D741EB-5DA0-AB4E-A406-374B165FC10B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chamou a atenção: Medicina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7A9DAB-A7B5-BB4A-81D5-211EE7E73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86410"/>
            <a:ext cx="5921829" cy="25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4D741EB-5DA0-AB4E-A406-374B165FC10B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chamou a atenção: Pouca gerência do QSE 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9C2589-092B-EF44-987D-B37458695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42" y="566058"/>
            <a:ext cx="5339444" cy="349309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1E51CD2-05A7-624E-BB3A-3848BDAC7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429" y="2601686"/>
            <a:ext cx="641233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05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BD78244-EB85-3544-B6DD-BB003BDF73FD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percepção do percurso formativo: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Principais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desafios comuns em todas as áreas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C8C68B7-4C75-BD47-B600-5C5F18175268}"/>
              </a:ext>
            </a:extLst>
          </p:cNvPr>
          <p:cNvSpPr txBox="1"/>
          <p:nvPr/>
        </p:nvSpPr>
        <p:spPr>
          <a:xfrm>
            <a:off x="293914" y="685800"/>
            <a:ext cx="392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a maioria dos alunos participantes: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6F8A99-A087-9042-871C-43CA6FC891FB}"/>
              </a:ext>
            </a:extLst>
          </p:cNvPr>
          <p:cNvSpPr txBox="1"/>
          <p:nvPr/>
        </p:nvSpPr>
        <p:spPr>
          <a:xfrm>
            <a:off x="239484" y="1239678"/>
            <a:ext cx="11232690" cy="4308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disciplinas cursadas não contribuíram para sua formação integral, como cidadão e profissional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121F6DE-EF1B-9744-8F0F-421199EF96AE}"/>
              </a:ext>
            </a:extLst>
          </p:cNvPr>
          <p:cNvSpPr txBox="1"/>
          <p:nvPr/>
        </p:nvSpPr>
        <p:spPr>
          <a:xfrm>
            <a:off x="250369" y="1894700"/>
            <a:ext cx="11221805" cy="7694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conteúdos abordados nas disciplinas do curso não favoreceram sua atuação em estágios ou em atividades de iniciação profissional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6FD90F0-9E06-A548-887F-43904EF66CFA}"/>
              </a:ext>
            </a:extLst>
          </p:cNvPr>
          <p:cNvSpPr txBox="1"/>
          <p:nvPr/>
        </p:nvSpPr>
        <p:spPr>
          <a:xfrm>
            <a:off x="239484" y="2888276"/>
            <a:ext cx="11221805" cy="7694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metodologias de ensino utilizadas no curso os desafiaram a aprofundar conhecimentos e desenvolver competências reflexivas e críticas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E4FD0CA-0AB2-8C43-88D3-4B596305E92F}"/>
              </a:ext>
            </a:extLst>
          </p:cNvPr>
          <p:cNvSpPr txBox="1"/>
          <p:nvPr/>
        </p:nvSpPr>
        <p:spPr>
          <a:xfrm>
            <a:off x="239483" y="3881852"/>
            <a:ext cx="11221805" cy="7694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Planos de ensino não contribuíram para o desenvolvimento das atividades acadêmicas e para seus estudos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DECD63A-7130-6647-B9CC-E7E10400D072}"/>
              </a:ext>
            </a:extLst>
          </p:cNvPr>
          <p:cNvSpPr txBox="1"/>
          <p:nvPr/>
        </p:nvSpPr>
        <p:spPr>
          <a:xfrm>
            <a:off x="239482" y="4875428"/>
            <a:ext cx="11221805" cy="7694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a maioria dos estudantes, os cursos não favoreceram a articulação do conhecimento teórico com atividades práticas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EF06831-80A8-D245-9692-D26C86C2AA11}"/>
              </a:ext>
            </a:extLst>
          </p:cNvPr>
          <p:cNvSpPr txBox="1"/>
          <p:nvPr/>
        </p:nvSpPr>
        <p:spPr>
          <a:xfrm>
            <a:off x="239481" y="5869004"/>
            <a:ext cx="11221805" cy="7694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referências bibliográficas indicadas pelos professores nos planos de ensino não contribuíram para seus estudos e aprendizagem</a:t>
            </a:r>
          </a:p>
        </p:txBody>
      </p:sp>
    </p:spTree>
    <p:extLst>
      <p:ext uri="{BB962C8B-B14F-4D97-AF65-F5344CB8AC3E}">
        <p14:creationId xmlns:p14="http://schemas.microsoft.com/office/powerpoint/2010/main" val="113543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BFEE756-D50D-C445-BC44-B4F89F6A52A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944" y="643467"/>
            <a:ext cx="9904112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06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BB900EA-D3DD-4547-A9CF-48408CB03B9B}"/>
              </a:ext>
            </a:extLst>
          </p:cNvPr>
          <p:cNvSpPr txBox="1"/>
          <p:nvPr/>
        </p:nvSpPr>
        <p:spPr>
          <a:xfrm>
            <a:off x="0" y="47134"/>
            <a:ext cx="12104016" cy="30867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Comportamento de Cursos de Administração com Conceito 5 – ciclo 2018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76BEC45-892D-4639-A849-79F9AB22E36A}"/>
              </a:ext>
            </a:extLst>
          </p:cNvPr>
          <p:cNvGraphicFramePr>
            <a:graphicFrameLocks noGrp="1"/>
          </p:cNvGraphicFramePr>
          <p:nvPr/>
        </p:nvGraphicFramePr>
        <p:xfrm>
          <a:off x="0" y="355809"/>
          <a:ext cx="12104015" cy="1322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616">
                  <a:extLst>
                    <a:ext uri="{9D8B030D-6E8A-4147-A177-3AD203B41FA5}">
                      <a16:colId xmlns:a16="http://schemas.microsoft.com/office/drawing/2014/main" val="4080064575"/>
                    </a:ext>
                  </a:extLst>
                </a:gridCol>
                <a:gridCol w="1093740">
                  <a:extLst>
                    <a:ext uri="{9D8B030D-6E8A-4147-A177-3AD203B41FA5}">
                      <a16:colId xmlns:a16="http://schemas.microsoft.com/office/drawing/2014/main" val="2174340251"/>
                    </a:ext>
                  </a:extLst>
                </a:gridCol>
                <a:gridCol w="1439578">
                  <a:extLst>
                    <a:ext uri="{9D8B030D-6E8A-4147-A177-3AD203B41FA5}">
                      <a16:colId xmlns:a16="http://schemas.microsoft.com/office/drawing/2014/main" val="538116199"/>
                    </a:ext>
                  </a:extLst>
                </a:gridCol>
                <a:gridCol w="1109562">
                  <a:extLst>
                    <a:ext uri="{9D8B030D-6E8A-4147-A177-3AD203B41FA5}">
                      <a16:colId xmlns:a16="http://schemas.microsoft.com/office/drawing/2014/main" val="764470934"/>
                    </a:ext>
                  </a:extLst>
                </a:gridCol>
                <a:gridCol w="2919559">
                  <a:extLst>
                    <a:ext uri="{9D8B030D-6E8A-4147-A177-3AD203B41FA5}">
                      <a16:colId xmlns:a16="http://schemas.microsoft.com/office/drawing/2014/main" val="1090754175"/>
                    </a:ext>
                  </a:extLst>
                </a:gridCol>
                <a:gridCol w="1093740">
                  <a:extLst>
                    <a:ext uri="{9D8B030D-6E8A-4147-A177-3AD203B41FA5}">
                      <a16:colId xmlns:a16="http://schemas.microsoft.com/office/drawing/2014/main" val="1569371835"/>
                    </a:ext>
                  </a:extLst>
                </a:gridCol>
                <a:gridCol w="1093740">
                  <a:extLst>
                    <a:ext uri="{9D8B030D-6E8A-4147-A177-3AD203B41FA5}">
                      <a16:colId xmlns:a16="http://schemas.microsoft.com/office/drawing/2014/main" val="1317290605"/>
                    </a:ext>
                  </a:extLst>
                </a:gridCol>
                <a:gridCol w="1093740">
                  <a:extLst>
                    <a:ext uri="{9D8B030D-6E8A-4147-A177-3AD203B41FA5}">
                      <a16:colId xmlns:a16="http://schemas.microsoft.com/office/drawing/2014/main" val="1491774437"/>
                    </a:ext>
                  </a:extLst>
                </a:gridCol>
                <a:gridCol w="1093740">
                  <a:extLst>
                    <a:ext uri="{9D8B030D-6E8A-4147-A177-3AD203B41FA5}">
                      <a16:colId xmlns:a16="http://schemas.microsoft.com/office/drawing/2014/main" val="1746680745"/>
                    </a:ext>
                  </a:extLst>
                </a:gridCol>
              </a:tblGrid>
              <a:tr h="867668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 FG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 CE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de acertos no quarto superior da prova.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 do IDD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de Estudantes que preencheram o questionário socioeconômico de maneira correta.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 de Docentes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%Mestres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pt-B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%RT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084701"/>
                  </a:ext>
                </a:extLst>
              </a:tr>
              <a:tr h="454494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61,32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59,57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52,4%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4,34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85,7%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80 a 100%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46 a 80%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91 a 100%</a:t>
                      </a: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850993993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A9F91026-C759-4994-99D9-29A42A53812C}"/>
              </a:ext>
            </a:extLst>
          </p:cNvPr>
          <p:cNvSpPr txBox="1"/>
          <p:nvPr/>
        </p:nvSpPr>
        <p:spPr>
          <a:xfrm>
            <a:off x="0" y="1789682"/>
            <a:ext cx="12192000" cy="30867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Administração IES 3– ciclo 2018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EC8F4811-B6B4-41D8-8EE5-96212FC0F3D2}"/>
              </a:ext>
            </a:extLst>
          </p:cNvPr>
          <p:cNvGraphicFramePr>
            <a:graphicFrameLocks noGrp="1"/>
          </p:cNvGraphicFramePr>
          <p:nvPr/>
        </p:nvGraphicFramePr>
        <p:xfrm>
          <a:off x="0" y="2276059"/>
          <a:ext cx="12192001" cy="1537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364">
                  <a:extLst>
                    <a:ext uri="{9D8B030D-6E8A-4147-A177-3AD203B41FA5}">
                      <a16:colId xmlns:a16="http://schemas.microsoft.com/office/drawing/2014/main" val="4080064575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2174340251"/>
                    </a:ext>
                  </a:extLst>
                </a:gridCol>
                <a:gridCol w="1260408">
                  <a:extLst>
                    <a:ext uri="{9D8B030D-6E8A-4147-A177-3AD203B41FA5}">
                      <a16:colId xmlns:a16="http://schemas.microsoft.com/office/drawing/2014/main" val="538116199"/>
                    </a:ext>
                  </a:extLst>
                </a:gridCol>
                <a:gridCol w="1294473">
                  <a:extLst>
                    <a:ext uri="{9D8B030D-6E8A-4147-A177-3AD203B41FA5}">
                      <a16:colId xmlns:a16="http://schemas.microsoft.com/office/drawing/2014/main" val="764470934"/>
                    </a:ext>
                  </a:extLst>
                </a:gridCol>
                <a:gridCol w="2986936">
                  <a:extLst>
                    <a:ext uri="{9D8B030D-6E8A-4147-A177-3AD203B41FA5}">
                      <a16:colId xmlns:a16="http://schemas.microsoft.com/office/drawing/2014/main" val="1090754175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1569371835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1317290605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1491774437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1746680745"/>
                    </a:ext>
                  </a:extLst>
                </a:gridCol>
              </a:tblGrid>
              <a:tr h="846366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 FG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 CE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de acertos no quarto superior da prova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 do IDD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de Estudantes que preencheram o questionário socioeconômico de maneira correta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Número de docentes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%Mestres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pt-B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%RT</a:t>
                      </a:r>
                    </a:p>
                  </a:txBody>
                  <a:tcPr marL="38576" marR="38576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084701"/>
                  </a:ext>
                </a:extLst>
              </a:tr>
              <a:tr h="51775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Calibri "/>
                        </a:rPr>
                        <a:t>48,79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Calibri "/>
                        </a:rPr>
                        <a:t>39,52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23,5%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 "/>
                        </a:rPr>
                        <a:t>2,21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>
                        <a:latin typeface="Calibri "/>
                      </a:endParaRPr>
                    </a:p>
                    <a:p>
                      <a:pPr algn="ctr"/>
                      <a:endParaRPr lang="pt-BR" sz="1400" dirty="0">
                        <a:latin typeface="Calibri "/>
                      </a:endParaRPr>
                    </a:p>
                    <a:p>
                      <a:pPr algn="ctr"/>
                      <a:r>
                        <a:rPr lang="pt-BR" sz="1400" dirty="0">
                          <a:solidFill>
                            <a:srgbClr val="FF0000"/>
                          </a:solidFill>
                          <a:latin typeface="Calibri "/>
                        </a:rPr>
                        <a:t>70%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Calibri "/>
                        </a:rPr>
                        <a:t>29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89%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17%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62%</a:t>
                      </a: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850993993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83B1DED2-CC6D-4371-9F29-1BDA0407829F}"/>
              </a:ext>
            </a:extLst>
          </p:cNvPr>
          <p:cNvGraphicFramePr>
            <a:graphicFrameLocks noGrp="1"/>
          </p:cNvGraphicFramePr>
          <p:nvPr/>
        </p:nvGraphicFramePr>
        <p:xfrm>
          <a:off x="28281" y="3912121"/>
          <a:ext cx="12104015" cy="1322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882">
                  <a:extLst>
                    <a:ext uri="{9D8B030D-6E8A-4147-A177-3AD203B41FA5}">
                      <a16:colId xmlns:a16="http://schemas.microsoft.com/office/drawing/2014/main" val="1564898947"/>
                    </a:ext>
                  </a:extLst>
                </a:gridCol>
                <a:gridCol w="881276">
                  <a:extLst>
                    <a:ext uri="{9D8B030D-6E8A-4147-A177-3AD203B41FA5}">
                      <a16:colId xmlns:a16="http://schemas.microsoft.com/office/drawing/2014/main" val="2861408292"/>
                    </a:ext>
                  </a:extLst>
                </a:gridCol>
                <a:gridCol w="931078">
                  <a:extLst>
                    <a:ext uri="{9D8B030D-6E8A-4147-A177-3AD203B41FA5}">
                      <a16:colId xmlns:a16="http://schemas.microsoft.com/office/drawing/2014/main" val="663384855"/>
                    </a:ext>
                  </a:extLst>
                </a:gridCol>
                <a:gridCol w="931078">
                  <a:extLst>
                    <a:ext uri="{9D8B030D-6E8A-4147-A177-3AD203B41FA5}">
                      <a16:colId xmlns:a16="http://schemas.microsoft.com/office/drawing/2014/main" val="3815196958"/>
                    </a:ext>
                  </a:extLst>
                </a:gridCol>
                <a:gridCol w="931078">
                  <a:extLst>
                    <a:ext uri="{9D8B030D-6E8A-4147-A177-3AD203B41FA5}">
                      <a16:colId xmlns:a16="http://schemas.microsoft.com/office/drawing/2014/main" val="3088838011"/>
                    </a:ext>
                  </a:extLst>
                </a:gridCol>
                <a:gridCol w="931078">
                  <a:extLst>
                    <a:ext uri="{9D8B030D-6E8A-4147-A177-3AD203B41FA5}">
                      <a16:colId xmlns:a16="http://schemas.microsoft.com/office/drawing/2014/main" val="2673548279"/>
                    </a:ext>
                  </a:extLst>
                </a:gridCol>
                <a:gridCol w="769609">
                  <a:extLst>
                    <a:ext uri="{9D8B030D-6E8A-4147-A177-3AD203B41FA5}">
                      <a16:colId xmlns:a16="http://schemas.microsoft.com/office/drawing/2014/main" val="3857030098"/>
                    </a:ext>
                  </a:extLst>
                </a:gridCol>
                <a:gridCol w="1216285">
                  <a:extLst>
                    <a:ext uri="{9D8B030D-6E8A-4147-A177-3AD203B41FA5}">
                      <a16:colId xmlns:a16="http://schemas.microsoft.com/office/drawing/2014/main" val="2955980316"/>
                    </a:ext>
                  </a:extLst>
                </a:gridCol>
                <a:gridCol w="778242">
                  <a:extLst>
                    <a:ext uri="{9D8B030D-6E8A-4147-A177-3AD203B41FA5}">
                      <a16:colId xmlns:a16="http://schemas.microsoft.com/office/drawing/2014/main" val="3525975921"/>
                    </a:ext>
                  </a:extLst>
                </a:gridCol>
                <a:gridCol w="960175">
                  <a:extLst>
                    <a:ext uri="{9D8B030D-6E8A-4147-A177-3AD203B41FA5}">
                      <a16:colId xmlns:a16="http://schemas.microsoft.com/office/drawing/2014/main" val="2777998986"/>
                    </a:ext>
                  </a:extLst>
                </a:gridCol>
                <a:gridCol w="931078">
                  <a:extLst>
                    <a:ext uri="{9D8B030D-6E8A-4147-A177-3AD203B41FA5}">
                      <a16:colId xmlns:a16="http://schemas.microsoft.com/office/drawing/2014/main" val="3160220370"/>
                    </a:ext>
                  </a:extLst>
                </a:gridCol>
                <a:gridCol w="931078">
                  <a:extLst>
                    <a:ext uri="{9D8B030D-6E8A-4147-A177-3AD203B41FA5}">
                      <a16:colId xmlns:a16="http://schemas.microsoft.com/office/drawing/2014/main" val="3457572459"/>
                    </a:ext>
                  </a:extLst>
                </a:gridCol>
                <a:gridCol w="931078">
                  <a:extLst>
                    <a:ext uri="{9D8B030D-6E8A-4147-A177-3AD203B41FA5}">
                      <a16:colId xmlns:a16="http://schemas.microsoft.com/office/drawing/2014/main" val="2932082425"/>
                    </a:ext>
                  </a:extLst>
                </a:gridCol>
              </a:tblGrid>
              <a:tr h="525974">
                <a:tc>
                  <a:txBody>
                    <a:bodyPr/>
                    <a:lstStyle/>
                    <a:p>
                      <a:endParaRPr lang="pt-BR" sz="1300" dirty="0">
                        <a:latin typeface="Calibri 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"/>
                          <a:ea typeface="Calibri"/>
                        </a:rPr>
                        <a:t>Nota Bruta (FG)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"/>
                          <a:ea typeface="Calibri"/>
                        </a:rPr>
                        <a:t>Nota Bruta</a:t>
                      </a:r>
                      <a:r>
                        <a:rPr lang="pt-BR" sz="1300" baseline="0" dirty="0">
                          <a:effectLst/>
                          <a:latin typeface="Calibri "/>
                          <a:ea typeface="Calibri"/>
                        </a:rPr>
                        <a:t> (CE)</a:t>
                      </a:r>
                      <a:endParaRPr lang="pt-BR" sz="1300" dirty="0">
                        <a:effectLst/>
                        <a:latin typeface="Calibri "/>
                        <a:ea typeface="Calibri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"/>
                          <a:ea typeface="Calibri"/>
                        </a:rPr>
                        <a:t>CONC.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"/>
                          <a:ea typeface="Calibri"/>
                        </a:rPr>
                        <a:t>ODP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"/>
                          <a:ea typeface="Calibri"/>
                        </a:rPr>
                        <a:t>INFRA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"/>
                          <a:ea typeface="Calibri"/>
                        </a:rPr>
                        <a:t>OAP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300" baseline="0" dirty="0">
                          <a:effectLst/>
                          <a:latin typeface="Calibri "/>
                          <a:ea typeface="Calibri"/>
                        </a:rPr>
                        <a:t>Concluintes no ENEM</a:t>
                      </a:r>
                      <a:endParaRPr lang="pt-BR" sz="1300" dirty="0">
                        <a:effectLst/>
                        <a:latin typeface="Calibri "/>
                        <a:ea typeface="Calibri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"/>
                          <a:ea typeface="Calibri"/>
                        </a:rPr>
                        <a:t>IDD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"/>
                          <a:ea typeface="Calibri"/>
                        </a:rPr>
                        <a:t>N.MSC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"/>
                          <a:ea typeface="Calibri"/>
                        </a:rPr>
                        <a:t>N.DR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"/>
                          <a:ea typeface="Calibri"/>
                        </a:rPr>
                        <a:t>NRT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300" dirty="0">
                          <a:effectLst/>
                          <a:latin typeface="Calibri "/>
                          <a:ea typeface="Calibri"/>
                        </a:rPr>
                        <a:t>CPC</a:t>
                      </a: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3700925759"/>
                  </a:ext>
                </a:extLst>
              </a:tr>
              <a:tr h="398371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 "/>
                        </a:rPr>
                        <a:t>IES A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70,77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71,51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5,00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2,79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3,16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2,50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FF0000"/>
                          </a:solidFill>
                          <a:latin typeface="Calibri "/>
                        </a:rPr>
                        <a:t>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5,00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4,79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3,33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2,22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5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581199768"/>
                  </a:ext>
                </a:extLst>
              </a:tr>
              <a:tr h="398371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 "/>
                        </a:rPr>
                        <a:t>IES B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48,79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39,52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2,21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2,62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3,17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1,37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FF0000"/>
                          </a:solidFill>
                          <a:latin typeface="Calibri "/>
                        </a:rPr>
                        <a:t>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2,21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4,43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0,96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3,10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 "/>
                        </a:rPr>
                        <a:t>3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681487778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2E5F81A9-CA19-46A4-B356-A3D9130F5283}"/>
              </a:ext>
            </a:extLst>
          </p:cNvPr>
          <p:cNvSpPr txBox="1"/>
          <p:nvPr/>
        </p:nvSpPr>
        <p:spPr>
          <a:xfrm>
            <a:off x="47135" y="5308244"/>
            <a:ext cx="1210401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Algumas contribuições a partir do Simulador e dados secundários da área:</a:t>
            </a: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92881" marR="0" lvl="0" indent="-192881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FG: Aumento de 15% previsto em todas as áreas;</a:t>
            </a:r>
          </a:p>
          <a:p>
            <a:pPr marL="192881" marR="0" lvl="0" indent="-192881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CE: Aumento relativo de 10% (dependendo da área);</a:t>
            </a:r>
          </a:p>
          <a:p>
            <a:pPr marL="192881" marR="0" lvl="0" indent="-192881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Ambas as variações impactam o IDD;</a:t>
            </a:r>
          </a:p>
          <a:p>
            <a:pPr marL="192881" marR="0" lvl="0" indent="-192881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2018/19: Há a tendência de um aumento relativo de 12% a 15% nas notas dos insumos do corpo docente.</a:t>
            </a:r>
          </a:p>
        </p:txBody>
      </p:sp>
    </p:spTree>
    <p:extLst>
      <p:ext uri="{BB962C8B-B14F-4D97-AF65-F5344CB8AC3E}">
        <p14:creationId xmlns:p14="http://schemas.microsoft.com/office/powerpoint/2010/main" val="461007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6B176490-0D14-4EC4-9E66-4FA099938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280467"/>
              </p:ext>
            </p:extLst>
          </p:nvPr>
        </p:nvGraphicFramePr>
        <p:xfrm>
          <a:off x="0" y="28478"/>
          <a:ext cx="12191999" cy="6829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7347">
                  <a:extLst>
                    <a:ext uri="{9D8B030D-6E8A-4147-A177-3AD203B41FA5}">
                      <a16:colId xmlns:a16="http://schemas.microsoft.com/office/drawing/2014/main" val="831016838"/>
                    </a:ext>
                  </a:extLst>
                </a:gridCol>
                <a:gridCol w="4117327">
                  <a:extLst>
                    <a:ext uri="{9D8B030D-6E8A-4147-A177-3AD203B41FA5}">
                      <a16:colId xmlns:a16="http://schemas.microsoft.com/office/drawing/2014/main" val="319434416"/>
                    </a:ext>
                  </a:extLst>
                </a:gridCol>
                <a:gridCol w="4117325">
                  <a:extLst>
                    <a:ext uri="{9D8B030D-6E8A-4147-A177-3AD203B41FA5}">
                      <a16:colId xmlns:a16="http://schemas.microsoft.com/office/drawing/2014/main" val="1047050291"/>
                    </a:ext>
                  </a:extLst>
                </a:gridCol>
              </a:tblGrid>
              <a:tr h="429979">
                <a:tc gridSpan="3"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Algumas variáveis sob a ótica do estudante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356765"/>
                  </a:ext>
                </a:extLst>
              </a:tr>
              <a:tr h="577342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Percepção sobre a Prova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ENADE 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ENADE 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8732285"/>
                  </a:ext>
                </a:extLst>
              </a:tr>
              <a:tr h="890464"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Qual o grau de dificuldade desta prova na parte de Componente Específico? </a:t>
                      </a:r>
                      <a:endParaRPr lang="pt-BR" sz="14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21,8% consideraram difícil ou muito difícil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5,9 consideraram difícil ou muito difícil.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731224"/>
                  </a:ext>
                </a:extLst>
              </a:tr>
              <a:tr h="1160301"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Considerando a extensão da prova, em relação ao tempo total, você considera que a prova foi</a:t>
                      </a:r>
                      <a:endParaRPr lang="pt-BR" sz="14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31% consideraram longa ou muito longa.</a:t>
                      </a:r>
                    </a:p>
                    <a:p>
                      <a:pPr algn="ctr"/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31% consideraram longa ou muito longa.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66183794"/>
                  </a:ext>
                </a:extLst>
              </a:tr>
              <a:tr h="1160301"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 enunciados das questões da prova na parte de Componente Específicos estavam claros e objetivos?</a:t>
                      </a:r>
                      <a:endParaRPr lang="pt-BR" sz="14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92,6% consideraram claros os enunciados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70% consideraram claros os enunciados.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31234370"/>
                  </a:ext>
                </a:extLst>
              </a:tr>
              <a:tr h="917444"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Você se deparou com alguma dificuldade ao responder à prova. Qual?</a:t>
                      </a:r>
                      <a:endParaRPr lang="pt-BR" sz="14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80% alegam abordagem diferente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25,5%e desconhecimento do conteúdo.</a:t>
                      </a:r>
                    </a:p>
                    <a:p>
                      <a:pPr algn="ctr"/>
                      <a:endParaRPr lang="pt-BR" sz="1400" dirty="0">
                        <a:highlight>
                          <a:srgbClr val="FFFF00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32,1% alegam abordagem diferente e 12,9% desconhecimento do conteúdo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169249"/>
                  </a:ext>
                </a:extLst>
              </a:tr>
              <a:tr h="902171"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Considerando apenas as questões objetivas da prova, você percebeu que</a:t>
                      </a:r>
                      <a:endParaRPr lang="pt-BR" sz="140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14,5% aprenderam todos os conteúdos</a:t>
                      </a:r>
                    </a:p>
                    <a:p>
                      <a:pPr algn="ctr"/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(Não usam Metodologias aplicadas a formação por CHA)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88,1% aprenderam todos os conteúdos.</a:t>
                      </a:r>
                    </a:p>
                    <a:p>
                      <a:pPr algn="ctr"/>
                      <a:r>
                        <a:rPr lang="pt-BR" sz="1400" dirty="0"/>
                        <a:t>(Metodologias ativas)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43043656"/>
                  </a:ext>
                </a:extLst>
              </a:tr>
              <a:tr h="79152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Tempo gasto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60% - Entre 1 e 3 horas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89% entre 3 e 4 horas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05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613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91E5E78-992B-774C-AA89-C64C2027F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" y="0"/>
            <a:ext cx="12129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32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A440602-0D29-4567-8B2C-72D140FD3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253" y="229384"/>
            <a:ext cx="5913748" cy="53835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18A2943-13A3-4CD0-A149-1D9EF127B3F0}"/>
              </a:ext>
            </a:extLst>
          </p:cNvPr>
          <p:cNvSpPr txBox="1"/>
          <p:nvPr/>
        </p:nvSpPr>
        <p:spPr>
          <a:xfrm>
            <a:off x="7289158" y="6045010"/>
            <a:ext cx="550003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IES 5: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08" marR="0" lvl="0" indent="-2143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95% de estudantes com desempenho superior a 50% da Prova.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117A8E0-9A0B-4377-B059-0F7D0AEA0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0" y="0"/>
            <a:ext cx="5697825" cy="538356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3D317FB-DB1D-45DD-8359-7A6079BA0723}"/>
              </a:ext>
            </a:extLst>
          </p:cNvPr>
          <p:cNvSpPr txBox="1"/>
          <p:nvPr/>
        </p:nvSpPr>
        <p:spPr>
          <a:xfrm>
            <a:off x="226104" y="5953570"/>
            <a:ext cx="550003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IES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08" marR="0" lvl="0" indent="-2143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26,4% de estudantes com desempenho superior a 50% da Prova.</a:t>
            </a:r>
          </a:p>
        </p:txBody>
      </p:sp>
    </p:spTree>
    <p:extLst>
      <p:ext uri="{BB962C8B-B14F-4D97-AF65-F5344CB8AC3E}">
        <p14:creationId xmlns:p14="http://schemas.microsoft.com/office/powerpoint/2010/main" val="1788769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3762A2F-8023-4409-BFBF-B344CE2D7EF4}"/>
              </a:ext>
            </a:extLst>
          </p:cNvPr>
          <p:cNvSpPr/>
          <p:nvPr/>
        </p:nvSpPr>
        <p:spPr>
          <a:xfrm>
            <a:off x="0" y="18853"/>
            <a:ext cx="12191999" cy="68634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Discursiva 01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02: atitude ética R 09: administrar conflitos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 10: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sociodiversidade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multiculturalismo: violência, tolerância/intolerância, inclusão/exclusão e relações de gênero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Discursiva 02 P 04: compreensão de temas que transcendam ao ambiente próprio de sua formação, relevantes para a realidade social R 01: ler, interpretar e produzir textos OC 01: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 e arte;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04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03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comprometimento e responsabilidade sociais R 04: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fazer escolhas valorativas, avaliando consequências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 07: políticas públicas: educação, habitação, saneamento, saúde, transporte, segurança, defesa e questões ambientais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05 P 06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capacidade de análise crítica e integradora da realidad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R 03: estabelecer relações, comparações e contrastes em diferentes situações OC 06: globalização e política internacional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06 P 04: compreensão de temas que transcendam ao ambiente próprio de sua formação, relevantes para a realidade social; R 02: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extrair conclusões por indução e/ou dedução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OC 11: Tecnologias de Informação e Comunicação;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07 P 06: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capacidade de análise crítica e integradora da realida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R 03: estabelecer relações, comparações e contrastes em diferentes situações OC 12: vida urbana e rural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08 P 07: aptidão para socializar conhecimentos com públicos diferenciados e em vários contextos R 01: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ler, interpretar e produzir textos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 01: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 e arte</a:t>
            </a:r>
          </a:p>
        </p:txBody>
      </p:sp>
    </p:spTree>
    <p:extLst>
      <p:ext uri="{BB962C8B-B14F-4D97-AF65-F5344CB8AC3E}">
        <p14:creationId xmlns:p14="http://schemas.microsoft.com/office/powerpoint/2010/main" val="1830963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47D4C45-D260-4917-A33B-72F7C65CA374}"/>
              </a:ext>
            </a:extLst>
          </p:cNvPr>
          <p:cNvSpPr txBox="1"/>
          <p:nvPr/>
        </p:nvSpPr>
        <p:spPr>
          <a:xfrm>
            <a:off x="0" y="0"/>
            <a:ext cx="364817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Desafios na Formação Geral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0977433-8929-4E60-9F8D-A3A2C3E36545}"/>
              </a:ext>
            </a:extLst>
          </p:cNvPr>
          <p:cNvSpPr/>
          <p:nvPr/>
        </p:nvSpPr>
        <p:spPr>
          <a:xfrm>
            <a:off x="0" y="452487"/>
            <a:ext cx="121260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Elementos referenciais do Perfil do Egresso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8D44AC7-3768-407E-83A1-ED367270DD0B}"/>
              </a:ext>
            </a:extLst>
          </p:cNvPr>
          <p:cNvSpPr txBox="1"/>
          <p:nvPr/>
        </p:nvSpPr>
        <p:spPr>
          <a:xfrm>
            <a:off x="37707" y="991502"/>
            <a:ext cx="1211658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de referenciais previstos: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atitude ética;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compreensão de temas que transcendam ao ambiente próprio de sua formação, relevantes para a realidade social;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capacidade de análise crítica e integradora da realidade;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aptidão para socializar conhecimentos com públicos diferenciados e em vários contextos.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74CC9B6-D9A8-4D12-B42F-6E6C53FFC3A9}"/>
              </a:ext>
            </a:extLst>
          </p:cNvPr>
          <p:cNvSpPr/>
          <p:nvPr/>
        </p:nvSpPr>
        <p:spPr>
          <a:xfrm>
            <a:off x="0" y="3188843"/>
            <a:ext cx="121260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Elementos referenciais das Competências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85C0CDD-E2F6-4106-B691-BC802535EBDB}"/>
              </a:ext>
            </a:extLst>
          </p:cNvPr>
          <p:cNvSpPr txBox="1"/>
          <p:nvPr/>
        </p:nvSpPr>
        <p:spPr>
          <a:xfrm>
            <a:off x="37707" y="3689139"/>
            <a:ext cx="121165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de referenciais previstos: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administrar conflitos;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ler, interpretar e produzir textos;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fazer escolhas valorativas, avaliando consequências;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estabelecer relações, comparações e contrastes em diferentes situações;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B1C0367-E9FA-496B-9E35-90548E4FAFA7}"/>
              </a:ext>
            </a:extLst>
          </p:cNvPr>
          <p:cNvSpPr/>
          <p:nvPr/>
        </p:nvSpPr>
        <p:spPr>
          <a:xfrm>
            <a:off x="0" y="5789961"/>
            <a:ext cx="121260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Objetos de Conhecimento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C557CF1-0CC4-4D7B-B209-C77897AB1033}"/>
              </a:ext>
            </a:extLst>
          </p:cNvPr>
          <p:cNvSpPr txBox="1"/>
          <p:nvPr/>
        </p:nvSpPr>
        <p:spPr>
          <a:xfrm>
            <a:off x="50276" y="6355998"/>
            <a:ext cx="1207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Todos atrelados as Unidades Curriculares de “Metodologia Científica”,  “Sociologia” e “Filosofia”</a:t>
            </a:r>
          </a:p>
        </p:txBody>
      </p:sp>
    </p:spTree>
    <p:extLst>
      <p:ext uri="{BB962C8B-B14F-4D97-AF65-F5344CB8AC3E}">
        <p14:creationId xmlns:p14="http://schemas.microsoft.com/office/powerpoint/2010/main" val="4102005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18A2943-13A3-4CD0-A149-1D9EF127B3F0}"/>
              </a:ext>
            </a:extLst>
          </p:cNvPr>
          <p:cNvSpPr txBox="1"/>
          <p:nvPr/>
        </p:nvSpPr>
        <p:spPr>
          <a:xfrm>
            <a:off x="7392853" y="6045010"/>
            <a:ext cx="550003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IES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08" marR="0" lvl="0" indent="-2143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60% de estudantes com desempenho superior a 50% da Prova.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3D317FB-DB1D-45DD-8359-7A6079BA0723}"/>
              </a:ext>
            </a:extLst>
          </p:cNvPr>
          <p:cNvSpPr txBox="1"/>
          <p:nvPr/>
        </p:nvSpPr>
        <p:spPr>
          <a:xfrm>
            <a:off x="226104" y="5906436"/>
            <a:ext cx="550003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IES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08" marR="0" lvl="0" indent="-2143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11,8% de estudantes com desempenho superior a 50% da Prova.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C96A288-34CE-4782-8156-9D0D42080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093" y="0"/>
            <a:ext cx="5794763" cy="604883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94E25D5-861D-4BC4-ACEA-53A948DBC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650"/>
            <a:ext cx="5967167" cy="57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46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3762A2F-8023-4409-BFBF-B344CE2D7EF4}"/>
              </a:ext>
            </a:extLst>
          </p:cNvPr>
          <p:cNvSpPr/>
          <p:nvPr/>
        </p:nvSpPr>
        <p:spPr>
          <a:xfrm>
            <a:off x="1" y="-216817"/>
            <a:ext cx="12191999" cy="71711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Discursiva 03 P 06: Atuação ética, com base em valores e em práticas sustentáveis. R 01: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Reconhecer e delimitar problemas e oportunidades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OC 04: Marketing OC 15: Sustentabilidade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Discursiva 04 P 04: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Capacidade para articular interesses utilizando recursos, processos e pessoas, considerando a diversidade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R 04: Coordenar e integrar as diferentes áreas funcionais da organização. OC 03: Recursos humanos;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09 P 01: Capacidade para compreender os contextos local, regional, nacional e global de forma sistêmica. R 01: Reconhecer e delimitar problemas e oportunidades. OC 07: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Planejamento e gestão estratégica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11 P 04: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Capacidade para articular interesses utilizando recursos, processos e pessoas, considerando a diversidade.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 03: Promover a comunicação no ambiente organizacional interno e externo. OC 08: Sistemas e tecnologias da informação e comunicação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12 P 03: Atuação pautada no rigor científico e metodológico para a tomada de decisões e a solução de problemas no âmbito das organizações. R 02: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 e implementar, com efetividade, ações alinhadas às estratégias da organização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OC 05: Finanças OC 09: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Matemática e estatística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13 P 05: Atuação proativa, flexível, criativa e inovadora frente aos desafios organizacionais. R 02: Propor e implementar, com efetividade, ações alinhadas às estratégias da organização. OC 10: Pesquisa operacional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14 P 06: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Atuação ética, com base em valores e em práticas sustentáveis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R 02: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 e implementar, com efetividade, ações alinhadas às estratégias da organização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OC 06: Operações e logística OC 15: Sustentabilidade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687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3762A2F-8023-4409-BFBF-B344CE2D7EF4}"/>
              </a:ext>
            </a:extLst>
          </p:cNvPr>
          <p:cNvSpPr/>
          <p:nvPr/>
        </p:nvSpPr>
        <p:spPr>
          <a:xfrm>
            <a:off x="1" y="-216817"/>
            <a:ext cx="12191999" cy="68018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15 P 04: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Capacidade para articular interesses utilizando recursos, processos e pessoas, considerando a diversidade.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 03: Promover a comunicação no ambiente organizacional interno e externo. OC 01: Teorias da administração e das organizações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16 P 02: Compreensão crítica e reflexiva do fenômeno organizacional em suas dimensões histórica, social, econômica, ambiental, política e cultural.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 05: Identificar e alocar recursos, pessoas e funções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OC 01: Teorias da administração e das organizações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17 P 03: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Atuação pautada no rigor científico e metodológico para a tomada de decisões e a solução de problemas no âmbito das organizações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R 05: Identificar e alocar recursos, pessoas e funções. OC 12: Gestão de processos e serviços;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21 P 02: Compreensão crítica e reflexiva do fenômeno organizacional em suas dimensões histórica, social, econômica, ambiental, política e cultural. R 01: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Reconhecer e delimitar problemas e oportunidades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OC 07: Planejamento e gestão estratégica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22 P 03: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Atuação pautada no rigor científico e metodológico para a tomada de decisões e a solução de problemas no âmbito das organizações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R 04: Coordenar e integrar as diferentes áreas funcionais da organização. OC 12: Gestão de processos e serviços;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24 P 03: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Atuação pautada no rigor científico e metodológico para a tomada de decisões e a solução de problemas no âmbito das organizações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R 07: Monitorar resultados e avaliar desempenho. OC 04: Marketing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93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3762A2F-8023-4409-BFBF-B344CE2D7EF4}"/>
              </a:ext>
            </a:extLst>
          </p:cNvPr>
          <p:cNvSpPr/>
          <p:nvPr/>
        </p:nvSpPr>
        <p:spPr>
          <a:xfrm>
            <a:off x="1" y="84844"/>
            <a:ext cx="12191999" cy="61863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26 P 05: Atuação proativa, flexível, criativa e inovadora frente aos desafios organizacionais. R 06: Desenvolver o capital humano, mediante liderança e trabalho em equipe. OC 13: Gestão da inovação, gestão do conhecimento, pesquisa e desenvolvimento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27 P 04: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Capacidade para articular interesses utilizando recursos, processos e pessoas, considerando a diversidade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R 06: Desenvolver o capital humano, mediante liderança e trabalho em equipe. OC 03: Recursos humanos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28 P 07: Compromisso com o autodesenvolvimento, integrando teoria e prática. R 06: Desenvolver o capital humano, mediante liderança e trabalho em equipe. OC 03: Recursos humanos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29 P 04: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Capacidade para articular interesses utilizando recursos, processos e pessoas, considerando a diversidade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R 06: Desenvolver o capital humano, mediante liderança e trabalho em equipe. OC 02: Comportamento organizacional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30 P 03: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Atuação pautada no rigor científico e metodológico para a tomada de decisões e a solução de problemas no âmbito das organizações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 07: Monitorar resultados e avaliar desempenho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OC 05: Finanças;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31 P 03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Atuação pautada no rigor científico e metodológico para a tomada de decisões e a solução de problemas no âmbito das organizações. R 07: Monitorar resultados e avaliar desempenho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OC 06: Operações e logística OC 09: Matemática e estatística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32 P 01: Capacidade para compreender os contextos local, regional, nacional e global de forma sistêmica. R 08: Lidar com mudanças e situações de risco.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 14: Empreendedorismo</a:t>
            </a:r>
          </a:p>
        </p:txBody>
      </p:sp>
    </p:spTree>
    <p:extLst>
      <p:ext uri="{BB962C8B-B14F-4D97-AF65-F5344CB8AC3E}">
        <p14:creationId xmlns:p14="http://schemas.microsoft.com/office/powerpoint/2010/main" val="1281019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3762A2F-8023-4409-BFBF-B344CE2D7EF4}"/>
              </a:ext>
            </a:extLst>
          </p:cNvPr>
          <p:cNvSpPr/>
          <p:nvPr/>
        </p:nvSpPr>
        <p:spPr>
          <a:xfrm>
            <a:off x="1" y="84844"/>
            <a:ext cx="12191999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33 P 01: Capacidade para compreender os contextos local, regional, nacional e global de forma sistêmica. R 08: Lidar com mudanças e situações de risco. OC 07: Planejamento e gestão estratégica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34 P 05: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Atuação proativa, flexível, criativa e inovadora frente aos desafios organizacionais. R 07: Monitorar resultados e avaliar desempenho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OC 11: Gestão de projetos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Questão 35 P 05: Atuação proativa, flexível, criativa e inovadora frente aos desafios organizacionais. R 08: Lidar com mudanças e situações de risco.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 14: Empreendedorismo</a:t>
            </a:r>
          </a:p>
        </p:txBody>
      </p:sp>
    </p:spTree>
    <p:extLst>
      <p:ext uri="{BB962C8B-B14F-4D97-AF65-F5344CB8AC3E}">
        <p14:creationId xmlns:p14="http://schemas.microsoft.com/office/powerpoint/2010/main" val="190389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47D4C45-D260-4917-A33B-72F7C65CA374}"/>
              </a:ext>
            </a:extLst>
          </p:cNvPr>
          <p:cNvSpPr txBox="1"/>
          <p:nvPr/>
        </p:nvSpPr>
        <p:spPr>
          <a:xfrm>
            <a:off x="0" y="0"/>
            <a:ext cx="364817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Desafios no Componente Específico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0977433-8929-4E60-9F8D-A3A2C3E36545}"/>
              </a:ext>
            </a:extLst>
          </p:cNvPr>
          <p:cNvSpPr/>
          <p:nvPr/>
        </p:nvSpPr>
        <p:spPr>
          <a:xfrm>
            <a:off x="0" y="452487"/>
            <a:ext cx="121260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Elementos referenciais do Perfil do Egresso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8D44AC7-3768-407E-83A1-ED367270DD0B}"/>
              </a:ext>
            </a:extLst>
          </p:cNvPr>
          <p:cNvSpPr txBox="1"/>
          <p:nvPr/>
        </p:nvSpPr>
        <p:spPr>
          <a:xfrm>
            <a:off x="37707" y="868951"/>
            <a:ext cx="1211658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de referenciais previstos: 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Capacidade para articular interesses utilizando recursos, processos e pessoas, considerando a diversidade;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Capacidade para compreender os contextos local, regional, nacional e global de forma sistêmica;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Atuação pautada no rigor científico e metodológico para a tomada de decisões e a solução de problemas no âmbito das organizações;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Compreensão crítica e reflexiva do fenômeno organizacional em suas dimensões histórica, social, econômica, ambiental, política e cultural;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Atuação pautada no rigor científico e metodológico para a tomada de decisões e a solução de problemas no âmbito das organizações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74CC9B6-D9A8-4D12-B42F-6E6C53FFC3A9}"/>
              </a:ext>
            </a:extLst>
          </p:cNvPr>
          <p:cNvSpPr/>
          <p:nvPr/>
        </p:nvSpPr>
        <p:spPr>
          <a:xfrm>
            <a:off x="23567" y="3487656"/>
            <a:ext cx="5443979" cy="420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Elementos referenciais das Competências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85C0CDD-E2F6-4106-B691-BC802535EBDB}"/>
              </a:ext>
            </a:extLst>
          </p:cNvPr>
          <p:cNvSpPr txBox="1"/>
          <p:nvPr/>
        </p:nvSpPr>
        <p:spPr>
          <a:xfrm>
            <a:off x="28280" y="3955340"/>
            <a:ext cx="56278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de referenciais previstos: 09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Reconhecer e delimitar problemas e oportunidades;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Promover a comunicação no ambiente organizacional interno e externo;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 e implementar, com efetividade, ações alinhadas às estratégias da organização;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Identificar e alocar recursos, pessoas e funções;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Monitorar resultados e avaliar desempenho;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 com mudanças e situações de risco;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24EA7A6-8E62-4C64-98BC-73133DDAE5EB}"/>
              </a:ext>
            </a:extLst>
          </p:cNvPr>
          <p:cNvSpPr/>
          <p:nvPr/>
        </p:nvSpPr>
        <p:spPr>
          <a:xfrm>
            <a:off x="6614473" y="3487656"/>
            <a:ext cx="5443979" cy="420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Objetos de Conhecimento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FEAD3F8-FBA4-4D56-8E49-322BDF763058}"/>
              </a:ext>
            </a:extLst>
          </p:cNvPr>
          <p:cNvSpPr txBox="1"/>
          <p:nvPr/>
        </p:nvSpPr>
        <p:spPr>
          <a:xfrm>
            <a:off x="6535920" y="4038992"/>
            <a:ext cx="56278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Principais Conteúdos: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Matemática e Estatística;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Planejamento e Gestão Estratégica;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Pesquisa Operacional;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Sustentabilidade (Logística);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GCI;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Teorias Organizacionais;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Empreendedorismo.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191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54B30E9-D40B-4A73-99B4-8949679C3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069" y="714265"/>
            <a:ext cx="5462546" cy="287224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E6B80C6-C519-47C2-B4B8-C05F636E5A72}"/>
              </a:ext>
            </a:extLst>
          </p:cNvPr>
          <p:cNvSpPr txBox="1"/>
          <p:nvPr/>
        </p:nvSpPr>
        <p:spPr>
          <a:xfrm>
            <a:off x="3076574" y="3766294"/>
            <a:ext cx="63341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 Conjunto estruturado de ações....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5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500" b="1" dirty="0">
                <a:solidFill>
                  <a:prstClr val="black"/>
                </a:solidFill>
                <a:latin typeface="Calibri" panose="020F0502020204030204"/>
              </a:rPr>
              <a:t>Empoderando o NDE!</a:t>
            </a:r>
            <a:endParaRPr kumimoji="0" lang="pt-BR" sz="25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162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93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Binóculo modelo Tucano Aumento 8 vezes e Objetiva 40mm - Nautika -  VentureShop">
            <a:extLst>
              <a:ext uri="{FF2B5EF4-FFF2-40B4-BE49-F238E27FC236}">
                <a16:creationId xmlns:a16="http://schemas.microsoft.com/office/drawing/2014/main" id="{B5E643D9-0437-2B46-AAE8-142CD3D38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3381" y="1176793"/>
            <a:ext cx="4548146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25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</p:txBody>
      </p:sp>
      <p:graphicFrame>
        <p:nvGraphicFramePr>
          <p:cNvPr id="7" name="Group 4"/>
          <p:cNvGraphicFramePr>
            <a:graphicFrameLocks noGrp="1"/>
          </p:cNvGraphicFramePr>
          <p:nvPr/>
        </p:nvGraphicFramePr>
        <p:xfrm>
          <a:off x="0" y="0"/>
          <a:ext cx="12075735" cy="6760664"/>
        </p:xfrm>
        <a:graphic>
          <a:graphicData uri="http://schemas.openxmlformats.org/drawingml/2006/table">
            <a:tbl>
              <a:tblPr/>
              <a:tblGrid>
                <a:gridCol w="4157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4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51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7970">
                <a:tc rowSpan="2" gridSpan="2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" charset="0"/>
                        </a:rPr>
                        <a:t>Desempenho dos estudantes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" charset="0"/>
                        </a:rPr>
                        <a:t>Nota  Concluintes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Média FG: 69,8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Média CE: 61.6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Concluintes em P 75 (78,6%)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Poucos estudantes fazendo a prova</a:t>
                      </a: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675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IDD 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5,00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593">
                <a:tc gridSpan="3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" charset="0"/>
                        </a:rPr>
                        <a:t>                   INSUMOS (30%)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Distribuição</a:t>
                      </a: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142">
                <a:tc rowSpan="3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Corpo Docente (30%)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Titulação: Doutores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75 a 90%</a:t>
                      </a: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Média de 22 Docentes</a:t>
                      </a: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4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Titulação: Mestres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93%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8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Regime: TI e TP</a:t>
                      </a: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88 a 100%</a:t>
                      </a:r>
                      <a:endParaRPr kumimoji="0" lang="pt-BR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8362">
                <a:tc gridSpan="3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" charset="0"/>
                        </a:rPr>
                        <a:t>Infra Estrutura e Instalações Físicas</a:t>
                      </a: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5,00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97% preencheram o questionário de forma adequada</a:t>
                      </a: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624">
                <a:tc gridSpan="3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Recursos Didático-Pedagógicos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4,98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3624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Ampliação da formação acadêmica e profissional</a:t>
                      </a: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4,94</a:t>
                      </a: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77423" marR="77423" marT="58057" marB="580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3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84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Portal Luteranos | Primeiro a Paciência, depois o Lenitivo!">
            <a:extLst>
              <a:ext uri="{FF2B5EF4-FFF2-40B4-BE49-F238E27FC236}">
                <a16:creationId xmlns:a16="http://schemas.microsoft.com/office/drawing/2014/main" id="{8B6AC3A4-C452-8042-8045-4F601C6B4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181" y="2014745"/>
            <a:ext cx="5462546" cy="287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027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EABF28-2F70-A047-9740-06C0F9020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543" y="-78567"/>
            <a:ext cx="2416629" cy="751294"/>
          </a:xfr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pt-BR" b="1" i="1" dirty="0" err="1">
                <a:solidFill>
                  <a:schemeClr val="bg1"/>
                </a:solidFill>
              </a:rPr>
              <a:t>Keywords</a:t>
            </a:r>
            <a:endParaRPr lang="pt-BR" b="1" i="1" dirty="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7DDCC3B-50D7-8449-85FB-25F133C88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555" y="4502"/>
            <a:ext cx="2038498" cy="203849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5862BFA-DE1E-9A46-AF60-73A4122AF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76" y="2175539"/>
            <a:ext cx="1422400" cy="14224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A65452B-CF63-C94C-9818-6124F131CCC0}"/>
              </a:ext>
            </a:extLst>
          </p:cNvPr>
          <p:cNvSpPr txBox="1"/>
          <p:nvPr/>
        </p:nvSpPr>
        <p:spPr>
          <a:xfrm>
            <a:off x="838200" y="373047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Criticidade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FBFAD0A-376C-5E4D-A77F-21FF94396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425" y="2340639"/>
            <a:ext cx="1612900" cy="12573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979AB34B-DE85-154B-8F0F-C60D8D2592BC}"/>
              </a:ext>
            </a:extLst>
          </p:cNvPr>
          <p:cNvSpPr txBox="1"/>
          <p:nvPr/>
        </p:nvSpPr>
        <p:spPr>
          <a:xfrm>
            <a:off x="3565199" y="3730478"/>
            <a:ext cx="135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Colaboração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416BB6F5-3E84-6F41-BD62-90018DE3C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374" y="2403624"/>
            <a:ext cx="1612900" cy="125730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0C354AEB-4CFE-F14D-9CA2-70A9C8C554F9}"/>
              </a:ext>
            </a:extLst>
          </p:cNvPr>
          <p:cNvSpPr txBox="1"/>
          <p:nvPr/>
        </p:nvSpPr>
        <p:spPr>
          <a:xfrm>
            <a:off x="6283029" y="3730478"/>
            <a:ext cx="144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Comunicação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B6C5BD2-88F5-E147-A144-8DE878210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214" y="2175539"/>
            <a:ext cx="1422400" cy="1422400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749E1036-29C3-9341-8AE7-F393725DEAAB}"/>
              </a:ext>
            </a:extLst>
          </p:cNvPr>
          <p:cNvSpPr txBox="1"/>
          <p:nvPr/>
        </p:nvSpPr>
        <p:spPr>
          <a:xfrm flipH="1">
            <a:off x="9559214" y="3660924"/>
            <a:ext cx="144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Criatividade</a:t>
            </a:r>
          </a:p>
        </p:txBody>
      </p:sp>
    </p:spTree>
    <p:extLst>
      <p:ext uri="{BB962C8B-B14F-4D97-AF65-F5344CB8AC3E}">
        <p14:creationId xmlns:p14="http://schemas.microsoft.com/office/powerpoint/2010/main" val="53276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4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02D12A4-BF7E-2043-BD84-B017B6608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90079" cy="18850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445C3B0-F777-5F41-B76F-BFCAD20497F8}"/>
              </a:ext>
            </a:extLst>
          </p:cNvPr>
          <p:cNvSpPr txBox="1"/>
          <p:nvPr/>
        </p:nvSpPr>
        <p:spPr>
          <a:xfrm>
            <a:off x="3733800" y="569235"/>
            <a:ext cx="8458200" cy="63094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RESULTADOS GERAIS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E3C51A-4684-6841-9186-3FE8E4AEE802}"/>
              </a:ext>
            </a:extLst>
          </p:cNvPr>
          <p:cNvSpPr txBox="1"/>
          <p:nvPr/>
        </p:nvSpPr>
        <p:spPr>
          <a:xfrm>
            <a:off x="185058" y="4030231"/>
            <a:ext cx="8218532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Comissão Própria de Avaliação da UNESC –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CPA/UNESC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0E2E891-34B5-9442-ACFA-CF0A7476CCF1}"/>
              </a:ext>
            </a:extLst>
          </p:cNvPr>
          <p:cNvSpPr txBox="1"/>
          <p:nvPr/>
        </p:nvSpPr>
        <p:spPr>
          <a:xfrm>
            <a:off x="185058" y="2485080"/>
            <a:ext cx="8218532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Setor de Avaliação Institucional –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SEAI/UNESC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67934CE-F62B-EB41-8445-D1FB0FC7A94B}"/>
              </a:ext>
            </a:extLst>
          </p:cNvPr>
          <p:cNvSpPr txBox="1"/>
          <p:nvPr/>
        </p:nvSpPr>
        <p:spPr>
          <a:xfrm>
            <a:off x="185058" y="5575382"/>
            <a:ext cx="8218532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Assessoria Pedagógica Universitária –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UNESC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EB1BB05-4D48-8743-BE81-A8770D033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921" y="4876800"/>
            <a:ext cx="2590079" cy="18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9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 descr="Uma imagem contendo faca&#10;&#10;Descrição gerada automaticamente">
            <a:extLst>
              <a:ext uri="{FF2B5EF4-FFF2-40B4-BE49-F238E27FC236}">
                <a16:creationId xmlns:a16="http://schemas.microsoft.com/office/drawing/2014/main" id="{F9571D8C-644A-424A-8B3F-1B6E9AFD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70670"/>
            <a:ext cx="10905066" cy="411666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7EC0B60-F4F8-2F44-BDD2-910ECD3AFD41}"/>
              </a:ext>
            </a:extLst>
          </p:cNvPr>
          <p:cNvSpPr txBox="1"/>
          <p:nvPr/>
        </p:nvSpPr>
        <p:spPr>
          <a:xfrm>
            <a:off x="2363348" y="729343"/>
            <a:ext cx="6797951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Algumas “certezas” a respeito do processo</a:t>
            </a:r>
          </a:p>
        </p:txBody>
      </p:sp>
    </p:spTree>
    <p:extLst>
      <p:ext uri="{BB962C8B-B14F-4D97-AF65-F5344CB8AC3E}">
        <p14:creationId xmlns:p14="http://schemas.microsoft.com/office/powerpoint/2010/main" val="110908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 descr="Gráfico, Gráfico de linhas&#10;&#10;Descrição gerada automaticamente">
            <a:extLst>
              <a:ext uri="{FF2B5EF4-FFF2-40B4-BE49-F238E27FC236}">
                <a16:creationId xmlns:a16="http://schemas.microsoft.com/office/drawing/2014/main" id="{C7507B16-C9CA-BA40-A3F0-AF880ADEB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78" y="2047235"/>
            <a:ext cx="9664846" cy="258534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5DA2A4-A83D-7D44-A55F-871828C29874}"/>
              </a:ext>
            </a:extLst>
          </p:cNvPr>
          <p:cNvSpPr txBox="1"/>
          <p:nvPr/>
        </p:nvSpPr>
        <p:spPr>
          <a:xfrm>
            <a:off x="7521939" y="174053"/>
            <a:ext cx="4670061" cy="36933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Planejamento de Carreira e Sucesso Profissional</a:t>
            </a:r>
          </a:p>
        </p:txBody>
      </p:sp>
    </p:spTree>
    <p:extLst>
      <p:ext uri="{BB962C8B-B14F-4D97-AF65-F5344CB8AC3E}">
        <p14:creationId xmlns:p14="http://schemas.microsoft.com/office/powerpoint/2010/main" val="3263654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40B48B4-CF62-8D40-A869-119E4074A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85" y="768350"/>
            <a:ext cx="5321300" cy="53213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83D00D0-887B-324A-A4C9-7083E5481492}"/>
              </a:ext>
            </a:extLst>
          </p:cNvPr>
          <p:cNvSpPr txBox="1"/>
          <p:nvPr/>
        </p:nvSpPr>
        <p:spPr>
          <a:xfrm>
            <a:off x="5323114" y="283028"/>
            <a:ext cx="646248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Surge um movimento de transformação da educação, baseada no propósito: A revolução das Soft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6DDD2C0-1EFC-0D46-8942-8256251A6192}"/>
              </a:ext>
            </a:extLst>
          </p:cNvPr>
          <p:cNvSpPr txBox="1"/>
          <p:nvPr/>
        </p:nvSpPr>
        <p:spPr>
          <a:xfrm>
            <a:off x="5617028" y="1202742"/>
            <a:ext cx="646248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crise da educação formal vai aproximar as entidades educacionais da sociedade.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D9865D3-A7BF-7B4F-9BAD-D35A83625F18}"/>
              </a:ext>
            </a:extLst>
          </p:cNvPr>
          <p:cNvSpPr txBox="1"/>
          <p:nvPr/>
        </p:nvSpPr>
        <p:spPr>
          <a:xfrm>
            <a:off x="5696857" y="2246003"/>
            <a:ext cx="646248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currículos levarão em conta o histórico de vida do individuo para prepara-lo para uma sociedade onde o Ser Humano será o principal referencial.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B0D70F3-738A-0D4A-B340-2CC014429481}"/>
              </a:ext>
            </a:extLst>
          </p:cNvPr>
          <p:cNvSpPr txBox="1"/>
          <p:nvPr/>
        </p:nvSpPr>
        <p:spPr>
          <a:xfrm>
            <a:off x="5671457" y="3654655"/>
            <a:ext cx="646248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Surge uma crise de valores sociais em que os aspectos “pétreos” da sociedade não serão mais verdade absoluta. Pra que eu quero um carro?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2FAD493-FEA6-9C47-B519-4B3F9B61F90F}"/>
              </a:ext>
            </a:extLst>
          </p:cNvPr>
          <p:cNvSpPr txBox="1"/>
          <p:nvPr/>
        </p:nvSpPr>
        <p:spPr>
          <a:xfrm>
            <a:off x="5524500" y="5084505"/>
            <a:ext cx="646248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pressão social pela carreira vai entrar em colapso pelo surgimento de novas profissões.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50C4262-ED5E-824A-898B-034DB75B470C}"/>
              </a:ext>
            </a:extLst>
          </p:cNvPr>
          <p:cNvSpPr txBox="1"/>
          <p:nvPr/>
        </p:nvSpPr>
        <p:spPr>
          <a:xfrm>
            <a:off x="5197928" y="6089650"/>
            <a:ext cx="646248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Bem-vindo ao novo trabalho... Com 70 anos!</a:t>
            </a:r>
          </a:p>
        </p:txBody>
      </p:sp>
    </p:spTree>
    <p:extLst>
      <p:ext uri="{BB962C8B-B14F-4D97-AF65-F5344CB8AC3E}">
        <p14:creationId xmlns:p14="http://schemas.microsoft.com/office/powerpoint/2010/main" val="8702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C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🔥 Soft skills VS Hard skills 🔥 À... - Dale Carnegie Tunisie | Facebook">
            <a:extLst>
              <a:ext uri="{FF2B5EF4-FFF2-40B4-BE49-F238E27FC236}">
                <a16:creationId xmlns:a16="http://schemas.microsoft.com/office/drawing/2014/main" id="{E2A7EE36-F9D7-1943-B8B1-262EF6D81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2853" y="1176793"/>
            <a:ext cx="5409202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183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Texto&#10;&#10;Descrição gerada automaticamente">
            <a:extLst>
              <a:ext uri="{FF2B5EF4-FFF2-40B4-BE49-F238E27FC236}">
                <a16:creationId xmlns:a16="http://schemas.microsoft.com/office/drawing/2014/main" id="{E69A5A54-4AE1-844A-A04F-0DE1EDC4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20" y="643467"/>
            <a:ext cx="8603960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310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3488</Words>
  <Application>Microsoft Macintosh PowerPoint</Application>
  <PresentationFormat>Widescreen</PresentationFormat>
  <Paragraphs>347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</vt:lpstr>
      <vt:lpstr>Calibri Light</vt:lpstr>
      <vt:lpstr>Roboto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Um novo paradigma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Keywords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Thiago Francisco</dc:creator>
  <cp:lastModifiedBy>Thiago Francisco</cp:lastModifiedBy>
  <cp:revision>5</cp:revision>
  <dcterms:created xsi:type="dcterms:W3CDTF">2021-03-18T18:10:25Z</dcterms:created>
  <dcterms:modified xsi:type="dcterms:W3CDTF">2021-03-22T20:28:16Z</dcterms:modified>
</cp:coreProperties>
</file>