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5" r:id="rId1"/>
  </p:sldMasterIdLst>
  <p:notesMasterIdLst>
    <p:notesMasterId r:id="rId19"/>
  </p:notesMasterIdLst>
  <p:handoutMasterIdLst>
    <p:handoutMasterId r:id="rId20"/>
  </p:handoutMasterIdLst>
  <p:sldIdLst>
    <p:sldId id="288" r:id="rId2"/>
    <p:sldId id="307" r:id="rId3"/>
    <p:sldId id="294" r:id="rId4"/>
    <p:sldId id="300" r:id="rId5"/>
    <p:sldId id="289" r:id="rId6"/>
    <p:sldId id="290" r:id="rId7"/>
    <p:sldId id="301" r:id="rId8"/>
    <p:sldId id="291" r:id="rId9"/>
    <p:sldId id="292" r:id="rId10"/>
    <p:sldId id="302" r:id="rId11"/>
    <p:sldId id="293" r:id="rId12"/>
    <p:sldId id="295" r:id="rId13"/>
    <p:sldId id="303" r:id="rId14"/>
    <p:sldId id="282" r:id="rId15"/>
    <p:sldId id="296" r:id="rId16"/>
    <p:sldId id="285" r:id="rId17"/>
    <p:sldId id="30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A38B43-0C49-4747-8A5A-9164A22E4DAA}" v="14" dt="2020-10-05T13:45:54.461"/>
    <p1510:client id="{C3FD0D36-29F0-44B8-9DB0-6F9C616521E3}" v="814" dt="2020-10-05T14:23:53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-17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1C48-B58D-470F-9A6E-17ACED6D5EFD}" type="datetimeFigureOut">
              <a:rPr lang="pt-BR" smtClean="0"/>
              <a:t>27/10/2020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46A4A-ACAC-4EA4-B9AA-DCDD4BD0B16B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C4B54-3D74-4D2C-AA5E-C77CD952F746}" type="datetimeFigureOut">
              <a:rPr lang="pt-BR" smtClean="0"/>
              <a:pPr/>
              <a:t>27/10/2020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9C44F1-D69B-4026-AEF7-EB1FE919F9F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82783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9C44F1-D69B-4026-AEF7-EB1FE919F9F7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79143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0781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865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0262514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9757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809093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92794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3308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48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1644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7716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1377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3869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373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3651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04428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44983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837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media" Target="../media/media3.mp3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media" Target="../media/media4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media" Target="../media/media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0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07/relationships/media" Target="../media/media2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CDD6FD0B-D9CA-479B-9535-EAFD17F8AB98}"/>
              </a:ext>
            </a:extLst>
          </p:cNvPr>
          <p:cNvSpPr txBox="1">
            <a:spLocks/>
          </p:cNvSpPr>
          <p:nvPr/>
        </p:nvSpPr>
        <p:spPr>
          <a:xfrm>
            <a:off x="1178271" y="235596"/>
            <a:ext cx="6787457" cy="12977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pt-PT" sz="2800" b="1" dirty="0">
                <a:solidFill>
                  <a:srgbClr val="003399"/>
                </a:solidFill>
              </a:rPr>
              <a:t>NOSSO TESTEMUNHO ECUMêNICO</a:t>
            </a:r>
            <a:endParaRPr lang="pt-BR" sz="2800" b="1" dirty="0">
              <a:solidFill>
                <a:srgbClr val="003399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A4E217A-B7B3-4474-B1FB-01F4EEFF5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11" b="6116"/>
          <a:stretch>
            <a:fillRect/>
          </a:stretch>
        </p:blipFill>
        <p:spPr bwMode="auto">
          <a:xfrm>
            <a:off x="4271224" y="2539783"/>
            <a:ext cx="4398023" cy="257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1338" y="2466211"/>
            <a:ext cx="2575034" cy="25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8815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m 60" descr="CAMPANHA DA FRATERNIDADE 2010">
            <a:extLst>
              <a:ext uri="{FF2B5EF4-FFF2-40B4-BE49-F238E27FC236}">
                <a16:creationId xmlns:a16="http://schemas.microsoft.com/office/drawing/2014/main" xmlns="" id="{28FAC36F-2D8E-4026-B366-9D83973F6D8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804528" y="1424692"/>
            <a:ext cx="3480047" cy="4107693"/>
          </a:xfrm>
          <a:prstGeom prst="rect">
            <a:avLst/>
          </a:prstGeom>
          <a:noFill/>
        </p:spPr>
      </p:pic>
      <p:pic>
        <p:nvPicPr>
          <p:cNvPr id="2" name="hinocf2010">
            <a:hlinkClick r:id="" action="ppaction://media"/>
            <a:extLst>
              <a:ext uri="{FF2B5EF4-FFF2-40B4-BE49-F238E27FC236}">
                <a16:creationId xmlns:a16="http://schemas.microsoft.com/office/drawing/2014/main" xmlns="" id="{A20737AD-77F1-40BF-A513-57848CC102A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11652" y="5090378"/>
            <a:ext cx="457200" cy="4572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600C09CC-871A-4A9A-B845-4FAA96744336}"/>
              </a:ext>
            </a:extLst>
          </p:cNvPr>
          <p:cNvSpPr txBox="1"/>
          <p:nvPr/>
        </p:nvSpPr>
        <p:spPr>
          <a:xfrm>
            <a:off x="735722" y="226597"/>
            <a:ext cx="7617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3399"/>
                </a:solidFill>
              </a:rPr>
              <a:t>Campanhas da Fraternidade Ecumênicas </a:t>
            </a:r>
          </a:p>
          <a:p>
            <a:pPr algn="ctr"/>
            <a:r>
              <a:rPr lang="pt-BR" sz="2800" b="1" dirty="0">
                <a:solidFill>
                  <a:srgbClr val="003399"/>
                </a:solidFill>
              </a:rPr>
              <a:t>2000 a 2021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73056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B21BF799-0817-4CBA-9BC9-145BD24F5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1265" y="259567"/>
            <a:ext cx="7440964" cy="551680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t-PT" sz="2800" dirty="0">
                <a:solidFill>
                  <a:srgbClr val="003399"/>
                </a:solidFill>
                <a:ea typeface="+mn-lt"/>
                <a:cs typeface="+mn-lt"/>
              </a:rPr>
              <a:t> </a:t>
            </a:r>
          </a:p>
          <a:p>
            <a:pPr algn="just">
              <a:spcBef>
                <a:spcPts val="0"/>
              </a:spcBef>
            </a:pPr>
            <a:r>
              <a:rPr lang="pt-PT" sz="2800" dirty="0">
                <a:solidFill>
                  <a:srgbClr val="003399"/>
                </a:solidFill>
                <a:ea typeface="+mn-lt"/>
                <a:cs typeface="+mn-lt"/>
              </a:rPr>
              <a:t>Chamou a atenção para a idolatria do dinheiro, denunciada por Jesus.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PT" sz="2800" dirty="0">
              <a:solidFill>
                <a:srgbClr val="003399"/>
              </a:solidFill>
              <a:ea typeface="+mn-lt"/>
              <a:cs typeface="+mn-lt"/>
            </a:endParaRPr>
          </a:p>
          <a:p>
            <a:pPr algn="just">
              <a:spcBef>
                <a:spcPts val="0"/>
              </a:spcBef>
            </a:pPr>
            <a:r>
              <a:rPr lang="pt-PT" sz="2800" dirty="0">
                <a:solidFill>
                  <a:srgbClr val="003399"/>
                </a:solidFill>
                <a:ea typeface="+mn-lt"/>
                <a:cs typeface="+mn-lt"/>
              </a:rPr>
              <a:t>Denunciou teologias que pregam a prosperidade e fortalecem a ideologia neoliberal, que qualifica a pobreza como castigo de Deus ou falta de fé;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BR" sz="2800" dirty="0">
              <a:solidFill>
                <a:srgbClr val="003399"/>
              </a:solidFill>
              <a:ea typeface="+mn-lt"/>
              <a:cs typeface="+mn-lt"/>
            </a:endParaRPr>
          </a:p>
          <a:p>
            <a:pPr algn="just">
              <a:spcBef>
                <a:spcPts val="0"/>
              </a:spcBef>
            </a:pPr>
            <a:r>
              <a:rPr lang="pt-PT" sz="2800" dirty="0">
                <a:solidFill>
                  <a:srgbClr val="003399"/>
                </a:solidFill>
                <a:ea typeface="+mn-lt"/>
                <a:cs typeface="+mn-lt"/>
              </a:rPr>
              <a:t>Tais teologias foram denunciadas como teologias a serviço do ídolo mercado.</a:t>
            </a:r>
            <a:endParaRPr lang="pt-BR" sz="2800" dirty="0">
              <a:solidFill>
                <a:srgbClr val="003399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17371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Espaço Reservado para Conteúdo 2">
            <a:extLst>
              <a:ext uri="{FF2B5EF4-FFF2-40B4-BE49-F238E27FC236}">
                <a16:creationId xmlns:a16="http://schemas.microsoft.com/office/drawing/2014/main" xmlns="" id="{36376657-CE97-45AA-B80A-F21A79B0D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93" y="557712"/>
            <a:ext cx="6706314" cy="62995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Font typeface="Wingdings 3" charset="2"/>
              <a:buNone/>
            </a:pPr>
            <a:r>
              <a:rPr lang="pt-BR" sz="2800" b="1" dirty="0">
                <a:solidFill>
                  <a:srgbClr val="003399"/>
                </a:solidFill>
                <a:latin typeface="+mj-lt"/>
              </a:rPr>
              <a:t>Resultado: </a:t>
            </a:r>
          </a:p>
          <a:p>
            <a:pPr marL="0" indent="0" algn="just">
              <a:lnSpc>
                <a:spcPct val="150000"/>
              </a:lnSpc>
              <a:buFont typeface="Wingdings 3" charset="2"/>
              <a:buNone/>
            </a:pPr>
            <a:endParaRPr lang="pt-BR" sz="2800" b="1" dirty="0">
              <a:solidFill>
                <a:srgbClr val="003399"/>
              </a:solidFill>
              <a:latin typeface="+mj-lt"/>
            </a:endParaRPr>
          </a:p>
          <a:p>
            <a:pPr marL="0" indent="0" algn="just">
              <a:lnSpc>
                <a:spcPct val="150000"/>
              </a:lnSpc>
              <a:buFont typeface="Wingdings 3" charset="2"/>
              <a:buNone/>
            </a:pPr>
            <a:endParaRPr lang="pt-BR" sz="2800" b="1" dirty="0">
              <a:solidFill>
                <a:srgbClr val="003399"/>
              </a:solidFill>
              <a:latin typeface="+mj-lt"/>
            </a:endParaRPr>
          </a:p>
          <a:p>
            <a:pPr algn="just">
              <a:spcBef>
                <a:spcPts val="0"/>
              </a:spcBef>
            </a:pPr>
            <a:r>
              <a:rPr lang="pt-BR" sz="3200" dirty="0">
                <a:solidFill>
                  <a:srgbClr val="003399"/>
                </a:solidFill>
                <a:latin typeface="+mj-lt"/>
              </a:rPr>
              <a:t>F</a:t>
            </a:r>
            <a:r>
              <a:rPr lang="pt-PT" sz="3200" dirty="0">
                <a:solidFill>
                  <a:srgbClr val="003399"/>
                </a:solidFill>
                <a:latin typeface="+mj-lt"/>
              </a:rPr>
              <a:t>ortalecimento de redes de economia popular e solidária. </a:t>
            </a:r>
            <a:endParaRPr lang="pt-BR" sz="3200" dirty="0">
              <a:solidFill>
                <a:srgbClr val="003399"/>
              </a:solidFill>
              <a:latin typeface="+mj-lt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927029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agem 61" descr="CAMPANHA DA FRATERNIDADE 2016">
            <a:extLst>
              <a:ext uri="{FF2B5EF4-FFF2-40B4-BE49-F238E27FC236}">
                <a16:creationId xmlns:a16="http://schemas.microsoft.com/office/drawing/2014/main" xmlns="" id="{B0D2C50B-A701-458E-B928-D66BD3E412E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16469" y="1442693"/>
            <a:ext cx="3558469" cy="433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01_Hino_da_CFE_2016_mixado">
            <a:hlinkClick r:id="" action="ppaction://media"/>
            <a:extLst>
              <a:ext uri="{FF2B5EF4-FFF2-40B4-BE49-F238E27FC236}">
                <a16:creationId xmlns:a16="http://schemas.microsoft.com/office/drawing/2014/main" xmlns="" id="{06DB045E-C277-4CAF-B60F-6392E636291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56068" y="4829804"/>
            <a:ext cx="343851" cy="343851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CB08C7F6-70DC-40A1-A44A-122D04A2907E}"/>
              </a:ext>
            </a:extLst>
          </p:cNvPr>
          <p:cNvSpPr txBox="1"/>
          <p:nvPr/>
        </p:nvSpPr>
        <p:spPr>
          <a:xfrm>
            <a:off x="725213" y="254155"/>
            <a:ext cx="79563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3399"/>
                </a:solidFill>
              </a:rPr>
              <a:t>Campanhas da Fraternidade Ecumênicas 2000 a 2021</a:t>
            </a:r>
            <a:endParaRPr lang="pt-BR" sz="2800" dirty="0">
              <a:solidFill>
                <a:srgbClr val="003399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23555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44E8B30-5CB5-49D1-B73B-F02CCD2C0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711" y="1084809"/>
            <a:ext cx="7462958" cy="5064113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pt-PT" sz="2600" dirty="0">
                <a:solidFill>
                  <a:srgbClr val="003399"/>
                </a:solidFill>
                <a:ea typeface="+mn-lt"/>
                <a:cs typeface="+mn-lt"/>
              </a:rPr>
              <a:t>Contribuiu para denunciar o escândalo da ausência de saneamento básico em nosso país;</a:t>
            </a:r>
          </a:p>
          <a:p>
            <a:pPr algn="just">
              <a:spcBef>
                <a:spcPts val="0"/>
              </a:spcBef>
            </a:pPr>
            <a:r>
              <a:rPr lang="pt-PT" sz="2600" dirty="0">
                <a:solidFill>
                  <a:srgbClr val="003399"/>
                </a:solidFill>
                <a:ea typeface="+mn-lt"/>
                <a:cs typeface="+mn-lt"/>
              </a:rPr>
              <a:t>Assumimos que tanto o saneamento básico quanto o acesso à água potável de qualidade são direitos humanos fundamentais. Por isso, </a:t>
            </a:r>
            <a:r>
              <a:rPr lang="pt-BR" sz="2600" dirty="0">
                <a:solidFill>
                  <a:srgbClr val="003399"/>
                </a:solidFill>
                <a:ea typeface="+mn-lt"/>
                <a:cs typeface="+mn-lt"/>
              </a:rPr>
              <a:t>não </a:t>
            </a:r>
            <a:r>
              <a:rPr lang="pt-PT" sz="2600" dirty="0">
                <a:solidFill>
                  <a:srgbClr val="003399"/>
                </a:solidFill>
                <a:ea typeface="+mn-lt"/>
                <a:cs typeface="+mn-lt"/>
              </a:rPr>
              <a:t> podem ser privatizados. </a:t>
            </a:r>
            <a:endParaRPr lang="pt-PT" sz="2600" dirty="0">
              <a:solidFill>
                <a:srgbClr val="003399"/>
              </a:solidFill>
            </a:endParaRPr>
          </a:p>
          <a:p>
            <a:pPr algn="just">
              <a:spcBef>
                <a:spcPts val="0"/>
              </a:spcBef>
            </a:pPr>
            <a:r>
              <a:rPr lang="pt-PT" sz="2600" dirty="0">
                <a:solidFill>
                  <a:srgbClr val="003399"/>
                </a:solidFill>
              </a:rPr>
              <a:t>Ações que fortaleceram: Laudato Sí e </a:t>
            </a:r>
            <a:r>
              <a:rPr lang="pt-PT" sz="2600" dirty="0">
                <a:solidFill>
                  <a:srgbClr val="003399"/>
                </a:solidFill>
                <a:ea typeface="+mn-lt"/>
                <a:cs typeface="+mn-lt"/>
              </a:rPr>
              <a:t>500 anos da Reforma, em 2017. Ele nos lembrou que a Casa Comum, a natureza e as pessoas não estão à venda. </a:t>
            </a:r>
          </a:p>
          <a:p>
            <a:pPr algn="just">
              <a:lnSpc>
                <a:spcPct val="170000"/>
              </a:lnSpc>
            </a:pPr>
            <a:endParaRPr lang="pt-PT" sz="1800" dirty="0">
              <a:solidFill>
                <a:schemeClr val="bg1"/>
              </a:solidFill>
            </a:endParaRPr>
          </a:p>
          <a:p>
            <a:endParaRPr lang="pt-PT" dirty="0">
              <a:solidFill>
                <a:schemeClr val="tx1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003995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xmlns="" id="{AD1A9E74-D8AB-4BB7-89A7-108BCFA60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8589" y="685800"/>
            <a:ext cx="7082239" cy="493760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sz="2800" b="1" dirty="0">
                <a:solidFill>
                  <a:srgbClr val="003399"/>
                </a:solidFill>
              </a:rPr>
              <a:t>Resultados:</a:t>
            </a:r>
            <a:r>
              <a:rPr lang="pt-BR" sz="2800" dirty="0">
                <a:solidFill>
                  <a:srgbClr val="003399"/>
                </a:solidFill>
              </a:rPr>
              <a:t> </a:t>
            </a:r>
          </a:p>
          <a:p>
            <a:pPr algn="just">
              <a:lnSpc>
                <a:spcPct val="150000"/>
              </a:lnSpc>
            </a:pPr>
            <a:r>
              <a:rPr lang="pt-PT" sz="2800" dirty="0">
                <a:solidFill>
                  <a:srgbClr val="003399"/>
                </a:solidFill>
                <a:ea typeface="+mn-lt"/>
                <a:cs typeface="+mn-lt"/>
              </a:rPr>
              <a:t>Campanha contra a privatização do saneamento básico. No ano de 2018, o movimento ecumênico participou do Fórum Alternativo Mundial da Água com a Tenda Inter-religiosa que promoveu debates diários sobre o compromisso das tradições de fé com o cuidado com a Casa Comum. </a:t>
            </a:r>
            <a:endParaRPr lang="pt-BR" sz="2800" dirty="0">
              <a:solidFill>
                <a:srgbClr val="003399"/>
              </a:solidFill>
              <a:ea typeface="+mn-lt"/>
              <a:cs typeface="+mn-lt"/>
            </a:endParaRPr>
          </a:p>
          <a:p>
            <a:pPr algn="just">
              <a:lnSpc>
                <a:spcPct val="150000"/>
              </a:lnSpc>
            </a:pPr>
            <a:r>
              <a:rPr lang="pt-PT" sz="2800" dirty="0">
                <a:solidFill>
                  <a:srgbClr val="003399"/>
                </a:solidFill>
              </a:rPr>
              <a:t>Participação da Aliança de Batistas, Visão Mundial e CESEEP.</a:t>
            </a:r>
          </a:p>
          <a:p>
            <a:pPr algn="just">
              <a:lnSpc>
                <a:spcPct val="150000"/>
              </a:lnSpc>
            </a:pPr>
            <a:endParaRPr lang="pt-PT" sz="2800" dirty="0">
              <a:solidFill>
                <a:srgbClr val="003399"/>
              </a:solidFill>
            </a:endParaRPr>
          </a:p>
          <a:p>
            <a:endParaRPr lang="pt-BR" dirty="0">
              <a:solidFill>
                <a:schemeClr val="tx1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27209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2810E0E-D2A9-4A86-A9AA-78A4C894E4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478" y="669800"/>
            <a:ext cx="8345214" cy="51822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pt-PT" sz="2800" b="1" dirty="0">
                <a:solidFill>
                  <a:srgbClr val="003399"/>
                </a:solidFill>
              </a:rPr>
              <a:t>Fraternidade e diálogo: compromisso de amor</a:t>
            </a:r>
            <a:endParaRPr lang="pt-BR" sz="2800" dirty="0">
              <a:solidFill>
                <a:srgbClr val="003399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6BFCBEEE-C5AE-4465-99EE-37AF96973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3566" y="2365244"/>
            <a:ext cx="5887641" cy="142193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PT" sz="2800" i="1" dirty="0">
                <a:solidFill>
                  <a:srgbClr val="003399"/>
                </a:solidFill>
                <a:latin typeface="+mj-lt"/>
              </a:rPr>
              <a:t>Cristo é a nossa paz: do que era dividido, fez uma unidade. (Ef.2.14ª)</a:t>
            </a:r>
            <a:endParaRPr lang="pt-BR" sz="2800" dirty="0">
              <a:solidFill>
                <a:srgbClr val="003399"/>
              </a:solidFill>
              <a:latin typeface="+mj-lt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62815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Imagem 60">
            <a:extLst>
              <a:ext uri="{FF2B5EF4-FFF2-40B4-BE49-F238E27FC236}">
                <a16:creationId xmlns:a16="http://schemas.microsoft.com/office/drawing/2014/main" xmlns="" id="{D34716E5-90BB-4CFA-9D2B-993FB9C0569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2947" y="1189608"/>
            <a:ext cx="3969693" cy="4801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CFE2021">
            <a:hlinkClick r:id="" action="ppaction://media"/>
            <a:extLst>
              <a:ext uri="{FF2B5EF4-FFF2-40B4-BE49-F238E27FC236}">
                <a16:creationId xmlns:a16="http://schemas.microsoft.com/office/drawing/2014/main" xmlns="" id="{17B9380D-DF4A-42DE-8A42-D73701126F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04037" y="4955468"/>
            <a:ext cx="457200" cy="4572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6CC16218-5518-4FC4-9E1A-1560A2C8621A}"/>
              </a:ext>
            </a:extLst>
          </p:cNvPr>
          <p:cNvSpPr txBox="1"/>
          <p:nvPr/>
        </p:nvSpPr>
        <p:spPr>
          <a:xfrm>
            <a:off x="241738" y="235501"/>
            <a:ext cx="86289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2060"/>
                </a:solidFill>
              </a:rPr>
              <a:t>Campanhas da Fraternidade Ecumênicas </a:t>
            </a:r>
          </a:p>
          <a:p>
            <a:pPr algn="ctr"/>
            <a:r>
              <a:rPr lang="pt-BR" sz="2800" b="1" dirty="0">
                <a:solidFill>
                  <a:srgbClr val="002060"/>
                </a:solidFill>
              </a:rPr>
              <a:t>2000 a 2021</a:t>
            </a:r>
            <a:endParaRPr lang="pt-BR" sz="2800" dirty="0">
              <a:solidFill>
                <a:srgbClr val="002060"/>
              </a:solidFill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5999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21E8F1-8156-4D9D-A477-FC1D2163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95" y="628056"/>
            <a:ext cx="7202577" cy="1103142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rgbClr val="003399"/>
                </a:solidFill>
              </a:rPr>
              <a:t>CFE </a:t>
            </a:r>
            <a:r>
              <a:rPr lang="pt-BR" sz="2800" b="1" dirty="0" smtClean="0">
                <a:solidFill>
                  <a:srgbClr val="003399"/>
                </a:solidFill>
              </a:rPr>
              <a:t>– </a:t>
            </a:r>
            <a:r>
              <a:rPr lang="pt-BR" sz="2800" b="1" dirty="0">
                <a:solidFill>
                  <a:srgbClr val="003399"/>
                </a:solidFill>
              </a:rPr>
              <a:t>SIGNIFICADO </a:t>
            </a:r>
            <a:r>
              <a:rPr lang="pt-BR" sz="2800" b="1" dirty="0" smtClean="0">
                <a:solidFill>
                  <a:srgbClr val="003399"/>
                </a:solidFill>
              </a:rPr>
              <a:t>DA </a:t>
            </a:r>
            <a:r>
              <a:rPr lang="pt-BR" sz="2800" b="1" dirty="0">
                <a:solidFill>
                  <a:srgbClr val="003399"/>
                </a:solidFill>
              </a:rPr>
              <a:t>PARTICIPAÇÃO DE </a:t>
            </a:r>
            <a:r>
              <a:rPr lang="pt-BR" sz="2800" b="1" dirty="0" smtClean="0">
                <a:solidFill>
                  <a:srgbClr val="003399"/>
                </a:solidFill>
              </a:rPr>
              <a:t>OUTRAS </a:t>
            </a:r>
            <a:r>
              <a:rPr lang="pt-BR" sz="2800" b="1" dirty="0">
                <a:solidFill>
                  <a:srgbClr val="003399"/>
                </a:solidFill>
              </a:rPr>
              <a:t>IGREJAS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xmlns="" id="{83A69BE3-05F2-4791-95EE-67B037DD6FCA}"/>
              </a:ext>
            </a:extLst>
          </p:cNvPr>
          <p:cNvSpPr txBox="1"/>
          <p:nvPr/>
        </p:nvSpPr>
        <p:spPr>
          <a:xfrm>
            <a:off x="728974" y="1948062"/>
            <a:ext cx="776338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3399"/>
                </a:solidFill>
              </a:rPr>
              <a:t>Testemunhar de </a:t>
            </a:r>
            <a:r>
              <a:rPr lang="pt-BR" sz="2400">
                <a:solidFill>
                  <a:srgbClr val="003399"/>
                </a:solidFill>
              </a:rPr>
              <a:t>forma </a:t>
            </a:r>
            <a:r>
              <a:rPr lang="pt-BR" sz="2400" smtClean="0">
                <a:solidFill>
                  <a:srgbClr val="003399"/>
                </a:solidFill>
              </a:rPr>
              <a:t>oncreta</a:t>
            </a:r>
            <a:r>
              <a:rPr lang="pt-BR" sz="2400" dirty="0" smtClean="0">
                <a:solidFill>
                  <a:srgbClr val="003399"/>
                </a:solidFill>
              </a:rPr>
              <a:t> </a:t>
            </a:r>
            <a:r>
              <a:rPr lang="pt-BR" sz="2400" dirty="0">
                <a:solidFill>
                  <a:srgbClr val="003399"/>
                </a:solidFill>
              </a:rPr>
              <a:t>o amor e o compromisso </a:t>
            </a:r>
            <a:r>
              <a:rPr lang="pt-BR" sz="2400" dirty="0" smtClean="0">
                <a:solidFill>
                  <a:srgbClr val="003399"/>
                </a:solidFill>
              </a:rPr>
              <a:t>cristãos </a:t>
            </a:r>
            <a:r>
              <a:rPr lang="pt-BR" sz="2400" dirty="0">
                <a:solidFill>
                  <a:srgbClr val="003399"/>
                </a:solidFill>
              </a:rPr>
              <a:t>num mundo de pluralismo religioso e de profundas desigualdade sociais;</a:t>
            </a:r>
          </a:p>
          <a:p>
            <a:pPr algn="just"/>
            <a:endParaRPr lang="pt-BR" sz="2400" dirty="0">
              <a:solidFill>
                <a:srgbClr val="003399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3399"/>
                </a:solidFill>
              </a:rPr>
              <a:t>Construir </a:t>
            </a:r>
            <a:r>
              <a:rPr lang="pt-BR" sz="2400" dirty="0" smtClean="0">
                <a:solidFill>
                  <a:srgbClr val="003399"/>
                </a:solidFill>
              </a:rPr>
              <a:t>e/ou </a:t>
            </a:r>
            <a:r>
              <a:rPr lang="pt-BR" sz="2400" dirty="0">
                <a:solidFill>
                  <a:srgbClr val="003399"/>
                </a:solidFill>
              </a:rPr>
              <a:t>fortalecer relações de respeito e confiança com pessoas de </a:t>
            </a:r>
            <a:r>
              <a:rPr lang="pt-BR" sz="2400" dirty="0" smtClean="0">
                <a:solidFill>
                  <a:srgbClr val="003399"/>
                </a:solidFill>
              </a:rPr>
              <a:t>outr</a:t>
            </a:r>
            <a:r>
              <a:rPr lang="pt-BR" sz="2400" dirty="0" smtClean="0">
                <a:solidFill>
                  <a:srgbClr val="003399"/>
                </a:solidFill>
              </a:rPr>
              <a:t>as </a:t>
            </a:r>
            <a:r>
              <a:rPr lang="pt-BR" sz="2400" dirty="0" smtClean="0">
                <a:solidFill>
                  <a:srgbClr val="003399"/>
                </a:solidFill>
              </a:rPr>
              <a:t>igrejas</a:t>
            </a:r>
            <a:r>
              <a:rPr lang="pt-BR" sz="2400" dirty="0" smtClean="0">
                <a:solidFill>
                  <a:srgbClr val="003399"/>
                </a:solidFill>
              </a:rPr>
              <a:t>;</a:t>
            </a:r>
            <a:endParaRPr lang="pt-BR" sz="2400" dirty="0">
              <a:solidFill>
                <a:srgbClr val="003399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rgbClr val="003399"/>
              </a:solidFill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003399"/>
                </a:solidFill>
              </a:rPr>
              <a:t>Exercer a diaconia ecumênica </a:t>
            </a:r>
            <a:r>
              <a:rPr lang="pt-BR" sz="2400" dirty="0" smtClean="0">
                <a:solidFill>
                  <a:srgbClr val="003399"/>
                </a:solidFill>
              </a:rPr>
              <a:t>profética, </a:t>
            </a:r>
            <a:r>
              <a:rPr lang="pt-BR" sz="2400" dirty="0">
                <a:solidFill>
                  <a:srgbClr val="003399"/>
                </a:solidFill>
              </a:rPr>
              <a:t>comprometida com as dores e lutas do povo.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69816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3AC2448-B536-408A-8247-24D83C9D8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5324" y="712446"/>
            <a:ext cx="7526905" cy="4574257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PT" sz="2000" dirty="0">
                <a:solidFill>
                  <a:srgbClr val="003399"/>
                </a:solidFill>
                <a:effectLst/>
                <a:latin typeface="Century Gothic" panose="020B0502020202020204" pitchFamily="34" charset="0"/>
              </a:rPr>
              <a:t>Campanha da Fraternidade Ecumênica (CFE) representa uma das experiências mais valiosas de missão ecumênica evangelizadora ou de diaconia ecumênica transformadora</a:t>
            </a:r>
            <a:r>
              <a:rPr lang="en-US" sz="2000" dirty="0">
                <a:solidFill>
                  <a:srgbClr val="003399"/>
                </a:solidFill>
                <a:effectLst/>
                <a:latin typeface="Century Gothic" panose="020B0502020202020204" pitchFamily="34" charset="0"/>
              </a:rPr>
              <a:t>;</a:t>
            </a:r>
            <a:endParaRPr lang="pt-PT" sz="2000" dirty="0">
              <a:solidFill>
                <a:srgbClr val="003399"/>
              </a:solidFill>
              <a:effectLst/>
              <a:latin typeface="Century Gothic" panose="020B050202020202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PT" sz="2000" dirty="0">
                <a:solidFill>
                  <a:srgbClr val="003399"/>
                </a:solidFill>
                <a:effectLst/>
                <a:latin typeface="Century Gothic" panose="020B0502020202020204" pitchFamily="34" charset="0"/>
              </a:rPr>
              <a:t>É sinal de esperança almejado por pessoas que nos antecederam na caminhada ecumênica.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PT" sz="2000" dirty="0">
                <a:solidFill>
                  <a:srgbClr val="003399"/>
                </a:solidFill>
                <a:effectLst/>
                <a:latin typeface="Century Gothic" panose="020B0502020202020204" pitchFamily="34" charset="0"/>
              </a:rPr>
              <a:t>Desde os anos de 1980 uma campanha ecumênica de evangelização e missão era sonhada.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PT" sz="2000" dirty="0">
                <a:solidFill>
                  <a:srgbClr val="003399"/>
                </a:solidFill>
                <a:effectLst/>
                <a:latin typeface="Century Gothic" panose="020B0502020202020204" pitchFamily="34" charset="0"/>
              </a:rPr>
              <a:t>Es</a:t>
            </a:r>
            <a:r>
              <a:rPr lang="pt-BR" sz="2000" dirty="0">
                <a:solidFill>
                  <a:srgbClr val="003399"/>
                </a:solidFill>
                <a:effectLst/>
                <a:latin typeface="Century Gothic" panose="020B0502020202020204" pitchFamily="34" charset="0"/>
              </a:rPr>
              <a:t>s</a:t>
            </a:r>
            <a:r>
              <a:rPr lang="pt-PT" sz="2000" dirty="0">
                <a:solidFill>
                  <a:srgbClr val="003399"/>
                </a:solidFill>
                <a:effectLst/>
                <a:latin typeface="Century Gothic" panose="020B0502020202020204" pitchFamily="34" charset="0"/>
              </a:rPr>
              <a:t>e projeto </a:t>
            </a:r>
            <a:r>
              <a:rPr lang="pt-BR" sz="2000" dirty="0">
                <a:solidFill>
                  <a:srgbClr val="003399"/>
                </a:solidFill>
                <a:effectLst/>
                <a:latin typeface="Century Gothic" panose="020B0502020202020204" pitchFamily="34" charset="0"/>
              </a:rPr>
              <a:t>ambicioso concretizou-se </a:t>
            </a:r>
            <a:r>
              <a:rPr lang="pt-PT" sz="2000" dirty="0">
                <a:solidFill>
                  <a:srgbClr val="003399"/>
                </a:solidFill>
                <a:effectLst/>
                <a:latin typeface="Century Gothic" panose="020B0502020202020204" pitchFamily="34" charset="0"/>
              </a:rPr>
              <a:t> no ano 2000, na aurora de um novo Milênio.</a:t>
            </a:r>
            <a:endParaRPr lang="pt-BR" sz="20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277088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Espaço Reservado para Conteúdo 3" descr="CAMPANHA DA FRATERNIDADE 2000">
            <a:extLst>
              <a:ext uri="{FF2B5EF4-FFF2-40B4-BE49-F238E27FC236}">
                <a16:creationId xmlns:a16="http://schemas.microsoft.com/office/drawing/2014/main" xmlns="" id="{13998D0F-F621-41B2-AD88-70715210D13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153158" y="1784957"/>
            <a:ext cx="4829609" cy="3565745"/>
          </a:xfrm>
          <a:prstGeom prst="rect">
            <a:avLst/>
          </a:prstGeom>
          <a:noFill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CA0DB3A-FF40-4777-85E3-B2FBC02000E7}"/>
              </a:ext>
            </a:extLst>
          </p:cNvPr>
          <p:cNvSpPr txBox="1"/>
          <p:nvPr/>
        </p:nvSpPr>
        <p:spPr>
          <a:xfrm>
            <a:off x="872198" y="192213"/>
            <a:ext cx="7329268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rgbClr val="003399"/>
                </a:solidFill>
              </a:rPr>
              <a:t>Campanhas da Fraternidade Ecumênicas 2000 a 2021</a:t>
            </a:r>
            <a:endParaRPr lang="pt-BR" sz="2800" dirty="0">
              <a:solidFill>
                <a:srgbClr val="003399"/>
              </a:solidFill>
            </a:endParaRPr>
          </a:p>
          <a:p>
            <a:endParaRPr lang="pt-BR" sz="1350" dirty="0"/>
          </a:p>
        </p:txBody>
      </p:sp>
      <p:pic>
        <p:nvPicPr>
          <p:cNvPr id="4" name="cf 2000">
            <a:hlinkClick r:id="" action="ppaction://media"/>
            <a:extLst>
              <a:ext uri="{FF2B5EF4-FFF2-40B4-BE49-F238E27FC236}">
                <a16:creationId xmlns:a16="http://schemas.microsoft.com/office/drawing/2014/main" xmlns="" id="{CDFA4B21-D8B6-4780-8F9F-632611B929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99750" y="4925339"/>
            <a:ext cx="457200" cy="4572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AD67537-C18C-4459-A86A-C590C86DF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511" b="6116"/>
          <a:stretch>
            <a:fillRect/>
          </a:stretch>
        </p:blipFill>
        <p:spPr bwMode="auto">
          <a:xfrm>
            <a:off x="4050506" y="3124200"/>
            <a:ext cx="1042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85853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DDDA3F6-E333-4E17-ACBB-6636E75B93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5183" y="758492"/>
            <a:ext cx="6421821" cy="392949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PT" sz="2800" dirty="0">
                <a:solidFill>
                  <a:srgbClr val="003399"/>
                </a:solidFill>
                <a:latin typeface="+mj-lt"/>
              </a:rPr>
              <a:t>A</a:t>
            </a:r>
            <a:r>
              <a:rPr lang="pt-PT" sz="2800" dirty="0">
                <a:solidFill>
                  <a:srgbClr val="003399"/>
                </a:solidFill>
                <a:effectLst/>
                <a:latin typeface="+mj-lt"/>
              </a:rPr>
              <a:t>profundou a compreensão de que</a:t>
            </a:r>
            <a:r>
              <a:rPr lang="pt-BR" sz="2800" dirty="0">
                <a:solidFill>
                  <a:srgbClr val="003399"/>
                </a:solidFill>
                <a:effectLst/>
                <a:latin typeface="+mj-lt"/>
              </a:rPr>
              <a:t> </a:t>
            </a:r>
            <a:r>
              <a:rPr lang="pt-PT" sz="2800" dirty="0">
                <a:solidFill>
                  <a:srgbClr val="003399"/>
                </a:solidFill>
                <a:effectLst/>
                <a:latin typeface="+mj-lt"/>
              </a:rPr>
              <a:t> a missão</a:t>
            </a:r>
            <a:r>
              <a:rPr lang="pt-BR" sz="2800" dirty="0">
                <a:solidFill>
                  <a:srgbClr val="003399"/>
                </a:solidFill>
                <a:effectLst/>
                <a:latin typeface="+mj-lt"/>
              </a:rPr>
              <a:t> </a:t>
            </a:r>
            <a:r>
              <a:rPr lang="pt-PT" sz="2800" dirty="0">
                <a:solidFill>
                  <a:srgbClr val="003399"/>
                </a:solidFill>
                <a:effectLst/>
                <a:latin typeface="+mj-lt"/>
              </a:rPr>
              <a:t> e a evangelização devem ser orientadas para o que é essencial na fé em Jesus Cristo: crer em sua palavra, acolher seus mandamentos e trabalhar para a superação das desigualdades, das violências, do exclusivismo das identidades confessionais.</a:t>
            </a:r>
            <a:endParaRPr lang="pt-BR" sz="2800" dirty="0">
              <a:solidFill>
                <a:srgbClr val="003399"/>
              </a:solidFill>
              <a:latin typeface="+mj-lt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863565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EF178810-D984-4BC1-8584-9176D89B1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6788" y="712076"/>
            <a:ext cx="7120161" cy="3767670"/>
          </a:xfrm>
        </p:spPr>
        <p:txBody>
          <a:bodyPr/>
          <a:lstStyle/>
          <a:p>
            <a:pPr marL="0" indent="0" algn="just">
              <a:buNone/>
            </a:pPr>
            <a:r>
              <a:rPr lang="pt-BR" sz="2400" b="1" dirty="0">
                <a:solidFill>
                  <a:srgbClr val="003399"/>
                </a:solidFill>
                <a:latin typeface="+mj-lt"/>
              </a:rPr>
              <a:t>Resultados:</a:t>
            </a:r>
          </a:p>
          <a:p>
            <a:pPr marL="0" indent="0" algn="just">
              <a:buNone/>
            </a:pPr>
            <a:endParaRPr lang="pt-BR" sz="2400" b="1" dirty="0">
              <a:solidFill>
                <a:srgbClr val="003399"/>
              </a:solidFill>
              <a:latin typeface="+mj-lt"/>
            </a:endParaRPr>
          </a:p>
          <a:p>
            <a:pPr algn="just"/>
            <a:r>
              <a:rPr lang="pt-BR" sz="2800" dirty="0">
                <a:solidFill>
                  <a:srgbClr val="003399"/>
                </a:solidFill>
                <a:latin typeface="+mj-lt"/>
              </a:rPr>
              <a:t>P</a:t>
            </a:r>
            <a:r>
              <a:rPr lang="pt-BR" sz="2800" b="0" i="0" dirty="0">
                <a:solidFill>
                  <a:srgbClr val="003399"/>
                </a:solidFill>
                <a:effectLst/>
                <a:latin typeface="+mj-lt"/>
              </a:rPr>
              <a:t>rimeira Jornada Ecumênica: Mendes/RJ</a:t>
            </a:r>
            <a:r>
              <a:rPr lang="pt-BR" sz="2800" b="0" i="0" baseline="30000" dirty="0">
                <a:solidFill>
                  <a:srgbClr val="003399"/>
                </a:solidFill>
                <a:effectLst/>
                <a:latin typeface="+mj-lt"/>
              </a:rPr>
              <a:t>2</a:t>
            </a:r>
            <a:r>
              <a:rPr lang="pt-BR" sz="2800" b="0" i="0" dirty="0">
                <a:solidFill>
                  <a:srgbClr val="003399"/>
                </a:solidFill>
                <a:effectLst/>
                <a:latin typeface="+mj-lt"/>
              </a:rPr>
              <a:t>. </a:t>
            </a:r>
          </a:p>
          <a:p>
            <a:pPr algn="just"/>
            <a:r>
              <a:rPr lang="pt-BR" sz="2800" b="0" i="0" dirty="0">
                <a:solidFill>
                  <a:srgbClr val="003399"/>
                </a:solidFill>
                <a:effectLst/>
                <a:latin typeface="+mj-lt"/>
              </a:rPr>
              <a:t>Campanha pelo Jubileu 2000, promovida pela Rede Jubileu Sul, articulada com a CFE/2000. </a:t>
            </a:r>
            <a:r>
              <a:rPr lang="pt-BR" sz="2400" b="0" i="0" dirty="0">
                <a:solidFill>
                  <a:srgbClr val="003399"/>
                </a:solidFill>
                <a:effectLst/>
                <a:latin typeface="+mj-lt"/>
              </a:rPr>
              <a:t> </a:t>
            </a:r>
          </a:p>
          <a:p>
            <a:pPr marL="0" indent="0">
              <a:buNone/>
            </a:pPr>
            <a:endParaRPr lang="pt-BR" dirty="0">
              <a:solidFill>
                <a:srgbClr val="003399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112926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C096BC88-9463-4382-BA2E-CD1891BFD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43264" y="1576379"/>
            <a:ext cx="3214504" cy="1700480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pt-BR" sz="3300" b="1">
                <a:solidFill>
                  <a:schemeClr val="accent3"/>
                </a:solidFill>
                <a:latin typeface="Shruti" panose="020B0502040204020203" pitchFamily="34" charset="0"/>
                <a:cs typeface="Shruti" panose="020B0502040204020203" pitchFamily="34" charset="0"/>
              </a:rPr>
              <a:t> </a:t>
            </a:r>
          </a:p>
          <a:p>
            <a:endParaRPr lang="pt-BR" sz="3300">
              <a:solidFill>
                <a:srgbClr val="000000"/>
              </a:solidFill>
              <a:latin typeface="Shruti" panose="020B0502040204020203" pitchFamily="34" charset="0"/>
              <a:cs typeface="Shruti" panose="020B0502040204020203" pitchFamily="34" charset="0"/>
            </a:endParaRPr>
          </a:p>
          <a:p>
            <a:pPr>
              <a:buFont typeface="Wingdings 3" charset="2"/>
              <a:buChar char=""/>
            </a:pPr>
            <a:endParaRPr lang="en-US" sz="330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2" name="Imagem 61" descr="CAMPANHA DA FRATERNIDADE 2005">
            <a:extLst>
              <a:ext uri="{FF2B5EF4-FFF2-40B4-BE49-F238E27FC236}">
                <a16:creationId xmlns:a16="http://schemas.microsoft.com/office/drawing/2014/main" xmlns="" id="{85ACD77C-29F3-4A95-8556-394C6A045F2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4722" y="1698734"/>
            <a:ext cx="5965794" cy="361871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B45CAE15-D07F-4458-AC25-D682F5772FDD}"/>
              </a:ext>
            </a:extLst>
          </p:cNvPr>
          <p:cNvSpPr/>
          <p:nvPr/>
        </p:nvSpPr>
        <p:spPr>
          <a:xfrm>
            <a:off x="920105" y="427841"/>
            <a:ext cx="7695028" cy="11618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3399"/>
                </a:solidFill>
              </a:rPr>
              <a:t>Campanhas da Fraternidade Ecumênicas 2000 a 2021</a:t>
            </a:r>
            <a:endParaRPr lang="pt-BR" sz="2800" dirty="0">
              <a:solidFill>
                <a:srgbClr val="003399"/>
              </a:solidFill>
            </a:endParaRPr>
          </a:p>
          <a:p>
            <a:endParaRPr lang="pt-BR" sz="1350" dirty="0"/>
          </a:p>
        </p:txBody>
      </p:sp>
      <p:pic>
        <p:nvPicPr>
          <p:cNvPr id="4" name="cf 2005">
            <a:hlinkClick r:id="" action="ppaction://media"/>
            <a:extLst>
              <a:ext uri="{FF2B5EF4-FFF2-40B4-BE49-F238E27FC236}">
                <a16:creationId xmlns:a16="http://schemas.microsoft.com/office/drawing/2014/main" xmlns="" id="{749CE94D-6271-4201-8344-1A80DF6F7D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428275">
            <a:off x="7975982" y="5006777"/>
            <a:ext cx="457200" cy="457200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7632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129F9F8-0C94-4017-B3BF-DF3646481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779" y="713742"/>
            <a:ext cx="7170683" cy="5220286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endParaRPr lang="pt-PT" sz="2800" dirty="0">
              <a:solidFill>
                <a:srgbClr val="003399"/>
              </a:solidFill>
              <a:effectLst/>
              <a:latin typeface="Century Gothic" panose="020B0502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PT" sz="2800" dirty="0">
                <a:solidFill>
                  <a:srgbClr val="003399"/>
                </a:solidFill>
                <a:latin typeface="Century Gothic" panose="020B0502020202020204" pitchFamily="34" charset="0"/>
              </a:rPr>
              <a:t>Ensinou que evangelizar é assumir o compromisso concreto com a paz;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PT" sz="2800" dirty="0">
              <a:solidFill>
                <a:srgbClr val="003399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PT" sz="2800" dirty="0">
                <a:solidFill>
                  <a:srgbClr val="003399"/>
                </a:solidFill>
                <a:latin typeface="Century Gothic" panose="020B0502020202020204" pitchFamily="34" charset="0"/>
              </a:rPr>
              <a:t>Num país como o Brasil, historicamente marcado pela violência;</a:t>
            </a:r>
          </a:p>
          <a:p>
            <a:pPr algn="just">
              <a:spcBef>
                <a:spcPts val="0"/>
              </a:spcBef>
            </a:pPr>
            <a:endParaRPr lang="pt-PT" sz="2800" dirty="0">
              <a:solidFill>
                <a:srgbClr val="003399"/>
              </a:solidFill>
              <a:latin typeface="Century Gothic" panose="020B0502020202020204" pitchFamily="34" charset="0"/>
            </a:endParaRPr>
          </a:p>
          <a:p>
            <a:pPr algn="just">
              <a:spcBef>
                <a:spcPts val="0"/>
              </a:spcBef>
            </a:pPr>
            <a:r>
              <a:rPr lang="pt-PT" sz="2800" dirty="0">
                <a:solidFill>
                  <a:srgbClr val="003399"/>
                </a:solidFill>
                <a:effectLst/>
                <a:latin typeface="Century Gothic" panose="020B0502020202020204" pitchFamily="34" charset="0"/>
              </a:rPr>
              <a:t>Contribuiu para a Campanha do Desarmamento;</a:t>
            </a:r>
            <a:endParaRPr lang="pt-BR" sz="2800" dirty="0">
              <a:solidFill>
                <a:srgbClr val="003399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26765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AF3C90A-028D-4A31-A4EE-F398B6ED3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5836" y="625648"/>
            <a:ext cx="7516393" cy="6232352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pt-BR" sz="2800" b="1" dirty="0">
                <a:solidFill>
                  <a:srgbClr val="003399"/>
                </a:solidFill>
                <a:latin typeface="+mj-lt"/>
              </a:rPr>
              <a:t>Resultados: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pt-BR" sz="1200" b="1" dirty="0">
              <a:solidFill>
                <a:srgbClr val="003399"/>
              </a:solidFill>
              <a:latin typeface="+mj-lt"/>
            </a:endParaRPr>
          </a:p>
          <a:p>
            <a:pPr algn="just">
              <a:spcBef>
                <a:spcPts val="0"/>
              </a:spcBef>
            </a:pPr>
            <a:r>
              <a:rPr lang="pt-PT" sz="2800" dirty="0">
                <a:solidFill>
                  <a:srgbClr val="003399"/>
                </a:solidFill>
                <a:effectLst/>
                <a:latin typeface="+mj-lt"/>
              </a:rPr>
              <a:t>Em apoio à Campanha do Desarmamento, Comunidades abriram suas portas para o recolhimento de armas de fogo; 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PT" sz="1200" dirty="0">
              <a:solidFill>
                <a:srgbClr val="003399"/>
              </a:solidFill>
              <a:effectLst/>
              <a:latin typeface="+mj-lt"/>
            </a:endParaRPr>
          </a:p>
          <a:p>
            <a:pPr algn="just">
              <a:spcBef>
                <a:spcPts val="0"/>
              </a:spcBef>
            </a:pPr>
            <a:r>
              <a:rPr lang="pt-PT" sz="2800" dirty="0">
                <a:solidFill>
                  <a:srgbClr val="003399"/>
                </a:solidFill>
                <a:effectLst/>
                <a:latin typeface="+mj-lt"/>
              </a:rPr>
              <a:t>Não foi uma experiência sem conflitos; </a:t>
            </a:r>
          </a:p>
          <a:p>
            <a:pPr marL="0" indent="0" algn="just">
              <a:spcBef>
                <a:spcPts val="0"/>
              </a:spcBef>
              <a:buNone/>
            </a:pPr>
            <a:endParaRPr lang="pt-PT" sz="1200" dirty="0">
              <a:solidFill>
                <a:srgbClr val="003399"/>
              </a:solidFill>
              <a:effectLst/>
              <a:latin typeface="+mj-lt"/>
            </a:endParaRPr>
          </a:p>
          <a:p>
            <a:pPr algn="just">
              <a:spcBef>
                <a:spcPts val="0"/>
              </a:spcBef>
            </a:pPr>
            <a:r>
              <a:rPr lang="pt-PT" sz="2800" dirty="0">
                <a:solidFill>
                  <a:srgbClr val="003399"/>
                </a:solidFill>
                <a:effectLst/>
                <a:latin typeface="+mj-lt"/>
              </a:rPr>
              <a:t>As Igrejas participantes foram firmes em sua </a:t>
            </a:r>
            <a:r>
              <a:rPr lang="pt-PT" sz="2800" dirty="0">
                <a:solidFill>
                  <a:srgbClr val="003399"/>
                </a:solidFill>
                <a:latin typeface="+mj-lt"/>
              </a:rPr>
              <a:t>profecia e no anúncio de que as pessoas batizadas são chamadas a ser promotoras de paz.</a:t>
            </a:r>
            <a:endParaRPr lang="pt-BR" sz="2800" dirty="0">
              <a:solidFill>
                <a:srgbClr val="003399"/>
              </a:solidFill>
              <a:latin typeface="+mj-lt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30945" y="5623540"/>
            <a:ext cx="7841284" cy="987741"/>
            <a:chOff x="1030945" y="5623540"/>
            <a:chExt cx="7841284" cy="987741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0A286B78-D2EA-4BF9-A6B6-4D212E34FF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11" b="6116"/>
            <a:stretch>
              <a:fillRect/>
            </a:stretch>
          </p:blipFill>
          <p:spPr bwMode="auto">
            <a:xfrm>
              <a:off x="1030945" y="5776373"/>
              <a:ext cx="1428476" cy="834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82759" y="5623540"/>
              <a:ext cx="989470" cy="9877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330640547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Cacho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Cacho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acho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95</TotalTime>
  <Words>333</Words>
  <Application>Microsoft Office PowerPoint</Application>
  <PresentationFormat>Apresentação na tela (4:3)</PresentationFormat>
  <Paragraphs>56</Paragraphs>
  <Slides>17</Slides>
  <Notes>1</Notes>
  <HiddenSlides>0</HiddenSlides>
  <MMClips>5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18" baseType="lpstr">
      <vt:lpstr>Cacho</vt:lpstr>
      <vt:lpstr>Slide 1</vt:lpstr>
      <vt:lpstr>CFE – SIGNIFICADO DA PARTICIPAÇÃO DE OUTRAS IGREJAS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Fraternidade e diálogo: compromisso de amor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Romi Marcia Bencke</dc:creator>
  <cp:lastModifiedBy>Nelson Kilpp</cp:lastModifiedBy>
  <cp:revision>17</cp:revision>
  <dcterms:created xsi:type="dcterms:W3CDTF">2020-10-05T13:54:33Z</dcterms:created>
  <dcterms:modified xsi:type="dcterms:W3CDTF">2020-10-27T23:21:58Z</dcterms:modified>
</cp:coreProperties>
</file>