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82" r:id="rId4"/>
    <p:sldId id="283" r:id="rId5"/>
    <p:sldId id="260" r:id="rId6"/>
    <p:sldId id="284" r:id="rId7"/>
    <p:sldId id="285" r:id="rId8"/>
    <p:sldId id="286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5" autoAdjust="0"/>
    <p:restoredTop sz="94660"/>
  </p:normalViewPr>
  <p:slideViewPr>
    <p:cSldViewPr>
      <p:cViewPr varScale="1">
        <p:scale>
          <a:sx n="65" d="100"/>
          <a:sy n="65" d="100"/>
        </p:scale>
        <p:origin x="1552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828C-4C4B-4CBB-A158-423E7934AA5D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88D5-3B02-4C2E-B06B-8C37DBB63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815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828C-4C4B-4CBB-A158-423E7934AA5D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88D5-3B02-4C2E-B06B-8C37DBB63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95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828C-4C4B-4CBB-A158-423E7934AA5D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88D5-3B02-4C2E-B06B-8C37DBB63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91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828C-4C4B-4CBB-A158-423E7934AA5D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88D5-3B02-4C2E-B06B-8C37DBB63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38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828C-4C4B-4CBB-A158-423E7934AA5D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88D5-3B02-4C2E-B06B-8C37DBB63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34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828C-4C4B-4CBB-A158-423E7934AA5D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88D5-3B02-4C2E-B06B-8C37DBB63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39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828C-4C4B-4CBB-A158-423E7934AA5D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88D5-3B02-4C2E-B06B-8C37DBB63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12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828C-4C4B-4CBB-A158-423E7934AA5D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88D5-3B02-4C2E-B06B-8C37DBB63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759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828C-4C4B-4CBB-A158-423E7934AA5D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88D5-3B02-4C2E-B06B-8C37DBB63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70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828C-4C4B-4CBB-A158-423E7934AA5D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88D5-3B02-4C2E-B06B-8C37DBB63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792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828C-4C4B-4CBB-A158-423E7934AA5D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88D5-3B02-4C2E-B06B-8C37DBB63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45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62000">
              <a:schemeClr val="accent5">
                <a:alpha val="76000"/>
                <a:lumMod val="34000"/>
                <a:lumOff val="66000"/>
              </a:schemeClr>
            </a:gs>
            <a:gs pos="100000">
              <a:srgbClr val="D1C39F"/>
            </a:gs>
          </a:gsLst>
          <a:lin ang="5400000" scaled="0"/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D828C-4C4B-4CBB-A158-423E7934AA5D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C88D5-3B02-4C2E-B06B-8C37DBB63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587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125" y="260648"/>
            <a:ext cx="4346498" cy="6065666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220900"/>
            <a:ext cx="3816424" cy="440966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5449722" y="5476533"/>
            <a:ext cx="3528392" cy="1347227"/>
          </a:xfrm>
        </p:spPr>
        <p:txBody>
          <a:bodyPr>
            <a:noAutofit/>
          </a:bodyPr>
          <a:lstStyle/>
          <a:p>
            <a:pPr algn="l"/>
            <a:r>
              <a:rPr lang="pt-BR" sz="2000" i="1" dirty="0" smtClean="0"/>
              <a:t>Organismos que compõem a CMOVC-CNBB e apoiadores no setor vocacional</a:t>
            </a:r>
            <a:endParaRPr lang="pt-BR" sz="2000" dirty="0"/>
          </a:p>
        </p:txBody>
      </p:sp>
      <p:cxnSp>
        <p:nvCxnSpPr>
          <p:cNvPr id="9" name="Conector de Seta Reta 8"/>
          <p:cNvCxnSpPr/>
          <p:nvPr/>
        </p:nvCxnSpPr>
        <p:spPr>
          <a:xfrm>
            <a:off x="4499992" y="5301208"/>
            <a:ext cx="949730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8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5200" i="1" dirty="0" smtClean="0">
                <a:solidFill>
                  <a:srgbClr val="002060"/>
                </a:solidFill>
              </a:rPr>
              <a:t>Se queres andar rápido, caminha sozinho.</a:t>
            </a:r>
          </a:p>
          <a:p>
            <a:pPr marL="0" indent="0">
              <a:buNone/>
            </a:pPr>
            <a:r>
              <a:rPr lang="pt-BR" sz="5200" i="1" dirty="0" smtClean="0">
                <a:solidFill>
                  <a:srgbClr val="002060"/>
                </a:solidFill>
              </a:rPr>
              <a:t>Se queres ir longe,</a:t>
            </a:r>
            <a:br>
              <a:rPr lang="pt-BR" sz="5200" i="1" dirty="0" smtClean="0">
                <a:solidFill>
                  <a:srgbClr val="002060"/>
                </a:solidFill>
              </a:rPr>
            </a:br>
            <a:r>
              <a:rPr lang="pt-BR" sz="5200" i="1" dirty="0" smtClean="0">
                <a:solidFill>
                  <a:srgbClr val="002060"/>
                </a:solidFill>
              </a:rPr>
              <a:t>caminha com os outros.</a:t>
            </a:r>
          </a:p>
          <a:p>
            <a:pPr marL="0" indent="0">
              <a:buNone/>
            </a:pPr>
            <a:endParaRPr lang="pt-BR" i="1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pt-BR" i="1" dirty="0" smtClean="0">
                <a:solidFill>
                  <a:srgbClr val="002060"/>
                </a:solidFill>
              </a:rPr>
              <a:t>(</a:t>
            </a:r>
            <a:r>
              <a:rPr lang="pt-BR" i="1" dirty="0" err="1" smtClean="0">
                <a:solidFill>
                  <a:srgbClr val="002060"/>
                </a:solidFill>
              </a:rPr>
              <a:t>ChV</a:t>
            </a:r>
            <a:r>
              <a:rPr lang="pt-BR" i="1" dirty="0" smtClean="0">
                <a:solidFill>
                  <a:srgbClr val="002060"/>
                </a:solidFill>
              </a:rPr>
              <a:t> </a:t>
            </a:r>
            <a:r>
              <a:rPr lang="pt-BR" i="1" dirty="0" smtClean="0">
                <a:solidFill>
                  <a:srgbClr val="002060"/>
                </a:solidFill>
              </a:rPr>
              <a:t>167)</a:t>
            </a:r>
            <a:endParaRPr lang="pt-BR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23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5200" i="1" dirty="0" smtClean="0">
                <a:solidFill>
                  <a:srgbClr val="002060"/>
                </a:solidFill>
              </a:rPr>
              <a:t>Se o jovem soubesse</a:t>
            </a:r>
            <a:br>
              <a:rPr lang="pt-BR" sz="5200" i="1" dirty="0" smtClean="0">
                <a:solidFill>
                  <a:srgbClr val="002060"/>
                </a:solidFill>
              </a:rPr>
            </a:br>
            <a:r>
              <a:rPr lang="pt-BR" sz="5200" i="1" dirty="0" smtClean="0">
                <a:solidFill>
                  <a:srgbClr val="002060"/>
                </a:solidFill>
              </a:rPr>
              <a:t>e o velho pudesse,</a:t>
            </a:r>
            <a:br>
              <a:rPr lang="pt-BR" sz="5200" i="1" dirty="0" smtClean="0">
                <a:solidFill>
                  <a:srgbClr val="002060"/>
                </a:solidFill>
              </a:rPr>
            </a:br>
            <a:r>
              <a:rPr lang="pt-BR" sz="5200" i="1" dirty="0" smtClean="0">
                <a:solidFill>
                  <a:srgbClr val="002060"/>
                </a:solidFill>
              </a:rPr>
              <a:t>não haveria coisa</a:t>
            </a:r>
            <a:br>
              <a:rPr lang="pt-BR" sz="5200" i="1" dirty="0" smtClean="0">
                <a:solidFill>
                  <a:srgbClr val="002060"/>
                </a:solidFill>
              </a:rPr>
            </a:br>
            <a:r>
              <a:rPr lang="pt-BR" sz="5200" i="1" dirty="0" smtClean="0">
                <a:solidFill>
                  <a:srgbClr val="002060"/>
                </a:solidFill>
              </a:rPr>
              <a:t>que não se fizesse.</a:t>
            </a:r>
          </a:p>
          <a:p>
            <a:pPr marL="0" indent="0">
              <a:buNone/>
            </a:pPr>
            <a:endParaRPr lang="pt-BR" i="1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pt-BR" i="1" dirty="0" smtClean="0">
                <a:solidFill>
                  <a:srgbClr val="002060"/>
                </a:solidFill>
              </a:rPr>
              <a:t>(</a:t>
            </a:r>
            <a:r>
              <a:rPr lang="pt-BR" i="1" dirty="0" err="1" smtClean="0">
                <a:solidFill>
                  <a:srgbClr val="002060"/>
                </a:solidFill>
              </a:rPr>
              <a:t>ChV</a:t>
            </a:r>
            <a:r>
              <a:rPr lang="pt-BR" i="1" dirty="0" smtClean="0">
                <a:solidFill>
                  <a:srgbClr val="002060"/>
                </a:solidFill>
              </a:rPr>
              <a:t> </a:t>
            </a:r>
            <a:r>
              <a:rPr lang="pt-BR" i="1" dirty="0" smtClean="0">
                <a:solidFill>
                  <a:srgbClr val="002060"/>
                </a:solidFill>
              </a:rPr>
              <a:t>191)</a:t>
            </a:r>
            <a:endParaRPr lang="pt-BR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94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332656"/>
            <a:ext cx="8280920" cy="5544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pt-BR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/>
                <a:cs typeface="Calibri" panose="020F0502020204030204" pitchFamily="34" charset="0"/>
              </a:rPr>
              <a:t>O mês </a:t>
            </a:r>
            <a:r>
              <a:rPr lang="pt-BR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/>
                <a:cs typeface="Calibri" panose="020F0502020204030204" pitchFamily="34" charset="0"/>
              </a:rPr>
              <a:t>vocacional</a:t>
            </a:r>
          </a:p>
          <a:p>
            <a:pPr algn="just"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endParaRPr lang="pt-BR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BatangChe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endParaRPr lang="pt-BR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BatangChe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pt-BR" sz="2800" dirty="0">
                <a:solidFill>
                  <a:srgbClr val="002060"/>
                </a:solidFill>
                <a:latin typeface="Calibri" panose="020F0502020204030204" pitchFamily="34" charset="0"/>
                <a:ea typeface="BatangChe"/>
                <a:cs typeface="Calibri" panose="020F0502020204030204" pitchFamily="34" charset="0"/>
              </a:rPr>
              <a:t>I</a:t>
            </a:r>
            <a:r>
              <a:rPr lang="pt-BR" sz="2800" dirty="0" smtClean="0">
                <a:solidFill>
                  <a:srgbClr val="002060"/>
                </a:solidFill>
                <a:latin typeface="Calibri" panose="020F0502020204030204" pitchFamily="34" charset="0"/>
                <a:ea typeface="BatangChe"/>
                <a:cs typeface="Calibri" panose="020F0502020204030204" pitchFamily="34" charset="0"/>
              </a:rPr>
              <a:t>nstituído </a:t>
            </a:r>
            <a:r>
              <a:rPr lang="pt-BR" sz="2800" dirty="0">
                <a:solidFill>
                  <a:srgbClr val="002060"/>
                </a:solidFill>
                <a:latin typeface="Calibri" panose="020F0502020204030204" pitchFamily="34" charset="0"/>
                <a:ea typeface="BatangChe"/>
                <a:cs typeface="Calibri" panose="020F0502020204030204" pitchFamily="34" charset="0"/>
              </a:rPr>
              <a:t>no Brasil </a:t>
            </a:r>
            <a:r>
              <a:rPr lang="pt-BR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/>
                <a:cs typeface="Calibri" panose="020F0502020204030204" pitchFamily="34" charset="0"/>
              </a:rPr>
              <a:t>há quase 40 </a:t>
            </a:r>
            <a:r>
              <a:rPr lang="pt-BR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/>
                <a:cs typeface="Calibri" panose="020F0502020204030204" pitchFamily="34" charset="0"/>
              </a:rPr>
              <a:t>anos</a:t>
            </a:r>
            <a:r>
              <a:rPr lang="pt-BR" sz="2800" dirty="0" smtClean="0">
                <a:solidFill>
                  <a:srgbClr val="002060"/>
                </a:solidFill>
                <a:latin typeface="Calibri" panose="020F0502020204030204" pitchFamily="34" charset="0"/>
                <a:ea typeface="BatangChe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pt-BR" sz="2800" dirty="0" smtClean="0">
                <a:solidFill>
                  <a:srgbClr val="002060"/>
                </a:solidFill>
                <a:latin typeface="Calibri" panose="020F0502020204030204" pitchFamily="34" charset="0"/>
                <a:ea typeface="BatangChe"/>
                <a:cs typeface="Calibri" panose="020F0502020204030204" pitchFamily="34" charset="0"/>
              </a:rPr>
              <a:t>Para celebrar </a:t>
            </a:r>
            <a:r>
              <a:rPr lang="pt-BR" sz="2800" dirty="0">
                <a:solidFill>
                  <a:srgbClr val="002060"/>
                </a:solidFill>
                <a:latin typeface="Calibri" panose="020F0502020204030204" pitchFamily="34" charset="0"/>
                <a:ea typeface="BatangChe"/>
                <a:cs typeface="Calibri" panose="020F0502020204030204" pitchFamily="34" charset="0"/>
              </a:rPr>
              <a:t>e </a:t>
            </a:r>
            <a:r>
              <a:rPr lang="pt-BR" sz="2800" dirty="0" smtClean="0">
                <a:solidFill>
                  <a:srgbClr val="002060"/>
                </a:solidFill>
                <a:latin typeface="Calibri" panose="020F0502020204030204" pitchFamily="34" charset="0"/>
                <a:ea typeface="BatangChe"/>
                <a:cs typeface="Calibri" panose="020F0502020204030204" pitchFamily="34" charset="0"/>
              </a:rPr>
              <a:t>homenagear </a:t>
            </a:r>
            <a:r>
              <a:rPr lang="pt-BR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/>
                <a:cs typeface="Calibri" panose="020F0502020204030204" pitchFamily="34" charset="0"/>
              </a:rPr>
              <a:t>todas as vocações </a:t>
            </a:r>
            <a:r>
              <a:rPr lang="pt-BR" sz="2800" dirty="0">
                <a:solidFill>
                  <a:srgbClr val="002060"/>
                </a:solidFill>
                <a:latin typeface="Calibri" panose="020F0502020204030204" pitchFamily="34" charset="0"/>
                <a:ea typeface="BatangChe"/>
                <a:cs typeface="Calibri" panose="020F0502020204030204" pitchFamily="34" charset="0"/>
              </a:rPr>
              <a:t>no decorrer das semanas de agosto. </a:t>
            </a:r>
            <a:endParaRPr lang="pt-BR" sz="2800" dirty="0" smtClean="0">
              <a:solidFill>
                <a:srgbClr val="002060"/>
              </a:solidFill>
              <a:latin typeface="Calibri" panose="020F0502020204030204" pitchFamily="34" charset="0"/>
              <a:ea typeface="BatangChe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pt-BR" sz="2800" dirty="0">
                <a:solidFill>
                  <a:srgbClr val="002060"/>
                </a:solidFill>
                <a:latin typeface="Calibri" panose="020F0502020204030204" pitchFamily="34" charset="0"/>
                <a:ea typeface="BatangChe"/>
                <a:cs typeface="Calibri" panose="020F0502020204030204" pitchFamily="34" charset="0"/>
              </a:rPr>
              <a:t>U</a:t>
            </a:r>
            <a:r>
              <a:rPr lang="pt-BR" sz="2800" dirty="0" smtClean="0">
                <a:solidFill>
                  <a:srgbClr val="002060"/>
                </a:solidFill>
                <a:latin typeface="Calibri" panose="020F0502020204030204" pitchFamily="34" charset="0"/>
                <a:ea typeface="BatangChe"/>
                <a:cs typeface="Calibri" panose="020F0502020204030204" pitchFamily="34" charset="0"/>
              </a:rPr>
              <a:t>ma </a:t>
            </a:r>
            <a:r>
              <a:rPr lang="pt-BR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/>
                <a:cs typeface="Calibri" panose="020F0502020204030204" pitchFamily="34" charset="0"/>
              </a:rPr>
              <a:t>especificidade</a:t>
            </a:r>
            <a:r>
              <a:rPr lang="pt-BR" sz="2800" dirty="0">
                <a:solidFill>
                  <a:srgbClr val="002060"/>
                </a:solidFill>
                <a:latin typeface="Calibri" panose="020F0502020204030204" pitchFamily="34" charset="0"/>
                <a:ea typeface="BatangChe"/>
                <a:cs typeface="Calibri" panose="020F0502020204030204" pitchFamily="34" charset="0"/>
              </a:rPr>
              <a:t> de nosso país, graças à sensibilidade de tantas pessoas envolvidas </a:t>
            </a:r>
            <a:r>
              <a:rPr lang="pt-BR" sz="2800" dirty="0" smtClean="0">
                <a:solidFill>
                  <a:srgbClr val="002060"/>
                </a:solidFill>
                <a:latin typeface="Calibri" panose="020F0502020204030204" pitchFamily="34" charset="0"/>
                <a:ea typeface="BatangChe"/>
                <a:cs typeface="Calibri" panose="020F0502020204030204" pitchFamily="34" charset="0"/>
              </a:rPr>
              <a:t>no </a:t>
            </a:r>
            <a:r>
              <a:rPr lang="pt-BR" sz="2800" dirty="0">
                <a:solidFill>
                  <a:srgbClr val="002060"/>
                </a:solidFill>
                <a:latin typeface="Calibri" panose="020F0502020204030204" pitchFamily="34" charset="0"/>
                <a:ea typeface="BatangChe"/>
                <a:cs typeface="Calibri" panose="020F0502020204030204" pitchFamily="34" charset="0"/>
              </a:rPr>
              <a:t>contexto de final dos anos 1970 e início de </a:t>
            </a:r>
            <a:r>
              <a:rPr lang="pt-BR" sz="2800" dirty="0" smtClean="0">
                <a:solidFill>
                  <a:srgbClr val="002060"/>
                </a:solidFill>
                <a:latin typeface="Calibri" panose="020F0502020204030204" pitchFamily="34" charset="0"/>
                <a:ea typeface="BatangChe"/>
                <a:cs typeface="Calibri" panose="020F0502020204030204" pitchFamily="34" charset="0"/>
              </a:rPr>
              <a:t>1980.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174" y="188640"/>
            <a:ext cx="2994274" cy="2782782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  <p:extLst>
      <p:ext uri="{BB962C8B-B14F-4D97-AF65-F5344CB8AC3E}">
        <p14:creationId xmlns:p14="http://schemas.microsoft.com/office/powerpoint/2010/main" val="2073582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332656"/>
            <a:ext cx="8280920" cy="6211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pt-BR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/>
                <a:cs typeface="Calibri" panose="020F0502020204030204" pitchFamily="34" charset="0"/>
              </a:rPr>
              <a:t>Para celebrar e homenagear</a:t>
            </a:r>
            <a:br>
              <a:rPr lang="pt-BR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/>
                <a:cs typeface="Calibri" panose="020F0502020204030204" pitchFamily="34" charset="0"/>
              </a:rPr>
            </a:br>
            <a:r>
              <a:rPr lang="pt-BR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/>
                <a:cs typeface="Calibri" panose="020F0502020204030204" pitchFamily="34" charset="0"/>
              </a:rPr>
              <a:t>todas as vocações</a:t>
            </a:r>
            <a:br>
              <a:rPr lang="pt-BR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/>
                <a:cs typeface="Calibri" panose="020F0502020204030204" pitchFamily="34" charset="0"/>
              </a:rPr>
            </a:br>
            <a:r>
              <a:rPr lang="pt-BR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/>
                <a:cs typeface="Calibri" panose="020F0502020204030204" pitchFamily="34" charset="0"/>
              </a:rPr>
              <a:t>no decorrer das semanas</a:t>
            </a:r>
          </a:p>
          <a:p>
            <a:pPr algn="just"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endParaRPr lang="pt-BR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BatangChe"/>
              <a:cs typeface="Calibri" panose="020F0502020204030204" pitchFamily="34" charset="0"/>
            </a:endParaRPr>
          </a:p>
          <a:p>
            <a:pPr lvl="0">
              <a:spcBef>
                <a:spcPts val="600"/>
              </a:spcBef>
            </a:pPr>
            <a:r>
              <a:rPr lang="pt-BR" sz="2000" b="1" dirty="0" smtClean="0">
                <a:solidFill>
                  <a:srgbClr val="C00000"/>
                </a:solidFill>
              </a:rPr>
              <a:t>1ª </a:t>
            </a:r>
            <a:r>
              <a:rPr lang="pt-BR" sz="2000" b="1" dirty="0">
                <a:solidFill>
                  <a:srgbClr val="C00000"/>
                </a:solidFill>
              </a:rPr>
              <a:t>semana </a:t>
            </a:r>
            <a:r>
              <a:rPr lang="pt-BR" sz="2000" dirty="0" smtClean="0">
                <a:solidFill>
                  <a:srgbClr val="C00000"/>
                </a:solidFill>
              </a:rPr>
              <a:t>(02 </a:t>
            </a:r>
            <a:r>
              <a:rPr lang="pt-BR" sz="2000" dirty="0">
                <a:solidFill>
                  <a:srgbClr val="C00000"/>
                </a:solidFill>
              </a:rPr>
              <a:t>a </a:t>
            </a:r>
            <a:r>
              <a:rPr lang="pt-BR" sz="2000" dirty="0" smtClean="0">
                <a:solidFill>
                  <a:srgbClr val="C00000"/>
                </a:solidFill>
              </a:rPr>
              <a:t>08): </a:t>
            </a:r>
            <a:r>
              <a:rPr lang="pt-BR" sz="2000" dirty="0" smtClean="0"/>
              <a:t>diáconos</a:t>
            </a:r>
            <a:r>
              <a:rPr lang="pt-BR" sz="2000" dirty="0"/>
              <a:t>, presbíteros e bispos (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ministérios ordenados</a:t>
            </a:r>
            <a:r>
              <a:rPr lang="pt-BR" sz="2000" dirty="0" smtClean="0"/>
              <a:t>).</a:t>
            </a:r>
            <a:endParaRPr lang="pt-BR" sz="2000" dirty="0"/>
          </a:p>
          <a:p>
            <a:pPr lvl="0">
              <a:spcBef>
                <a:spcPts val="600"/>
              </a:spcBef>
            </a:pPr>
            <a:r>
              <a:rPr lang="pt-BR" sz="2000" b="1" dirty="0" smtClean="0">
                <a:solidFill>
                  <a:srgbClr val="C00000"/>
                </a:solidFill>
              </a:rPr>
              <a:t>2ª </a:t>
            </a:r>
            <a:r>
              <a:rPr lang="pt-BR" sz="2000" b="1" dirty="0">
                <a:solidFill>
                  <a:srgbClr val="C00000"/>
                </a:solidFill>
              </a:rPr>
              <a:t>semana </a:t>
            </a:r>
            <a:r>
              <a:rPr lang="pt-BR" sz="2000" dirty="0" smtClean="0">
                <a:solidFill>
                  <a:srgbClr val="C00000"/>
                </a:solidFill>
              </a:rPr>
              <a:t>(09 </a:t>
            </a:r>
            <a:r>
              <a:rPr lang="pt-BR" sz="2000" dirty="0">
                <a:solidFill>
                  <a:srgbClr val="C00000"/>
                </a:solidFill>
              </a:rPr>
              <a:t>a 15</a:t>
            </a:r>
            <a:r>
              <a:rPr lang="pt-BR" sz="2000" dirty="0" smtClean="0">
                <a:solidFill>
                  <a:srgbClr val="C00000"/>
                </a:solidFill>
              </a:rPr>
              <a:t>): </a:t>
            </a:r>
            <a:r>
              <a:rPr lang="pt-BR" sz="2000" dirty="0" smtClean="0"/>
              <a:t>pai</a:t>
            </a:r>
            <a:r>
              <a:rPr lang="pt-BR" sz="2000" dirty="0"/>
              <a:t>, </a:t>
            </a:r>
            <a:r>
              <a:rPr lang="pt-BR" sz="2000" dirty="0" smtClean="0"/>
              <a:t>mãe </a:t>
            </a:r>
            <a:r>
              <a:rPr lang="pt-BR" sz="2000" dirty="0"/>
              <a:t>e </a:t>
            </a:r>
            <a:r>
              <a:rPr lang="pt-BR" sz="2000" dirty="0" smtClean="0"/>
              <a:t>filhos (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família</a:t>
            </a:r>
            <a:r>
              <a:rPr lang="pt-BR" sz="2000" dirty="0"/>
              <a:t>). A Pastoral Familiar celebra a Semana Nacional da Família, com subsídios </a:t>
            </a:r>
            <a:r>
              <a:rPr lang="pt-BR" sz="2000" dirty="0" smtClean="0"/>
              <a:t>específicos.</a:t>
            </a:r>
            <a:endParaRPr lang="pt-BR" sz="2000" dirty="0"/>
          </a:p>
          <a:p>
            <a:pPr lvl="0">
              <a:spcBef>
                <a:spcPts val="600"/>
              </a:spcBef>
            </a:pPr>
            <a:r>
              <a:rPr lang="pt-BR" sz="2000" b="1" dirty="0" smtClean="0">
                <a:solidFill>
                  <a:srgbClr val="C00000"/>
                </a:solidFill>
              </a:rPr>
              <a:t>3ª </a:t>
            </a:r>
            <a:r>
              <a:rPr lang="pt-BR" sz="2000" b="1" dirty="0">
                <a:solidFill>
                  <a:srgbClr val="C00000"/>
                </a:solidFill>
              </a:rPr>
              <a:t>semana </a:t>
            </a:r>
            <a:r>
              <a:rPr lang="pt-BR" sz="2000" dirty="0" smtClean="0">
                <a:solidFill>
                  <a:srgbClr val="C00000"/>
                </a:solidFill>
              </a:rPr>
              <a:t>(16 </a:t>
            </a:r>
            <a:r>
              <a:rPr lang="pt-BR" sz="2000" dirty="0">
                <a:solidFill>
                  <a:srgbClr val="C00000"/>
                </a:solidFill>
              </a:rPr>
              <a:t>a 22</a:t>
            </a:r>
            <a:r>
              <a:rPr lang="pt-BR" sz="2000" dirty="0" smtClean="0">
                <a:solidFill>
                  <a:srgbClr val="C00000"/>
                </a:solidFill>
              </a:rPr>
              <a:t>): </a:t>
            </a:r>
            <a:r>
              <a:rPr lang="pt-BR" sz="2000" dirty="0" smtClean="0"/>
              <a:t>pessoas </a:t>
            </a:r>
            <a:r>
              <a:rPr lang="pt-BR" sz="2000" dirty="0"/>
              <a:t>de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 consagrada </a:t>
            </a:r>
            <a:r>
              <a:rPr lang="pt-BR" sz="2000" dirty="0"/>
              <a:t>(aqueles que fazem os votos de Castidade, Pobreza e Obediência). A Semana Nacional da Vida Consagrada, a partir deste ano, é uma novidade no mês </a:t>
            </a:r>
            <a:r>
              <a:rPr lang="pt-BR" sz="2000" dirty="0" smtClean="0"/>
              <a:t>vocacional.</a:t>
            </a:r>
            <a:endParaRPr lang="pt-BR" sz="2000" dirty="0"/>
          </a:p>
          <a:p>
            <a:pPr lvl="0">
              <a:spcBef>
                <a:spcPts val="600"/>
              </a:spcBef>
            </a:pPr>
            <a:r>
              <a:rPr lang="pt-BR" sz="2000" b="1" dirty="0" smtClean="0">
                <a:solidFill>
                  <a:srgbClr val="C00000"/>
                </a:solidFill>
              </a:rPr>
              <a:t>4ª </a:t>
            </a:r>
            <a:r>
              <a:rPr lang="pt-BR" sz="2000" b="1" dirty="0">
                <a:solidFill>
                  <a:srgbClr val="C00000"/>
                </a:solidFill>
              </a:rPr>
              <a:t>semana </a:t>
            </a:r>
            <a:r>
              <a:rPr lang="pt-BR" sz="2000" dirty="0" smtClean="0">
                <a:solidFill>
                  <a:srgbClr val="C00000"/>
                </a:solidFill>
              </a:rPr>
              <a:t>(23 </a:t>
            </a:r>
            <a:r>
              <a:rPr lang="pt-BR" sz="2000" dirty="0">
                <a:solidFill>
                  <a:srgbClr val="C00000"/>
                </a:solidFill>
              </a:rPr>
              <a:t>a 29</a:t>
            </a:r>
            <a:r>
              <a:rPr lang="pt-BR" sz="2000" dirty="0" smtClean="0">
                <a:solidFill>
                  <a:srgbClr val="C00000"/>
                </a:solidFill>
              </a:rPr>
              <a:t>):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cristãos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leigos e leigas </a:t>
            </a:r>
            <a:r>
              <a:rPr lang="pt-BR" sz="2000" dirty="0"/>
              <a:t>e seus diversos serviços na comunidade (ministérios não ordenados</a:t>
            </a:r>
            <a:r>
              <a:rPr lang="pt-BR" sz="2000" dirty="0" smtClean="0"/>
              <a:t>).</a:t>
            </a:r>
            <a:endParaRPr lang="pt-BR" sz="2000" dirty="0"/>
          </a:p>
          <a:p>
            <a:pPr lvl="0">
              <a:spcBef>
                <a:spcPts val="600"/>
              </a:spcBef>
            </a:pPr>
            <a:r>
              <a:rPr lang="pt-BR" sz="2000" b="1" dirty="0">
                <a:solidFill>
                  <a:srgbClr val="C00000"/>
                </a:solidFill>
              </a:rPr>
              <a:t>no último domingo</a:t>
            </a:r>
            <a:r>
              <a:rPr lang="pt-BR" sz="2000" dirty="0">
                <a:solidFill>
                  <a:srgbClr val="C00000"/>
                </a:solidFill>
              </a:rPr>
              <a:t>, dia </a:t>
            </a:r>
            <a:r>
              <a:rPr lang="pt-BR" sz="2000" dirty="0" smtClean="0">
                <a:solidFill>
                  <a:srgbClr val="C00000"/>
                </a:solidFill>
              </a:rPr>
              <a:t>30:</a:t>
            </a:r>
            <a:r>
              <a:rPr lang="pt-BR" sz="2000" dirty="0" smtClean="0"/>
              <a:t> Dia </a:t>
            </a:r>
            <a:r>
              <a:rPr lang="pt-BR" sz="2000" dirty="0"/>
              <a:t>dos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Catequistas</a:t>
            </a:r>
            <a:r>
              <a:rPr lang="pt-BR" sz="2000" dirty="0"/>
              <a:t>, homenageando e valorizando esta vocação tão importante nas comunidades.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88640"/>
            <a:ext cx="2808312" cy="2609955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  <p:extLst>
      <p:ext uri="{BB962C8B-B14F-4D97-AF65-F5344CB8AC3E}">
        <p14:creationId xmlns:p14="http://schemas.microsoft.com/office/powerpoint/2010/main" val="3906427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547664" y="4562987"/>
            <a:ext cx="7344816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pt-BR" sz="2800" b="1" dirty="0" smtClean="0">
                <a:solidFill>
                  <a:srgbClr val="002060"/>
                </a:solidFill>
              </a:rPr>
              <a:t>Solenidade </a:t>
            </a:r>
            <a:r>
              <a:rPr lang="pt-BR" sz="2800" b="1" dirty="0">
                <a:solidFill>
                  <a:srgbClr val="002060"/>
                </a:solidFill>
              </a:rPr>
              <a:t>da Assunção de Nossa </a:t>
            </a:r>
            <a:r>
              <a:rPr lang="pt-BR" sz="2800" b="1" dirty="0" smtClean="0">
                <a:solidFill>
                  <a:srgbClr val="002060"/>
                </a:solidFill>
              </a:rPr>
              <a:t>Senhora</a:t>
            </a:r>
          </a:p>
          <a:p>
            <a:pPr>
              <a:spcBef>
                <a:spcPts val="600"/>
              </a:spcBef>
            </a:pPr>
            <a:r>
              <a:rPr lang="pt-BR" sz="2800" b="1" dirty="0">
                <a:solidFill>
                  <a:srgbClr val="002060"/>
                </a:solidFill>
              </a:rPr>
              <a:t>Dia dos pais</a:t>
            </a:r>
          </a:p>
          <a:p>
            <a:pPr>
              <a:spcBef>
                <a:spcPts val="600"/>
              </a:spcBef>
            </a:pPr>
            <a:r>
              <a:rPr lang="pt-BR" sz="2800" b="1" dirty="0" smtClean="0">
                <a:solidFill>
                  <a:srgbClr val="002060"/>
                </a:solidFill>
              </a:rPr>
              <a:t>São </a:t>
            </a:r>
            <a:r>
              <a:rPr lang="pt-BR" sz="2800" b="1" dirty="0">
                <a:solidFill>
                  <a:srgbClr val="002060"/>
                </a:solidFill>
              </a:rPr>
              <a:t>Lourenço, </a:t>
            </a:r>
            <a:r>
              <a:rPr lang="pt-BR" sz="2800" dirty="0">
                <a:solidFill>
                  <a:srgbClr val="002060"/>
                </a:solidFill>
              </a:rPr>
              <a:t>padroeiro dos diáconos</a:t>
            </a:r>
          </a:p>
          <a:p>
            <a:pPr>
              <a:spcBef>
                <a:spcPts val="600"/>
              </a:spcBef>
            </a:pPr>
            <a:r>
              <a:rPr lang="pt-BR" sz="2800" b="1" dirty="0" smtClean="0">
                <a:solidFill>
                  <a:srgbClr val="002060"/>
                </a:solidFill>
              </a:rPr>
              <a:t>São </a:t>
            </a:r>
            <a:r>
              <a:rPr lang="pt-BR" sz="2800" b="1" dirty="0">
                <a:solidFill>
                  <a:srgbClr val="002060"/>
                </a:solidFill>
              </a:rPr>
              <a:t>João Maria </a:t>
            </a:r>
            <a:r>
              <a:rPr lang="pt-BR" sz="2800" b="1" dirty="0" err="1">
                <a:solidFill>
                  <a:srgbClr val="002060"/>
                </a:solidFill>
              </a:rPr>
              <a:t>Vianney</a:t>
            </a:r>
            <a:r>
              <a:rPr lang="pt-BR" sz="2800" b="1" dirty="0">
                <a:solidFill>
                  <a:srgbClr val="002060"/>
                </a:solidFill>
              </a:rPr>
              <a:t>, </a:t>
            </a:r>
            <a:r>
              <a:rPr lang="pt-BR" sz="2800" dirty="0">
                <a:solidFill>
                  <a:srgbClr val="002060"/>
                </a:solidFill>
              </a:rPr>
              <a:t>padroeiro dos párocos 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-351955"/>
            <a:ext cx="5328592" cy="4249542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" name="Elipse 1"/>
          <p:cNvSpPr/>
          <p:nvPr/>
        </p:nvSpPr>
        <p:spPr>
          <a:xfrm rot="20415350" flipH="1">
            <a:off x="3199554" y="2188743"/>
            <a:ext cx="596935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 rot="20415350" flipH="1">
            <a:off x="3547311" y="1684687"/>
            <a:ext cx="596935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 rot="20415350" flipH="1">
            <a:off x="2395183" y="2476775"/>
            <a:ext cx="596935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 rot="20415350" flipH="1">
            <a:off x="2755223" y="2764807"/>
            <a:ext cx="596935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 flipH="1">
            <a:off x="343708" y="1830003"/>
            <a:ext cx="3272007" cy="16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652919" y="2338696"/>
            <a:ext cx="2746859" cy="16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H="1" flipV="1">
            <a:off x="970471" y="2754955"/>
            <a:ext cx="1585305" cy="34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H="1">
            <a:off x="1257251" y="3110721"/>
            <a:ext cx="1631232" cy="192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 flipH="1" flipV="1">
            <a:off x="365945" y="6518366"/>
            <a:ext cx="1585305" cy="34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flipH="1" flipV="1">
            <a:off x="682439" y="6017799"/>
            <a:ext cx="1585305" cy="34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flipH="1" flipV="1">
            <a:off x="974863" y="5508324"/>
            <a:ext cx="1585305" cy="34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H="1" flipV="1">
            <a:off x="1278194" y="5016099"/>
            <a:ext cx="1585305" cy="34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347469" y="1828236"/>
            <a:ext cx="18476" cy="46971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>
            <a:off x="652919" y="2335684"/>
            <a:ext cx="30649" cy="36821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966663" y="2758347"/>
            <a:ext cx="5867" cy="27553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1251282" y="3135169"/>
            <a:ext cx="26912" cy="18792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635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352928" cy="5472608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dirty="0" smtClean="0">
                <a:solidFill>
                  <a:srgbClr val="002060"/>
                </a:solidFill>
              </a:rPr>
              <a:t>Tema deste ano:</a:t>
            </a:r>
            <a:br>
              <a:rPr lang="pt-BR" sz="4000" dirty="0" smtClean="0">
                <a:solidFill>
                  <a:srgbClr val="002060"/>
                </a:solidFill>
              </a:rPr>
            </a:br>
            <a:r>
              <a:rPr lang="pt-BR" sz="4900" b="1" dirty="0" smtClean="0">
                <a:solidFill>
                  <a:srgbClr val="002060"/>
                </a:solidFill>
              </a:rPr>
              <a:t>Amados e chamados por Deus</a:t>
            </a:r>
            <a:br>
              <a:rPr lang="pt-BR" sz="4900" b="1" dirty="0" smtClean="0">
                <a:solidFill>
                  <a:srgbClr val="002060"/>
                </a:solidFill>
              </a:rPr>
            </a:br>
            <a:r>
              <a:rPr lang="pt-BR" sz="4900" b="1" dirty="0">
                <a:solidFill>
                  <a:srgbClr val="002060"/>
                </a:solidFill>
              </a:rPr>
              <a:t/>
            </a:r>
            <a:br>
              <a:rPr lang="pt-BR" sz="4900" b="1" dirty="0">
                <a:solidFill>
                  <a:srgbClr val="002060"/>
                </a:solidFill>
              </a:rPr>
            </a:br>
            <a:r>
              <a:rPr lang="pt-BR" sz="3600" b="1" dirty="0" smtClean="0">
                <a:solidFill>
                  <a:srgbClr val="C00000"/>
                </a:solidFill>
              </a:rPr>
              <a:t>Um grande anúncio para todos os jovens (</a:t>
            </a:r>
            <a:r>
              <a:rPr lang="pt-BR" sz="3600" b="1" dirty="0" err="1" smtClean="0">
                <a:solidFill>
                  <a:srgbClr val="C00000"/>
                </a:solidFill>
              </a:rPr>
              <a:t>ChV</a:t>
            </a:r>
            <a:r>
              <a:rPr lang="pt-BR" sz="3600" b="1" dirty="0" smtClean="0">
                <a:solidFill>
                  <a:srgbClr val="C00000"/>
                </a:solidFill>
              </a:rPr>
              <a:t>)</a:t>
            </a:r>
            <a:br>
              <a:rPr lang="pt-BR" sz="3600" b="1" dirty="0" smtClean="0">
                <a:solidFill>
                  <a:srgbClr val="C00000"/>
                </a:solidFill>
              </a:rPr>
            </a:br>
            <a:r>
              <a:rPr lang="pt-BR" sz="3600" b="1" dirty="0" smtClean="0">
                <a:solidFill>
                  <a:srgbClr val="C00000"/>
                </a:solidFill>
              </a:rPr>
              <a:t>			</a:t>
            </a:r>
            <a:br>
              <a:rPr lang="pt-BR" sz="3600" b="1" dirty="0" smtClean="0">
                <a:solidFill>
                  <a:srgbClr val="C00000"/>
                </a:solidFill>
              </a:rPr>
            </a:br>
            <a:r>
              <a:rPr lang="pt-BR" sz="3600" b="1" dirty="0">
                <a:solidFill>
                  <a:srgbClr val="C00000"/>
                </a:solidFill>
              </a:rPr>
              <a:t>	</a:t>
            </a:r>
            <a:r>
              <a:rPr lang="pt-BR" sz="3600" b="1" dirty="0" smtClean="0">
                <a:solidFill>
                  <a:srgbClr val="C00000"/>
                </a:solidFill>
              </a:rPr>
              <a:t>		</a:t>
            </a:r>
            <a:r>
              <a:rPr lang="pt-BR" sz="3200" dirty="0" smtClean="0">
                <a:solidFill>
                  <a:srgbClr val="002060"/>
                </a:solidFill>
              </a:rPr>
              <a:t>U</a:t>
            </a:r>
            <a:r>
              <a:rPr lang="pt-BR" sz="3200" dirty="0" smtClean="0">
                <a:solidFill>
                  <a:srgbClr val="002060"/>
                </a:solidFill>
              </a:rPr>
              <a:t>m Deus que é </a:t>
            </a:r>
            <a:r>
              <a:rPr lang="pt-BR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amor</a:t>
            </a:r>
            <a:r>
              <a:rPr lang="pt-BR" sz="3200" dirty="0" smtClean="0">
                <a:solidFill>
                  <a:srgbClr val="002060"/>
                </a:solidFill>
              </a:rPr>
              <a:t> (</a:t>
            </a:r>
            <a:r>
              <a:rPr lang="pt-BR" sz="3200" dirty="0" err="1" smtClean="0">
                <a:solidFill>
                  <a:srgbClr val="002060"/>
                </a:solidFill>
              </a:rPr>
              <a:t>ChV</a:t>
            </a:r>
            <a:r>
              <a:rPr lang="pt-BR" sz="3200" dirty="0" smtClean="0">
                <a:solidFill>
                  <a:srgbClr val="002060"/>
                </a:solidFill>
              </a:rPr>
              <a:t> 112-117)</a:t>
            </a:r>
            <a:br>
              <a:rPr lang="pt-BR" sz="3200" dirty="0" smtClean="0">
                <a:solidFill>
                  <a:srgbClr val="002060"/>
                </a:solidFill>
              </a:rPr>
            </a:br>
            <a:r>
              <a:rPr lang="pt-BR" sz="3200" dirty="0" smtClean="0">
                <a:solidFill>
                  <a:srgbClr val="002060"/>
                </a:solidFill>
              </a:rPr>
              <a:t>			</a:t>
            </a: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Cristo te </a:t>
            </a: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</a:t>
            </a: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pt-BR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ChV</a:t>
            </a: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118-123)</a:t>
            </a:r>
            <a:b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	Cristo </a:t>
            </a: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Vive</a:t>
            </a: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pt-BR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ChV</a:t>
            </a: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124-129)</a:t>
            </a:r>
            <a:b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t-BR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	O Espírito dá Vida (</a:t>
            </a:r>
            <a:r>
              <a:rPr lang="pt-BR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ChV</a:t>
            </a:r>
            <a:r>
              <a:rPr lang="pt-BR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130-133)</a:t>
            </a:r>
            <a:r>
              <a:rPr lang="pt-BR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t-BR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2" descr="https://encrypted-tbn3.gstatic.com/images?q=tbn:ANd9GcRwiSKrxWr8KPHIqh8T1SAMvMvFlkQwRcGQdoMNTtgjG02fciz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2656" y="3429000"/>
            <a:ext cx="4757671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0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99592" y="0"/>
            <a:ext cx="8136904" cy="6192688"/>
          </a:xfrm>
        </p:spPr>
        <p:txBody>
          <a:bodyPr>
            <a:normAutofit/>
          </a:bodyPr>
          <a:lstStyle/>
          <a:p>
            <a:pPr algn="l"/>
            <a:r>
              <a:rPr lang="pt-BR" sz="4000" dirty="0" smtClean="0">
                <a:solidFill>
                  <a:srgbClr val="002060"/>
                </a:solidFill>
              </a:rPr>
              <a:t>Subsídio para o Mês Vocacional:</a:t>
            </a:r>
            <a:br>
              <a:rPr lang="pt-BR" sz="4000" dirty="0" smtClean="0">
                <a:solidFill>
                  <a:srgbClr val="002060"/>
                </a:solidFill>
              </a:rPr>
            </a:br>
            <a:r>
              <a:rPr lang="pt-BR" sz="4900" b="1" dirty="0" smtClean="0">
                <a:solidFill>
                  <a:srgbClr val="002060"/>
                </a:solidFill>
              </a:rPr>
              <a:t>Amados e chamados por Deus</a:t>
            </a:r>
            <a:br>
              <a:rPr lang="pt-BR" sz="4900" b="1" dirty="0" smtClean="0">
                <a:solidFill>
                  <a:srgbClr val="002060"/>
                </a:solidFill>
              </a:rPr>
            </a:br>
            <a:r>
              <a:rPr lang="pt-BR" sz="4900" b="1" dirty="0">
                <a:solidFill>
                  <a:srgbClr val="002060"/>
                </a:solidFill>
              </a:rPr>
              <a:t/>
            </a:r>
            <a:br>
              <a:rPr lang="pt-BR" sz="4900" b="1" dirty="0">
                <a:solidFill>
                  <a:srgbClr val="002060"/>
                </a:solidFill>
              </a:rPr>
            </a:br>
            <a:r>
              <a:rPr lang="pt-BR" sz="3600" b="1" dirty="0" smtClean="0">
                <a:solidFill>
                  <a:srgbClr val="C00000"/>
                </a:solidFill>
              </a:rPr>
              <a:t>Conteúdo:			</a:t>
            </a:r>
            <a:br>
              <a:rPr lang="pt-BR" sz="3600" b="1" dirty="0" smtClean="0">
                <a:solidFill>
                  <a:srgbClr val="C00000"/>
                </a:solidFill>
              </a:rPr>
            </a:br>
            <a:r>
              <a:rPr lang="pt-BR" sz="3600" b="1" dirty="0" smtClean="0">
                <a:solidFill>
                  <a:srgbClr val="C00000"/>
                </a:solidFill>
              </a:rPr>
              <a:t>		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Terços</a:t>
            </a:r>
            <a:r>
              <a:rPr lang="pt-BR" dirty="0" smtClean="0"/>
              <a:t> vocacionais</a:t>
            </a:r>
            <a:br>
              <a:rPr lang="pt-BR" dirty="0" smtClean="0"/>
            </a:br>
            <a:r>
              <a:rPr lang="pt-BR" dirty="0" smtClean="0"/>
              <a:t>		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</a:t>
            </a:r>
            <a:r>
              <a:rPr lang="pt-BR" dirty="0" smtClean="0"/>
              <a:t> vocacional</a:t>
            </a:r>
            <a:br>
              <a:rPr lang="pt-BR" dirty="0" smtClean="0"/>
            </a:br>
            <a:r>
              <a:rPr lang="pt-BR" dirty="0" smtClean="0"/>
              <a:t>		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Vigília</a:t>
            </a:r>
            <a:r>
              <a:rPr lang="pt-BR" dirty="0" smtClean="0"/>
              <a:t> vocacional</a:t>
            </a:r>
            <a:br>
              <a:rPr lang="pt-BR" dirty="0" smtClean="0"/>
            </a:br>
            <a:r>
              <a:rPr lang="pt-BR" dirty="0" smtClean="0"/>
              <a:t>		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Leitura </a:t>
            </a:r>
            <a:r>
              <a:rPr lang="pt-B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orante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/>
              <a:t>vocacional</a:t>
            </a:r>
            <a:endParaRPr lang="pt-BR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284984"/>
            <a:ext cx="2321957" cy="324036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4942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pt-B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Oração Vocacional</a:t>
            </a:r>
            <a:endParaRPr lang="pt-BR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531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9600" b="1" dirty="0">
                <a:solidFill>
                  <a:srgbClr val="002060"/>
                </a:solidFill>
              </a:rPr>
              <a:t>Senhor da Messe e Pastor do Rebanho,</a:t>
            </a:r>
            <a:endParaRPr lang="pt-BR" sz="9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9600" b="1" dirty="0">
                <a:solidFill>
                  <a:srgbClr val="002060"/>
                </a:solidFill>
              </a:rPr>
              <a:t>faze ressoar em nossos </a:t>
            </a:r>
            <a:r>
              <a:rPr lang="pt-BR" sz="9600" b="1" dirty="0" smtClean="0">
                <a:solidFill>
                  <a:srgbClr val="002060"/>
                </a:solidFill>
              </a:rPr>
              <a:t>ouvidos teu </a:t>
            </a:r>
            <a:r>
              <a:rPr lang="pt-BR" sz="9600" b="1" dirty="0">
                <a:solidFill>
                  <a:srgbClr val="C00000"/>
                </a:solidFill>
              </a:rPr>
              <a:t>forte</a:t>
            </a:r>
            <a:r>
              <a:rPr lang="pt-BR" sz="9600" b="1" dirty="0">
                <a:solidFill>
                  <a:srgbClr val="002060"/>
                </a:solidFill>
              </a:rPr>
              <a:t> e </a:t>
            </a:r>
            <a:r>
              <a:rPr lang="pt-BR" sz="9600" b="1" dirty="0">
                <a:solidFill>
                  <a:srgbClr val="C00000"/>
                </a:solidFill>
              </a:rPr>
              <a:t>suave</a:t>
            </a:r>
            <a:r>
              <a:rPr lang="pt-BR" sz="9600" b="1" dirty="0">
                <a:solidFill>
                  <a:srgbClr val="002060"/>
                </a:solidFill>
              </a:rPr>
              <a:t> convite:</a:t>
            </a:r>
            <a:endParaRPr lang="pt-BR" sz="9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9600" b="1" dirty="0">
                <a:solidFill>
                  <a:srgbClr val="002060"/>
                </a:solidFill>
              </a:rPr>
              <a:t>“Vem e segue-me”.</a:t>
            </a:r>
            <a:endParaRPr lang="pt-BR" sz="9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9600" b="1" dirty="0">
                <a:solidFill>
                  <a:srgbClr val="002060"/>
                </a:solidFill>
              </a:rPr>
              <a:t> </a:t>
            </a:r>
            <a:endParaRPr lang="pt-BR" sz="9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9600" b="1" dirty="0">
                <a:solidFill>
                  <a:srgbClr val="002060"/>
                </a:solidFill>
              </a:rPr>
              <a:t>Derrama sobre nós o teu </a:t>
            </a:r>
            <a:r>
              <a:rPr lang="pt-BR" sz="9600" b="1" dirty="0">
                <a:solidFill>
                  <a:srgbClr val="C00000"/>
                </a:solidFill>
              </a:rPr>
              <a:t>Espírito</a:t>
            </a:r>
            <a:r>
              <a:rPr lang="pt-BR" sz="9600" b="1" dirty="0">
                <a:solidFill>
                  <a:srgbClr val="002060"/>
                </a:solidFill>
              </a:rPr>
              <a:t>,</a:t>
            </a:r>
            <a:endParaRPr lang="pt-BR" sz="9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9600" b="1" dirty="0">
                <a:solidFill>
                  <a:srgbClr val="002060"/>
                </a:solidFill>
              </a:rPr>
              <a:t>que ele nos dê </a:t>
            </a:r>
            <a:r>
              <a:rPr lang="pt-BR" sz="9600" b="1" dirty="0">
                <a:solidFill>
                  <a:srgbClr val="C00000"/>
                </a:solidFill>
              </a:rPr>
              <a:t>sabedoria</a:t>
            </a:r>
            <a:r>
              <a:rPr lang="pt-BR" sz="9600" b="1" dirty="0">
                <a:solidFill>
                  <a:srgbClr val="002060"/>
                </a:solidFill>
              </a:rPr>
              <a:t> para ver o caminho</a:t>
            </a:r>
            <a:endParaRPr lang="pt-BR" sz="9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9600" b="1" dirty="0">
                <a:solidFill>
                  <a:srgbClr val="002060"/>
                </a:solidFill>
              </a:rPr>
              <a:t>e </a:t>
            </a:r>
            <a:r>
              <a:rPr lang="pt-BR" sz="9600" b="1" dirty="0">
                <a:solidFill>
                  <a:srgbClr val="C00000"/>
                </a:solidFill>
              </a:rPr>
              <a:t>generosidade</a:t>
            </a:r>
            <a:r>
              <a:rPr lang="pt-BR" sz="9600" b="1" dirty="0">
                <a:solidFill>
                  <a:srgbClr val="002060"/>
                </a:solidFill>
              </a:rPr>
              <a:t> para seguir tua voz.</a:t>
            </a:r>
            <a:endParaRPr lang="pt-BR" sz="9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9600" b="1" dirty="0">
                <a:solidFill>
                  <a:srgbClr val="002060"/>
                </a:solidFill>
              </a:rPr>
              <a:t> </a:t>
            </a:r>
            <a:endParaRPr lang="pt-BR" sz="9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9600" b="1" dirty="0" smtClean="0">
                <a:solidFill>
                  <a:srgbClr val="002060"/>
                </a:solidFill>
              </a:rPr>
              <a:t>Senhor, que </a:t>
            </a:r>
            <a:r>
              <a:rPr lang="pt-BR" sz="9600" b="1" dirty="0">
                <a:solidFill>
                  <a:srgbClr val="002060"/>
                </a:solidFill>
              </a:rPr>
              <a:t>a Messe não se perca por falta de Operários.</a:t>
            </a:r>
            <a:endParaRPr lang="pt-BR" sz="9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9600" b="1" dirty="0">
                <a:solidFill>
                  <a:srgbClr val="C00000"/>
                </a:solidFill>
              </a:rPr>
              <a:t>Desperta</a:t>
            </a:r>
            <a:r>
              <a:rPr lang="pt-BR" sz="9600" b="1" dirty="0">
                <a:solidFill>
                  <a:srgbClr val="002060"/>
                </a:solidFill>
              </a:rPr>
              <a:t> nossas comunidades para a </a:t>
            </a:r>
            <a:r>
              <a:rPr lang="pt-BR" sz="9600" b="1" dirty="0">
                <a:solidFill>
                  <a:srgbClr val="C00000"/>
                </a:solidFill>
              </a:rPr>
              <a:t>Missão</a:t>
            </a:r>
            <a:r>
              <a:rPr lang="pt-BR" sz="9600" b="1" dirty="0">
                <a:solidFill>
                  <a:srgbClr val="002060"/>
                </a:solidFill>
              </a:rPr>
              <a:t>.</a:t>
            </a:r>
            <a:endParaRPr lang="pt-BR" sz="9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9600" b="1" dirty="0">
                <a:solidFill>
                  <a:srgbClr val="C00000"/>
                </a:solidFill>
              </a:rPr>
              <a:t>Ensina</a:t>
            </a:r>
            <a:r>
              <a:rPr lang="pt-BR" sz="9600" b="1" dirty="0">
                <a:solidFill>
                  <a:srgbClr val="002060"/>
                </a:solidFill>
              </a:rPr>
              <a:t> nossa vida a ser </a:t>
            </a:r>
            <a:r>
              <a:rPr lang="pt-BR" sz="9600" b="1" dirty="0">
                <a:solidFill>
                  <a:srgbClr val="C00000"/>
                </a:solidFill>
              </a:rPr>
              <a:t>serviço</a:t>
            </a:r>
            <a:r>
              <a:rPr lang="pt-BR" sz="9600" b="1" dirty="0">
                <a:solidFill>
                  <a:srgbClr val="002060"/>
                </a:solidFill>
              </a:rPr>
              <a:t>.</a:t>
            </a:r>
            <a:endParaRPr lang="pt-BR" sz="9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9600" b="1" dirty="0">
                <a:solidFill>
                  <a:srgbClr val="C00000"/>
                </a:solidFill>
              </a:rPr>
              <a:t>Fortalece</a:t>
            </a:r>
            <a:r>
              <a:rPr lang="pt-BR" sz="9600" b="1" dirty="0">
                <a:solidFill>
                  <a:srgbClr val="002060"/>
                </a:solidFill>
              </a:rPr>
              <a:t> os que querem dedicar-se ao Reino,</a:t>
            </a:r>
            <a:endParaRPr lang="pt-BR" sz="9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9600" b="1" dirty="0">
                <a:solidFill>
                  <a:srgbClr val="002060"/>
                </a:solidFill>
              </a:rPr>
              <a:t>na vida consagrada e religiosa</a:t>
            </a:r>
            <a:r>
              <a:rPr lang="pt-BR" sz="9600" b="1" dirty="0" smtClean="0">
                <a:solidFill>
                  <a:srgbClr val="002060"/>
                </a:solidFill>
              </a:rPr>
              <a:t>.</a:t>
            </a:r>
            <a:endParaRPr lang="pt-BR" sz="9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747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pt-B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Oração Vocacional</a:t>
            </a:r>
            <a:endParaRPr lang="pt-BR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9600" b="1" dirty="0" smtClean="0">
                <a:solidFill>
                  <a:srgbClr val="002060"/>
                </a:solidFill>
              </a:rPr>
              <a:t>Senhor,</a:t>
            </a:r>
            <a:r>
              <a:rPr lang="pt-BR" sz="9600" dirty="0">
                <a:solidFill>
                  <a:srgbClr val="002060"/>
                </a:solidFill>
              </a:rPr>
              <a:t> </a:t>
            </a:r>
            <a:r>
              <a:rPr lang="pt-BR" sz="9600" b="1" dirty="0" smtClean="0">
                <a:solidFill>
                  <a:srgbClr val="002060"/>
                </a:solidFill>
              </a:rPr>
              <a:t>que </a:t>
            </a:r>
            <a:r>
              <a:rPr lang="pt-BR" sz="9600" b="1" dirty="0">
                <a:solidFill>
                  <a:srgbClr val="002060"/>
                </a:solidFill>
              </a:rPr>
              <a:t>o Rebanho não pereça por falta de Pastores.</a:t>
            </a:r>
            <a:endParaRPr lang="pt-BR" sz="9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9600" b="1" dirty="0">
                <a:solidFill>
                  <a:srgbClr val="C00000"/>
                </a:solidFill>
              </a:rPr>
              <a:t>Sustenta</a:t>
            </a:r>
            <a:r>
              <a:rPr lang="pt-BR" sz="9600" b="1" dirty="0">
                <a:solidFill>
                  <a:srgbClr val="002060"/>
                </a:solidFill>
              </a:rPr>
              <a:t> a fidelidade de nossos bispos, padres e diáconos.</a:t>
            </a:r>
            <a:endParaRPr lang="pt-BR" sz="9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9600" b="1" dirty="0">
                <a:solidFill>
                  <a:srgbClr val="002060"/>
                </a:solidFill>
              </a:rPr>
              <a:t>Dá </a:t>
            </a:r>
            <a:r>
              <a:rPr lang="pt-BR" sz="9600" b="1" dirty="0">
                <a:solidFill>
                  <a:srgbClr val="C00000"/>
                </a:solidFill>
              </a:rPr>
              <a:t>perseverança</a:t>
            </a:r>
            <a:r>
              <a:rPr lang="pt-BR" sz="9600" b="1" dirty="0">
                <a:solidFill>
                  <a:srgbClr val="002060"/>
                </a:solidFill>
              </a:rPr>
              <a:t> a nossos seminaristas.</a:t>
            </a:r>
            <a:endParaRPr lang="pt-BR" sz="9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9600" b="1" dirty="0">
                <a:solidFill>
                  <a:srgbClr val="C00000"/>
                </a:solidFill>
              </a:rPr>
              <a:t>Desperta</a:t>
            </a:r>
            <a:r>
              <a:rPr lang="pt-BR" sz="9600" b="1" dirty="0">
                <a:solidFill>
                  <a:srgbClr val="002060"/>
                </a:solidFill>
              </a:rPr>
              <a:t> o coração de nossos </a:t>
            </a:r>
            <a:r>
              <a:rPr lang="pt-BR" sz="9600" b="1" dirty="0" smtClean="0">
                <a:solidFill>
                  <a:srgbClr val="C00000"/>
                </a:solidFill>
              </a:rPr>
              <a:t>jovens</a:t>
            </a:r>
          </a:p>
          <a:p>
            <a:pPr marL="0" indent="0">
              <a:buNone/>
            </a:pPr>
            <a:r>
              <a:rPr lang="pt-BR" sz="9600" b="1" dirty="0" smtClean="0">
                <a:solidFill>
                  <a:srgbClr val="002060"/>
                </a:solidFill>
              </a:rPr>
              <a:t>para </a:t>
            </a:r>
            <a:r>
              <a:rPr lang="pt-BR" sz="9600" b="1" dirty="0">
                <a:solidFill>
                  <a:srgbClr val="002060"/>
                </a:solidFill>
              </a:rPr>
              <a:t>o ministério pastoral em tua Igreja.</a:t>
            </a:r>
            <a:endParaRPr lang="pt-BR" sz="9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9600" b="1" dirty="0">
                <a:solidFill>
                  <a:srgbClr val="002060"/>
                </a:solidFill>
              </a:rPr>
              <a:t> </a:t>
            </a:r>
            <a:endParaRPr lang="pt-BR" sz="9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9600" b="1" dirty="0">
                <a:solidFill>
                  <a:srgbClr val="002060"/>
                </a:solidFill>
              </a:rPr>
              <a:t>Senhor da Messe e Pastor do Rebanho,</a:t>
            </a:r>
            <a:endParaRPr lang="pt-BR" sz="9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9600" b="1" dirty="0">
                <a:solidFill>
                  <a:srgbClr val="C00000"/>
                </a:solidFill>
              </a:rPr>
              <a:t>chama-nos</a:t>
            </a:r>
            <a:r>
              <a:rPr lang="pt-BR" sz="9600" b="1" dirty="0">
                <a:solidFill>
                  <a:srgbClr val="002060"/>
                </a:solidFill>
              </a:rPr>
              <a:t> para o serviço de teu povo.</a:t>
            </a:r>
            <a:endParaRPr lang="pt-BR" sz="9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9600" b="1" dirty="0" smtClean="0">
                <a:solidFill>
                  <a:srgbClr val="002060"/>
                </a:solidFill>
              </a:rPr>
              <a:t>Maria,</a:t>
            </a:r>
            <a:r>
              <a:rPr lang="pt-BR" sz="9600" dirty="0">
                <a:solidFill>
                  <a:srgbClr val="002060"/>
                </a:solidFill>
              </a:rPr>
              <a:t> </a:t>
            </a:r>
            <a:r>
              <a:rPr lang="pt-BR" sz="9600" b="1" dirty="0" smtClean="0">
                <a:solidFill>
                  <a:srgbClr val="002060"/>
                </a:solidFill>
              </a:rPr>
              <a:t>Mãe </a:t>
            </a:r>
            <a:r>
              <a:rPr lang="pt-BR" sz="9600" b="1" dirty="0">
                <a:solidFill>
                  <a:srgbClr val="002060"/>
                </a:solidFill>
              </a:rPr>
              <a:t>da Igreja, modelo dos servidores do Evangelho,</a:t>
            </a:r>
            <a:endParaRPr lang="pt-BR" sz="9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9600" b="1" dirty="0">
                <a:solidFill>
                  <a:srgbClr val="C00000"/>
                </a:solidFill>
              </a:rPr>
              <a:t>ajuda-nos</a:t>
            </a:r>
            <a:r>
              <a:rPr lang="pt-BR" sz="9600" b="1" dirty="0">
                <a:solidFill>
                  <a:srgbClr val="002060"/>
                </a:solidFill>
              </a:rPr>
              <a:t> a responder </a:t>
            </a:r>
            <a:r>
              <a:rPr lang="pt-BR" sz="9600" b="1" dirty="0" smtClean="0">
                <a:solidFill>
                  <a:srgbClr val="002060"/>
                </a:solidFill>
              </a:rPr>
              <a:t>SIM.</a:t>
            </a:r>
          </a:p>
          <a:p>
            <a:pPr marL="0" indent="0">
              <a:buNone/>
            </a:pPr>
            <a:endParaRPr lang="pt-BR" sz="9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9600" b="1" dirty="0" smtClean="0">
                <a:solidFill>
                  <a:srgbClr val="C00000"/>
                </a:solidFill>
              </a:rPr>
              <a:t>Amém</a:t>
            </a:r>
            <a:r>
              <a:rPr lang="pt-BR" sz="9600" b="1" dirty="0">
                <a:solidFill>
                  <a:srgbClr val="002060"/>
                </a:solidFill>
              </a:rPr>
              <a:t>.</a:t>
            </a:r>
            <a:endParaRPr lang="pt-BR" sz="9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4637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5200" i="1" dirty="0" smtClean="0">
                <a:solidFill>
                  <a:srgbClr val="002060"/>
                </a:solidFill>
              </a:rPr>
              <a:t>Uma Igreja que perde a humildade, que deixa de escutar, que não permite que a questionem, perde a juventude e se transforma em um museu.</a:t>
            </a:r>
          </a:p>
          <a:p>
            <a:pPr marL="0" indent="0">
              <a:buNone/>
            </a:pPr>
            <a:endParaRPr lang="pt-BR" i="1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pt-BR" i="1" dirty="0" smtClean="0">
                <a:solidFill>
                  <a:srgbClr val="002060"/>
                </a:solidFill>
              </a:rPr>
              <a:t>(</a:t>
            </a:r>
            <a:r>
              <a:rPr lang="pt-BR" i="1" dirty="0" err="1" smtClean="0">
                <a:solidFill>
                  <a:srgbClr val="002060"/>
                </a:solidFill>
              </a:rPr>
              <a:t>ChV</a:t>
            </a:r>
            <a:r>
              <a:rPr lang="pt-BR" i="1" dirty="0" smtClean="0">
                <a:solidFill>
                  <a:srgbClr val="002060"/>
                </a:solidFill>
              </a:rPr>
              <a:t> </a:t>
            </a:r>
            <a:r>
              <a:rPr lang="pt-BR" i="1" dirty="0" smtClean="0">
                <a:solidFill>
                  <a:srgbClr val="002060"/>
                </a:solidFill>
              </a:rPr>
              <a:t>41)</a:t>
            </a:r>
            <a:endParaRPr lang="pt-BR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90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218</Words>
  <Application>Microsoft Office PowerPoint</Application>
  <PresentationFormat>Apresentação na tela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BatangChe</vt:lpstr>
      <vt:lpstr>Calibri</vt:lpstr>
      <vt:lpstr>Tema do Office</vt:lpstr>
      <vt:lpstr>Organismos que compõem a CMOVC-CNBB e apoiadores no setor vocacional</vt:lpstr>
      <vt:lpstr>Apresentação do PowerPoint</vt:lpstr>
      <vt:lpstr>Apresentação do PowerPoint</vt:lpstr>
      <vt:lpstr>Apresentação do PowerPoint</vt:lpstr>
      <vt:lpstr>Tema deste ano: Amados e chamados por Deus  Um grande anúncio para todos os jovens (ChV)        Um Deus que é amor (ChV 112-117)    Cristo te salva (ChV 118-123)    Cristo Vive (ChV 124-129)    O Espírito dá Vida (ChV 130-133) </vt:lpstr>
      <vt:lpstr>Subsídio para o Mês Vocacional: Amados e chamados por Deus  Conteúdo:      Terços vocacionais   Encontro vocacional   Vigília vocacional   Leitura orante vocacional</vt:lpstr>
      <vt:lpstr>Oração Vocacional</vt:lpstr>
      <vt:lpstr>Oração Vocacional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Provincia</dc:creator>
  <cp:lastModifiedBy>Juarez Destro</cp:lastModifiedBy>
  <cp:revision>49</cp:revision>
  <dcterms:created xsi:type="dcterms:W3CDTF">2014-04-03T17:57:13Z</dcterms:created>
  <dcterms:modified xsi:type="dcterms:W3CDTF">2020-06-16T16:46:42Z</dcterms:modified>
</cp:coreProperties>
</file>