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</p:sldIdLst>
  <p:sldSz cy="5143500" cx="9144000"/>
  <p:notesSz cx="6858000" cy="9144000"/>
  <p:embeddedFontLst>
    <p:embeddedFont>
      <p:font typeface="Bangers"/>
      <p:regular r:id="rId7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70" Type="http://schemas.openxmlformats.org/officeDocument/2006/relationships/font" Target="fonts/Bangers-regular.fntdata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9220fb30e_4_6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9220fb30e_4_6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9220fb30e_4_6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9220fb30e_4_6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9220fb30e_0_3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89220fb30e_0_3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89220fb30e_0_4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89220fb30e_0_4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89220fb30e_0_4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89220fb30e_0_4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9220fb30e_4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9220fb30e_4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9220fb30e_0_6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89220fb30e_0_6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89220fb30e_0_6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89220fb30e_0_6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89220fb30e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89220fb30e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89220fb30e_2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89220fb30e_2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89220fb30e_4_4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89220fb30e_4_4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89220fb30e_2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89220fb30e_2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89220fb30e_2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89220fb30e_2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89220fb30e_2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89220fb30e_2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89220fb30e_2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89220fb30e_2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89220fb30e_2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89220fb30e_2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89220fb30e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89220fb30e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89220fb30e_4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89220fb30e_4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89220fb30e_4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89220fb30e_4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89220fb30e_4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89220fb30e_4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89220fb30e_4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89220fb30e_4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89220fb30e_4_4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89220fb30e_4_4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89220fb30e_4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89220fb30e_4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89220fb30e_4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89220fb30e_4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89220fb30e_4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89220fb30e_4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89220fb30e_4_7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89220fb30e_4_7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89220fb30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89220fb30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89220fb30e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89220fb30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89220fb30e_4_7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89220fb30e_4_7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89220fb30e_4_7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89220fb30e_4_7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89220fb30e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89220fb30e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89220fb30e_4_7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89220fb30e_4_7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89220fb30e_4_5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89220fb30e_4_5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89220fb30e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89220fb30e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89220fb30e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89220fb30e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89220fb30e_4_7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89220fb30e_4_7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89220fb30e_4_5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89220fb30e_4_5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89220fb30e_4_5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89220fb30e_4_5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89220fb30e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89220fb30e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89220fb30e_4_6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89220fb30e_4_6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89220fb30e_0_5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89220fb30e_0_5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89220fb30e_0_5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89220fb30e_0_5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89220fb30e_0_5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89220fb30e_0_5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89220fb30e_4_5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89220fb30e_4_5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89220fb30e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89220fb30e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89220fb30e_0_3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89220fb30e_0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89220fb30e_0_3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89220fb30e_0_3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89220fb30e_4_7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89220fb30e_4_7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89220fb30e_4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89220fb30e_4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89220fb30e_4_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89220fb30e_4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89220fb30e_4_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89220fb30e_4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89220fb30e_4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89220fb30e_4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89220fb30e_4_5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89220fb30e_4_5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89220fb30e_4_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89220fb30e_4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9220fb30e_4_5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9220fb30e_4_5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89220fb30e_4_3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89220fb30e_4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89220fb30e_4_3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89220fb30e_4_3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89220fb30e_4_3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89220fb30e_4_3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89220fb30e_4_7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89220fb30e_4_7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89220fb30e_4_7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Google Shape;746;g89220fb30e_4_7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9220fb30e_4_5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89220fb30e_4_5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9220fb30e_4_5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9220fb30e_4_5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9220fb30e_4_5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9220fb30e_4_5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Relationship Id="rId4" Type="http://schemas.openxmlformats.org/officeDocument/2006/relationships/image" Target="../media/image42.png"/><Relationship Id="rId5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1" Type="http://schemas.openxmlformats.org/officeDocument/2006/relationships/image" Target="../media/image29.png"/><Relationship Id="rId10" Type="http://schemas.openxmlformats.org/officeDocument/2006/relationships/image" Target="../media/image23.png"/><Relationship Id="rId13" Type="http://schemas.openxmlformats.org/officeDocument/2006/relationships/image" Target="../media/image15.png"/><Relationship Id="rId1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5.png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5" Type="http://schemas.openxmlformats.org/officeDocument/2006/relationships/image" Target="../media/image14.png"/><Relationship Id="rId14" Type="http://schemas.openxmlformats.org/officeDocument/2006/relationships/image" Target="../media/image13.png"/><Relationship Id="rId17" Type="http://schemas.openxmlformats.org/officeDocument/2006/relationships/image" Target="../media/image16.png"/><Relationship Id="rId16" Type="http://schemas.openxmlformats.org/officeDocument/2006/relationships/image" Target="../media/image17.png"/><Relationship Id="rId5" Type="http://schemas.openxmlformats.org/officeDocument/2006/relationships/image" Target="../media/image20.png"/><Relationship Id="rId19" Type="http://schemas.openxmlformats.org/officeDocument/2006/relationships/image" Target="../media/image42.png"/><Relationship Id="rId6" Type="http://schemas.openxmlformats.org/officeDocument/2006/relationships/image" Target="../media/image10.png"/><Relationship Id="rId18" Type="http://schemas.openxmlformats.org/officeDocument/2006/relationships/image" Target="../media/image43.png"/><Relationship Id="rId7" Type="http://schemas.openxmlformats.org/officeDocument/2006/relationships/image" Target="../media/image9.png"/><Relationship Id="rId8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Relationship Id="rId4" Type="http://schemas.openxmlformats.org/officeDocument/2006/relationships/image" Target="../media/image23.png"/><Relationship Id="rId5" Type="http://schemas.openxmlformats.org/officeDocument/2006/relationships/image" Target="../media/image12.png"/><Relationship Id="rId6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Relationship Id="rId4" Type="http://schemas.openxmlformats.org/officeDocument/2006/relationships/image" Target="../media/image29.png"/><Relationship Id="rId5" Type="http://schemas.openxmlformats.org/officeDocument/2006/relationships/image" Target="../media/image2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png"/><Relationship Id="rId4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9.png"/><Relationship Id="rId4" Type="http://schemas.openxmlformats.org/officeDocument/2006/relationships/image" Target="../media/image2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9.png"/><Relationship Id="rId4" Type="http://schemas.openxmlformats.org/officeDocument/2006/relationships/image" Target="../media/image2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9.png"/><Relationship Id="rId4" Type="http://schemas.openxmlformats.org/officeDocument/2006/relationships/image" Target="../media/image2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png"/><Relationship Id="rId4" Type="http://schemas.openxmlformats.org/officeDocument/2006/relationships/image" Target="../media/image2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9.png"/><Relationship Id="rId4" Type="http://schemas.openxmlformats.org/officeDocument/2006/relationships/image" Target="../media/image2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9.png"/><Relationship Id="rId4" Type="http://schemas.openxmlformats.org/officeDocument/2006/relationships/image" Target="../media/image2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9.png"/><Relationship Id="rId4" Type="http://schemas.openxmlformats.org/officeDocument/2006/relationships/image" Target="../media/image2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9.png"/><Relationship Id="rId4" Type="http://schemas.openxmlformats.org/officeDocument/2006/relationships/image" Target="../media/image29.png"/><Relationship Id="rId5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0.png"/><Relationship Id="rId4" Type="http://schemas.openxmlformats.org/officeDocument/2006/relationships/image" Target="../media/image29.png"/><Relationship Id="rId5" Type="http://schemas.openxmlformats.org/officeDocument/2006/relationships/image" Target="../media/image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9.png"/><Relationship Id="rId4" Type="http://schemas.openxmlformats.org/officeDocument/2006/relationships/image" Target="../media/image8.png"/><Relationship Id="rId5" Type="http://schemas.openxmlformats.org/officeDocument/2006/relationships/image" Target="../media/image20.png"/><Relationship Id="rId6" Type="http://schemas.openxmlformats.org/officeDocument/2006/relationships/image" Target="../media/image1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5.png"/><Relationship Id="rId4" Type="http://schemas.openxmlformats.org/officeDocument/2006/relationships/image" Target="../media/image8.png"/><Relationship Id="rId5" Type="http://schemas.openxmlformats.org/officeDocument/2006/relationships/image" Target="../media/image20.png"/><Relationship Id="rId6" Type="http://schemas.openxmlformats.org/officeDocument/2006/relationships/image" Target="../media/image10.png"/><Relationship Id="rId7" Type="http://schemas.openxmlformats.org/officeDocument/2006/relationships/image" Target="../media/image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0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0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1.png"/><Relationship Id="rId4" Type="http://schemas.openxmlformats.org/officeDocument/2006/relationships/image" Target="../media/image33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3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6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6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7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3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39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32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36.png"/><Relationship Id="rId4" Type="http://schemas.openxmlformats.org/officeDocument/2006/relationships/image" Target="../media/image38.png"/><Relationship Id="rId5" Type="http://schemas.openxmlformats.org/officeDocument/2006/relationships/image" Target="../media/image41.png"/><Relationship Id="rId6" Type="http://schemas.openxmlformats.org/officeDocument/2006/relationships/image" Target="../media/image37.png"/><Relationship Id="rId7" Type="http://schemas.openxmlformats.org/officeDocument/2006/relationships/image" Target="../media/image40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5325" y="-2925"/>
            <a:ext cx="4838700" cy="507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0" l="-9449" r="105281" t="0"/>
          <a:stretch/>
        </p:blipFill>
        <p:spPr>
          <a:xfrm>
            <a:off x="-171161" y="-2925"/>
            <a:ext cx="2500524" cy="507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0" l="0" r="94197" t="0"/>
          <a:stretch/>
        </p:blipFill>
        <p:spPr>
          <a:xfrm>
            <a:off x="-8800" y="-10828"/>
            <a:ext cx="2179926" cy="507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3">
            <a:alphaModFix/>
          </a:blip>
          <a:srcRect b="0" l="95094" r="0" t="0"/>
          <a:stretch/>
        </p:blipFill>
        <p:spPr>
          <a:xfrm>
            <a:off x="6729050" y="-2925"/>
            <a:ext cx="2338749" cy="507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D966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ctrTitle"/>
          </p:nvPr>
        </p:nvSpPr>
        <p:spPr>
          <a:xfrm>
            <a:off x="311708" y="14303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>
                <a:latin typeface="Bangers"/>
                <a:ea typeface="Bangers"/>
                <a:cs typeface="Bangers"/>
                <a:sym typeface="Bangers"/>
              </a:rPr>
              <a:t>estratégias didáticas assimétricas</a:t>
            </a:r>
            <a:endParaRPr sz="60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19" name="Google Shape;119;p22"/>
          <p:cNvSpPr txBox="1"/>
          <p:nvPr/>
        </p:nvSpPr>
        <p:spPr>
          <a:xfrm>
            <a:off x="3154950" y="3469625"/>
            <a:ext cx="34437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/>
              <a:t>@paulotomazinho</a:t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/>
        </p:nvSpPr>
        <p:spPr>
          <a:xfrm>
            <a:off x="1656325" y="1499050"/>
            <a:ext cx="6284100" cy="22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estratégias didáticas assimétricas são técnicas de ensino-aprendizagem onde o ganho de aprendizagem é desproporcional ao tempo investido no ensino.</a:t>
            </a:r>
            <a:endParaRPr sz="30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cxnSp>
        <p:nvCxnSpPr>
          <p:cNvPr id="125" name="Google Shape;125;p23"/>
          <p:cNvCxnSpPr/>
          <p:nvPr/>
        </p:nvCxnSpPr>
        <p:spPr>
          <a:xfrm flipH="1" rot="10800000">
            <a:off x="1752900" y="1224100"/>
            <a:ext cx="1752900" cy="22200"/>
          </a:xfrm>
          <a:prstGeom prst="straightConnector1">
            <a:avLst/>
          </a:prstGeom>
          <a:noFill/>
          <a:ln cap="flat" cmpd="sng" w="228600">
            <a:solidFill>
              <a:srgbClr val="FFD9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6" name="Google Shape;126;p23"/>
          <p:cNvSpPr txBox="1"/>
          <p:nvPr/>
        </p:nvSpPr>
        <p:spPr>
          <a:xfrm>
            <a:off x="5558325" y="4084550"/>
            <a:ext cx="26544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Paulo Tomazinho</a:t>
            </a:r>
            <a:endParaRPr sz="20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27" name="Google Shape;127;p23"/>
          <p:cNvSpPr txBox="1"/>
          <p:nvPr/>
        </p:nvSpPr>
        <p:spPr>
          <a:xfrm>
            <a:off x="127975" y="4746550"/>
            <a:ext cx="4240500" cy="1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FFFF"/>
                </a:solidFill>
              </a:rPr>
              <a:t>©️ 2020 @paulotomazinho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8" name="Google Shape;128;p23"/>
          <p:cNvSpPr txBox="1"/>
          <p:nvPr/>
        </p:nvSpPr>
        <p:spPr>
          <a:xfrm>
            <a:off x="4686960" y="4746545"/>
            <a:ext cx="42405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FFFF"/>
                </a:solidFill>
              </a:rPr>
              <a:t>http://paulotomazinho.com.br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675" y="1458600"/>
            <a:ext cx="1711999" cy="171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6750" y="1458599"/>
            <a:ext cx="1711999" cy="1711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4"/>
          <p:cNvSpPr txBox="1"/>
          <p:nvPr/>
        </p:nvSpPr>
        <p:spPr>
          <a:xfrm>
            <a:off x="537675" y="3377825"/>
            <a:ext cx="2215200" cy="5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Bangers"/>
                <a:ea typeface="Bangers"/>
                <a:cs typeface="Bangers"/>
                <a:sym typeface="Bangers"/>
              </a:rPr>
              <a:t>… gostavam das minhas aulas ...</a:t>
            </a:r>
            <a:endParaRPr sz="24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36" name="Google Shape;136;p24"/>
          <p:cNvSpPr txBox="1"/>
          <p:nvPr/>
        </p:nvSpPr>
        <p:spPr>
          <a:xfrm>
            <a:off x="537675" y="482225"/>
            <a:ext cx="3531300" cy="5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highlight>
                  <a:srgbClr val="FFD966"/>
                </a:highlight>
                <a:latin typeface="Bangers"/>
                <a:ea typeface="Bangers"/>
                <a:cs typeface="Bangers"/>
                <a:sym typeface="Bangers"/>
              </a:rPr>
              <a:t>Meus alunos ...</a:t>
            </a:r>
            <a:endParaRPr sz="3600">
              <a:highlight>
                <a:srgbClr val="FFD966"/>
              </a:highlight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37" name="Google Shape;137;p24"/>
          <p:cNvSpPr txBox="1"/>
          <p:nvPr/>
        </p:nvSpPr>
        <p:spPr>
          <a:xfrm>
            <a:off x="3268450" y="3377825"/>
            <a:ext cx="1776600" cy="5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Bangers"/>
                <a:ea typeface="Bangers"/>
                <a:cs typeface="Bangers"/>
                <a:sym typeface="Bangers"/>
              </a:rPr>
              <a:t>… tiravam boas notas ...</a:t>
            </a:r>
            <a:endParaRPr sz="24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38" name="Google Shape;138;p24"/>
          <p:cNvSpPr txBox="1"/>
          <p:nvPr/>
        </p:nvSpPr>
        <p:spPr>
          <a:xfrm>
            <a:off x="5430075" y="3368950"/>
            <a:ext cx="867600" cy="6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/>
              <a:t>Δ</a:t>
            </a:r>
            <a:r>
              <a:rPr i="1" lang="pt-BR" sz="4800"/>
              <a:t>t</a:t>
            </a:r>
            <a:endParaRPr i="1" sz="4800"/>
          </a:p>
        </p:txBody>
      </p:sp>
      <p:pic>
        <p:nvPicPr>
          <p:cNvPr id="139" name="Google Shape;139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79925" y="1458600"/>
            <a:ext cx="1776600" cy="17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4"/>
          <p:cNvSpPr txBox="1"/>
          <p:nvPr/>
        </p:nvSpPr>
        <p:spPr>
          <a:xfrm>
            <a:off x="6481275" y="3377825"/>
            <a:ext cx="2215200" cy="5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highlight>
                  <a:srgbClr val="FFD966"/>
                </a:highlight>
                <a:latin typeface="Bangers"/>
                <a:ea typeface="Bangers"/>
                <a:cs typeface="Bangers"/>
                <a:sym typeface="Bangers"/>
              </a:rPr>
              <a:t>… não lembravam do conteúdo.</a:t>
            </a:r>
            <a:endParaRPr sz="2400">
              <a:highlight>
                <a:srgbClr val="FFD966"/>
              </a:highlight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41" name="Google Shape;141;p24"/>
          <p:cNvSpPr txBox="1"/>
          <p:nvPr/>
        </p:nvSpPr>
        <p:spPr>
          <a:xfrm>
            <a:off x="127975" y="4746550"/>
            <a:ext cx="4240500" cy="1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©️ 2020 @paulotomazinho</a:t>
            </a:r>
            <a:endParaRPr/>
          </a:p>
        </p:txBody>
      </p:sp>
      <p:sp>
        <p:nvSpPr>
          <p:cNvPr id="142" name="Google Shape;142;p24"/>
          <p:cNvSpPr txBox="1"/>
          <p:nvPr/>
        </p:nvSpPr>
        <p:spPr>
          <a:xfrm>
            <a:off x="4686960" y="4746545"/>
            <a:ext cx="42405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http://paulotomazinho.com.br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6325" y="693950"/>
            <a:ext cx="3609975" cy="299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9425" y="967075"/>
            <a:ext cx="2266950" cy="226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767033">
            <a:off x="1065925" y="1732875"/>
            <a:ext cx="1763550" cy="1763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5"/>
          <p:cNvSpPr txBox="1"/>
          <p:nvPr/>
        </p:nvSpPr>
        <p:spPr>
          <a:xfrm>
            <a:off x="4654100" y="3745925"/>
            <a:ext cx="41397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highlight>
                  <a:srgbClr val="FFD966"/>
                </a:highlight>
                <a:latin typeface="Bangers"/>
                <a:ea typeface="Bangers"/>
                <a:cs typeface="Bangers"/>
                <a:sym typeface="Bangers"/>
              </a:rPr>
              <a:t>Plano JK</a:t>
            </a:r>
            <a:endParaRPr sz="3000">
              <a:highlight>
                <a:srgbClr val="FFD966"/>
              </a:highlight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51" name="Google Shape;151;p25"/>
          <p:cNvSpPr txBox="1"/>
          <p:nvPr/>
        </p:nvSpPr>
        <p:spPr>
          <a:xfrm>
            <a:off x="1196500" y="3733300"/>
            <a:ext cx="33528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Bangers"/>
                <a:ea typeface="Bangers"/>
                <a:cs typeface="Bangers"/>
                <a:sym typeface="Bangers"/>
              </a:rPr>
              <a:t>na véspera das provas</a:t>
            </a:r>
            <a:endParaRPr sz="30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52" name="Google Shape;152;p25"/>
          <p:cNvSpPr txBox="1"/>
          <p:nvPr/>
        </p:nvSpPr>
        <p:spPr>
          <a:xfrm>
            <a:off x="127975" y="4746550"/>
            <a:ext cx="4240500" cy="1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©️ 2020 @paulotomazinho</a:t>
            </a:r>
            <a:endParaRPr/>
          </a:p>
        </p:txBody>
      </p:sp>
      <p:sp>
        <p:nvSpPr>
          <p:cNvPr id="153" name="Google Shape;153;p25"/>
          <p:cNvSpPr txBox="1"/>
          <p:nvPr/>
        </p:nvSpPr>
        <p:spPr>
          <a:xfrm>
            <a:off x="4686960" y="4746545"/>
            <a:ext cx="42405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http://paulotomazinho.com.br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D966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/>
          <p:nvPr>
            <p:ph type="ctrTitle"/>
          </p:nvPr>
        </p:nvSpPr>
        <p:spPr>
          <a:xfrm>
            <a:off x="311708" y="12017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>
                <a:latin typeface="Bangers"/>
                <a:ea typeface="Bangers"/>
                <a:cs typeface="Bangers"/>
                <a:sym typeface="Bangers"/>
              </a:rPr>
              <a:t>ilusão de Fluência</a:t>
            </a:r>
            <a:endParaRPr sz="60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59" name="Google Shape;159;p26"/>
          <p:cNvSpPr txBox="1"/>
          <p:nvPr/>
        </p:nvSpPr>
        <p:spPr>
          <a:xfrm>
            <a:off x="127975" y="4746550"/>
            <a:ext cx="4240500" cy="1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©️ 2020 @paulotomazinho</a:t>
            </a:r>
            <a:endParaRPr/>
          </a:p>
        </p:txBody>
      </p:sp>
      <p:sp>
        <p:nvSpPr>
          <p:cNvPr id="160" name="Google Shape;160;p26"/>
          <p:cNvSpPr txBox="1"/>
          <p:nvPr/>
        </p:nvSpPr>
        <p:spPr>
          <a:xfrm>
            <a:off x="4686960" y="4746545"/>
            <a:ext cx="42405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http://paulotomazinho.com.br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/>
          <p:nvPr/>
        </p:nvSpPr>
        <p:spPr>
          <a:xfrm>
            <a:off x="1842850" y="1499050"/>
            <a:ext cx="5721000" cy="22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sob ilusão de fluência o aluno que compreendeu um conteúdo, </a:t>
            </a:r>
            <a:r>
              <a:rPr lang="pt-BR" sz="3000" u="sng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acha que aprendeu, e acredita que lembrará </a:t>
            </a:r>
            <a:r>
              <a:rPr lang="pt-BR" sz="30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desse conteúdo num momento futuro.</a:t>
            </a:r>
            <a:endParaRPr sz="30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cxnSp>
        <p:nvCxnSpPr>
          <p:cNvPr id="166" name="Google Shape;166;p27"/>
          <p:cNvCxnSpPr/>
          <p:nvPr/>
        </p:nvCxnSpPr>
        <p:spPr>
          <a:xfrm flipH="1" rot="10800000">
            <a:off x="1905300" y="1224100"/>
            <a:ext cx="1752900" cy="22200"/>
          </a:xfrm>
          <a:prstGeom prst="straightConnector1">
            <a:avLst/>
          </a:prstGeom>
          <a:noFill/>
          <a:ln cap="flat" cmpd="sng" w="228600">
            <a:solidFill>
              <a:srgbClr val="FFD9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7" name="Google Shape;167;p27"/>
          <p:cNvSpPr txBox="1"/>
          <p:nvPr/>
        </p:nvSpPr>
        <p:spPr>
          <a:xfrm>
            <a:off x="5558325" y="4084550"/>
            <a:ext cx="26544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Paulo Tomazinho</a:t>
            </a:r>
            <a:endParaRPr sz="20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68" name="Google Shape;168;p27"/>
          <p:cNvSpPr txBox="1"/>
          <p:nvPr/>
        </p:nvSpPr>
        <p:spPr>
          <a:xfrm>
            <a:off x="127975" y="4746550"/>
            <a:ext cx="4240500" cy="1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FFFF"/>
                </a:solidFill>
              </a:rPr>
              <a:t>©️ 2020 @paulotomazinho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9" name="Google Shape;169;p27"/>
          <p:cNvSpPr txBox="1"/>
          <p:nvPr/>
        </p:nvSpPr>
        <p:spPr>
          <a:xfrm>
            <a:off x="4686960" y="4746545"/>
            <a:ext cx="42405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FFFF"/>
                </a:solidFill>
              </a:rPr>
              <a:t>http://paulotomazinho.com.br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850" y="712950"/>
            <a:ext cx="2592625" cy="371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47825" y="1373075"/>
            <a:ext cx="1927575" cy="192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65275" y="1351425"/>
            <a:ext cx="1927575" cy="192757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8"/>
          <p:cNvSpPr txBox="1"/>
          <p:nvPr/>
        </p:nvSpPr>
        <p:spPr>
          <a:xfrm>
            <a:off x="3910950" y="3644450"/>
            <a:ext cx="21867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Bangers"/>
                <a:ea typeface="Bangers"/>
                <a:cs typeface="Bangers"/>
                <a:sym typeface="Bangers"/>
              </a:rPr>
              <a:t>mapa mental</a:t>
            </a:r>
            <a:endParaRPr sz="30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78" name="Google Shape;178;p28"/>
          <p:cNvSpPr txBox="1"/>
          <p:nvPr/>
        </p:nvSpPr>
        <p:spPr>
          <a:xfrm>
            <a:off x="6161200" y="3644450"/>
            <a:ext cx="27366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Bangers"/>
                <a:ea typeface="Bangers"/>
                <a:cs typeface="Bangers"/>
                <a:sym typeface="Bangers"/>
              </a:rPr>
              <a:t>pensamento visual</a:t>
            </a:r>
            <a:endParaRPr sz="3000">
              <a:latin typeface="Bangers"/>
              <a:ea typeface="Bangers"/>
              <a:cs typeface="Bangers"/>
              <a:sym typeface="Banger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9"/>
          <p:cNvPicPr preferRelativeResize="0"/>
          <p:nvPr/>
        </p:nvPicPr>
        <p:blipFill rotWithShape="1">
          <a:blip r:embed="rId3">
            <a:alphaModFix/>
          </a:blip>
          <a:srcRect b="16278" l="15726" r="16013" t="19909"/>
          <a:stretch/>
        </p:blipFill>
        <p:spPr>
          <a:xfrm>
            <a:off x="4454158" y="1458400"/>
            <a:ext cx="4173567" cy="324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2753288" y="1424212"/>
            <a:ext cx="2131293" cy="2699519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9"/>
          <p:cNvSpPr txBox="1"/>
          <p:nvPr/>
        </p:nvSpPr>
        <p:spPr>
          <a:xfrm>
            <a:off x="2741975" y="2501150"/>
            <a:ext cx="1406100" cy="4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>
                <a:latin typeface="Bangers"/>
                <a:ea typeface="Bangers"/>
                <a:cs typeface="Bangers"/>
                <a:sym typeface="Bangers"/>
              </a:rPr>
              <a:t>MT / MCP</a:t>
            </a:r>
            <a:endParaRPr sz="2600"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186" name="Google Shape;186;p29"/>
          <p:cNvPicPr preferRelativeResize="0"/>
          <p:nvPr/>
        </p:nvPicPr>
        <p:blipFill rotWithShape="1">
          <a:blip r:embed="rId5">
            <a:alphaModFix/>
          </a:blip>
          <a:srcRect b="48097" l="30239" r="30349" t="13399"/>
          <a:stretch/>
        </p:blipFill>
        <p:spPr>
          <a:xfrm rot="-5400000">
            <a:off x="4095550" y="2488600"/>
            <a:ext cx="596700" cy="57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9"/>
          <p:cNvPicPr preferRelativeResize="0"/>
          <p:nvPr/>
        </p:nvPicPr>
        <p:blipFill rotWithShape="1">
          <a:blip r:embed="rId5">
            <a:alphaModFix/>
          </a:blip>
          <a:srcRect b="48097" l="30239" r="30349" t="13399"/>
          <a:stretch/>
        </p:blipFill>
        <p:spPr>
          <a:xfrm rot="5400000">
            <a:off x="4677125" y="2488600"/>
            <a:ext cx="596700" cy="57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34675" y="1925400"/>
            <a:ext cx="478800" cy="175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16300" y="421313"/>
            <a:ext cx="2966575" cy="296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9"/>
          <p:cNvSpPr txBox="1"/>
          <p:nvPr/>
        </p:nvSpPr>
        <p:spPr>
          <a:xfrm>
            <a:off x="5638500" y="700675"/>
            <a:ext cx="1724700" cy="4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latin typeface="Bangers"/>
                <a:ea typeface="Bangers"/>
                <a:cs typeface="Bangers"/>
                <a:sym typeface="Bangers"/>
              </a:rPr>
              <a:t>HD/ MLP</a:t>
            </a:r>
            <a:endParaRPr sz="3600"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191" name="Google Shape;191;p29"/>
          <p:cNvPicPr preferRelativeResize="0"/>
          <p:nvPr/>
        </p:nvPicPr>
        <p:blipFill rotWithShape="1">
          <a:blip r:embed="rId5">
            <a:alphaModFix/>
          </a:blip>
          <a:srcRect b="48097" l="30239" r="30349" t="13399"/>
          <a:stretch/>
        </p:blipFill>
        <p:spPr>
          <a:xfrm rot="5400000">
            <a:off x="6124625" y="1491275"/>
            <a:ext cx="596700" cy="57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34075" y="818050"/>
            <a:ext cx="478800" cy="175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9"/>
          <p:cNvPicPr preferRelativeResize="0"/>
          <p:nvPr/>
        </p:nvPicPr>
        <p:blipFill rotWithShape="1">
          <a:blip r:embed="rId5">
            <a:alphaModFix/>
          </a:blip>
          <a:srcRect b="48097" l="30239" r="30349" t="13399"/>
          <a:stretch/>
        </p:blipFill>
        <p:spPr>
          <a:xfrm rot="-5400000">
            <a:off x="5606250" y="1481175"/>
            <a:ext cx="596700" cy="57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9"/>
          <p:cNvPicPr preferRelativeResize="0"/>
          <p:nvPr/>
        </p:nvPicPr>
        <p:blipFill rotWithShape="1">
          <a:blip r:embed="rId8">
            <a:alphaModFix/>
          </a:blip>
          <a:srcRect b="20628" l="20661" r="22793" t="0"/>
          <a:stretch/>
        </p:blipFill>
        <p:spPr>
          <a:xfrm>
            <a:off x="503650" y="54325"/>
            <a:ext cx="1361500" cy="187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9"/>
          <p:cNvPicPr preferRelativeResize="0"/>
          <p:nvPr/>
        </p:nvPicPr>
        <p:blipFill rotWithShape="1">
          <a:blip r:embed="rId9">
            <a:alphaModFix/>
          </a:blip>
          <a:srcRect b="50673" l="67228" r="0" t="0"/>
          <a:stretch/>
        </p:blipFill>
        <p:spPr>
          <a:xfrm>
            <a:off x="2114450" y="946001"/>
            <a:ext cx="918775" cy="97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282513" y="54075"/>
            <a:ext cx="1856025" cy="2070299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9"/>
          <p:cNvSpPr/>
          <p:nvPr/>
        </p:nvSpPr>
        <p:spPr>
          <a:xfrm>
            <a:off x="3865097" y="370366"/>
            <a:ext cx="825000" cy="1141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8" name="Google Shape;198;p29"/>
          <p:cNvPicPr preferRelativeResize="0"/>
          <p:nvPr/>
        </p:nvPicPr>
        <p:blipFill rotWithShape="1">
          <a:blip r:embed="rId11">
            <a:alphaModFix/>
          </a:blip>
          <a:srcRect b="16278" l="15726" r="16013" t="19909"/>
          <a:stretch/>
        </p:blipFill>
        <p:spPr>
          <a:xfrm>
            <a:off x="3818217" y="421336"/>
            <a:ext cx="918780" cy="782648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9"/>
          <p:cNvSpPr/>
          <p:nvPr/>
        </p:nvSpPr>
        <p:spPr>
          <a:xfrm>
            <a:off x="3718103" y="345825"/>
            <a:ext cx="379575" cy="331354"/>
          </a:xfrm>
          <a:custGeom>
            <a:rect b="b" l="l" r="r" t="t"/>
            <a:pathLst>
              <a:path extrusionOk="0" h="19803" w="25305">
                <a:moveTo>
                  <a:pt x="0" y="19803"/>
                </a:moveTo>
                <a:cubicBezTo>
                  <a:pt x="917" y="18153"/>
                  <a:pt x="1284" y="13203"/>
                  <a:pt x="5501" y="9902"/>
                </a:cubicBezTo>
                <a:cubicBezTo>
                  <a:pt x="9719" y="6602"/>
                  <a:pt x="22004" y="1650"/>
                  <a:pt x="25305" y="0"/>
                </a:cubicBezTo>
              </a:path>
            </a:pathLst>
          </a:custGeom>
          <a:solidFill>
            <a:srgbClr val="434343"/>
          </a:solidFill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0" name="Google Shape;200;p29"/>
          <p:cNvSpPr/>
          <p:nvPr/>
        </p:nvSpPr>
        <p:spPr>
          <a:xfrm>
            <a:off x="4419349" y="318193"/>
            <a:ext cx="305310" cy="386604"/>
          </a:xfrm>
          <a:custGeom>
            <a:rect b="b" l="l" r="r" t="t"/>
            <a:pathLst>
              <a:path extrusionOk="0" h="23105" w="20354">
                <a:moveTo>
                  <a:pt x="0" y="0"/>
                </a:moveTo>
                <a:cubicBezTo>
                  <a:pt x="2201" y="1375"/>
                  <a:pt x="9811" y="4401"/>
                  <a:pt x="13203" y="8252"/>
                </a:cubicBezTo>
                <a:cubicBezTo>
                  <a:pt x="16595" y="12103"/>
                  <a:pt x="19162" y="20630"/>
                  <a:pt x="20354" y="23105"/>
                </a:cubicBezTo>
              </a:path>
            </a:pathLst>
          </a:custGeom>
          <a:solidFill>
            <a:srgbClr val="000000"/>
          </a:solidFill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pic>
        <p:nvPicPr>
          <p:cNvPr id="201" name="Google Shape;201;p2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-5400000">
            <a:off x="448550" y="2708325"/>
            <a:ext cx="1999425" cy="199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9"/>
          <p:cNvPicPr preferRelativeResize="0"/>
          <p:nvPr/>
        </p:nvPicPr>
        <p:blipFill rotWithShape="1">
          <a:blip r:embed="rId9">
            <a:alphaModFix/>
          </a:blip>
          <a:srcRect b="0" l="55195" r="11055" t="63608"/>
          <a:stretch/>
        </p:blipFill>
        <p:spPr>
          <a:xfrm>
            <a:off x="2004350" y="496219"/>
            <a:ext cx="825000" cy="630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9"/>
          <p:cNvPicPr preferRelativeResize="0"/>
          <p:nvPr/>
        </p:nvPicPr>
        <p:blipFill rotWithShape="1">
          <a:blip r:embed="rId5">
            <a:alphaModFix/>
          </a:blip>
          <a:srcRect b="48097" l="30239" r="30349" t="13399"/>
          <a:stretch/>
        </p:blipFill>
        <p:spPr>
          <a:xfrm rot="-5400000">
            <a:off x="1852175" y="2488600"/>
            <a:ext cx="596700" cy="57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9"/>
          <p:cNvPicPr preferRelativeResize="0"/>
          <p:nvPr/>
        </p:nvPicPr>
        <p:blipFill rotWithShape="1">
          <a:blip r:embed="rId5">
            <a:alphaModFix/>
          </a:blip>
          <a:srcRect b="48097" l="30239" r="30349" t="13399"/>
          <a:stretch/>
        </p:blipFill>
        <p:spPr>
          <a:xfrm rot="-5400000">
            <a:off x="726175" y="2227300"/>
            <a:ext cx="596700" cy="57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9"/>
          <p:cNvPicPr preferRelativeResize="0"/>
          <p:nvPr/>
        </p:nvPicPr>
        <p:blipFill rotWithShape="1">
          <a:blip r:embed="rId5">
            <a:alphaModFix/>
          </a:blip>
          <a:srcRect b="48097" l="30239" r="30349" t="13399"/>
          <a:stretch/>
        </p:blipFill>
        <p:spPr>
          <a:xfrm rot="-5400000">
            <a:off x="1335775" y="2379700"/>
            <a:ext cx="596700" cy="57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9"/>
          <p:cNvPicPr preferRelativeResize="0"/>
          <p:nvPr/>
        </p:nvPicPr>
        <p:blipFill rotWithShape="1">
          <a:blip r:embed="rId5">
            <a:alphaModFix/>
          </a:blip>
          <a:srcRect b="48097" l="30239" r="30349" t="13399"/>
          <a:stretch/>
        </p:blipFill>
        <p:spPr>
          <a:xfrm rot="-5400000">
            <a:off x="196050" y="1938375"/>
            <a:ext cx="596700" cy="57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749975" y="3929495"/>
            <a:ext cx="841267" cy="876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974947">
            <a:off x="3293459" y="3784837"/>
            <a:ext cx="940546" cy="1134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75637" y="3727955"/>
            <a:ext cx="1212938" cy="1318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348001" y="3937654"/>
            <a:ext cx="461111" cy="549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9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952953" y="4010989"/>
            <a:ext cx="370659" cy="40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9"/>
          <p:cNvPicPr preferRelativeResize="0"/>
          <p:nvPr/>
        </p:nvPicPr>
        <p:blipFill rotWithShape="1">
          <a:blip r:embed="rId16">
            <a:alphaModFix/>
          </a:blip>
          <a:srcRect b="12380" l="19952" r="12296" t="0"/>
          <a:stretch/>
        </p:blipFill>
        <p:spPr>
          <a:xfrm rot="-852696">
            <a:off x="3659440" y="4147683"/>
            <a:ext cx="253973" cy="38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9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 rot="-830463">
            <a:off x="3580282" y="3941919"/>
            <a:ext cx="238918" cy="238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9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4155870" y="3745788"/>
            <a:ext cx="1504913" cy="1253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9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4544555" y="3909915"/>
            <a:ext cx="841267" cy="876269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9"/>
          <p:cNvSpPr/>
          <p:nvPr/>
        </p:nvSpPr>
        <p:spPr>
          <a:xfrm rot="5400000">
            <a:off x="2365332" y="4134421"/>
            <a:ext cx="1092600" cy="438300"/>
          </a:xfrm>
          <a:prstGeom prst="trapezoid">
            <a:avLst>
              <a:gd fmla="val 40408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30"/>
          <p:cNvPicPr preferRelativeResize="0"/>
          <p:nvPr/>
        </p:nvPicPr>
        <p:blipFill rotWithShape="1">
          <a:blip r:embed="rId3">
            <a:alphaModFix/>
          </a:blip>
          <a:srcRect b="20628" l="20661" r="22793" t="0"/>
          <a:stretch/>
        </p:blipFill>
        <p:spPr>
          <a:xfrm>
            <a:off x="1113975" y="1457100"/>
            <a:ext cx="1361500" cy="187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7175" y="521475"/>
            <a:ext cx="3093224" cy="3093224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0"/>
          <p:cNvSpPr/>
          <p:nvPr/>
        </p:nvSpPr>
        <p:spPr>
          <a:xfrm>
            <a:off x="6413750" y="989075"/>
            <a:ext cx="1375200" cy="1705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30"/>
          <p:cNvSpPr txBox="1"/>
          <p:nvPr/>
        </p:nvSpPr>
        <p:spPr>
          <a:xfrm>
            <a:off x="526675" y="3399875"/>
            <a:ext cx="27642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Bangers"/>
                <a:ea typeface="Bangers"/>
                <a:cs typeface="Bangers"/>
                <a:sym typeface="Bangers"/>
              </a:rPr>
              <a:t>nova informação</a:t>
            </a:r>
            <a:endParaRPr sz="30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25" name="Google Shape;225;p30"/>
          <p:cNvSpPr txBox="1"/>
          <p:nvPr/>
        </p:nvSpPr>
        <p:spPr>
          <a:xfrm>
            <a:off x="6013075" y="3476075"/>
            <a:ext cx="27642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Bangers"/>
                <a:ea typeface="Bangers"/>
                <a:cs typeface="Bangers"/>
                <a:sym typeface="Bangers"/>
              </a:rPr>
              <a:t>conhecimento</a:t>
            </a:r>
            <a:endParaRPr sz="3000">
              <a:latin typeface="Bangers"/>
              <a:ea typeface="Bangers"/>
              <a:cs typeface="Bangers"/>
              <a:sym typeface="Bangers"/>
            </a:endParaRPr>
          </a:p>
        </p:txBody>
      </p:sp>
      <p:cxnSp>
        <p:nvCxnSpPr>
          <p:cNvPr id="226" name="Google Shape;226;p30"/>
          <p:cNvCxnSpPr>
            <a:stCxn id="221" idx="3"/>
          </p:cNvCxnSpPr>
          <p:nvPr/>
        </p:nvCxnSpPr>
        <p:spPr>
          <a:xfrm flipH="1" rot="10800000">
            <a:off x="2475475" y="2379137"/>
            <a:ext cx="3269100" cy="135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1"/>
          <p:cNvPicPr preferRelativeResize="0"/>
          <p:nvPr/>
        </p:nvPicPr>
        <p:blipFill rotWithShape="1">
          <a:blip r:embed="rId3">
            <a:alphaModFix/>
          </a:blip>
          <a:srcRect b="20628" l="20661" r="22793" t="0"/>
          <a:stretch/>
        </p:blipFill>
        <p:spPr>
          <a:xfrm>
            <a:off x="1113975" y="1457100"/>
            <a:ext cx="1361500" cy="187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7175" y="902475"/>
            <a:ext cx="3093224" cy="3093224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1"/>
          <p:cNvSpPr/>
          <p:nvPr/>
        </p:nvSpPr>
        <p:spPr>
          <a:xfrm>
            <a:off x="6413750" y="1370075"/>
            <a:ext cx="1375200" cy="1705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4" name="Google Shape;234;p31"/>
          <p:cNvPicPr preferRelativeResize="0"/>
          <p:nvPr/>
        </p:nvPicPr>
        <p:blipFill rotWithShape="1">
          <a:blip r:embed="rId5">
            <a:alphaModFix/>
          </a:blip>
          <a:srcRect b="0" l="55195" r="11055" t="63608"/>
          <a:stretch/>
        </p:blipFill>
        <p:spPr>
          <a:xfrm>
            <a:off x="3577788" y="1170350"/>
            <a:ext cx="1531225" cy="116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1"/>
          <p:cNvPicPr preferRelativeResize="0"/>
          <p:nvPr/>
        </p:nvPicPr>
        <p:blipFill rotWithShape="1">
          <a:blip r:embed="rId5">
            <a:alphaModFix/>
          </a:blip>
          <a:srcRect b="50673" l="67228" r="0" t="0"/>
          <a:stretch/>
        </p:blipFill>
        <p:spPr>
          <a:xfrm>
            <a:off x="3733825" y="2339695"/>
            <a:ext cx="1375200" cy="1465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1"/>
          <p:cNvPicPr preferRelativeResize="0"/>
          <p:nvPr/>
        </p:nvPicPr>
        <p:blipFill rotWithShape="1">
          <a:blip r:embed="rId6">
            <a:alphaModFix/>
          </a:blip>
          <a:srcRect b="16278" l="15726" r="16013" t="19909"/>
          <a:stretch/>
        </p:blipFill>
        <p:spPr>
          <a:xfrm>
            <a:off x="6343850" y="1380900"/>
            <a:ext cx="1531226" cy="116935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1"/>
          <p:cNvSpPr/>
          <p:nvPr/>
        </p:nvSpPr>
        <p:spPr>
          <a:xfrm>
            <a:off x="6298725" y="1237750"/>
            <a:ext cx="632625" cy="495075"/>
          </a:xfrm>
          <a:custGeom>
            <a:rect b="b" l="l" r="r" t="t"/>
            <a:pathLst>
              <a:path extrusionOk="0" h="19803" w="25305">
                <a:moveTo>
                  <a:pt x="0" y="19803"/>
                </a:moveTo>
                <a:cubicBezTo>
                  <a:pt x="917" y="18153"/>
                  <a:pt x="1284" y="13203"/>
                  <a:pt x="5501" y="9902"/>
                </a:cubicBezTo>
                <a:cubicBezTo>
                  <a:pt x="9719" y="6602"/>
                  <a:pt x="22004" y="1650"/>
                  <a:pt x="25305" y="0"/>
                </a:cubicBezTo>
              </a:path>
            </a:pathLst>
          </a:custGeom>
          <a:solidFill>
            <a:srgbClr val="434343"/>
          </a:solidFill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8" name="Google Shape;238;p31"/>
          <p:cNvSpPr/>
          <p:nvPr/>
        </p:nvSpPr>
        <p:spPr>
          <a:xfrm>
            <a:off x="7508950" y="1320250"/>
            <a:ext cx="508850" cy="577625"/>
          </a:xfrm>
          <a:custGeom>
            <a:rect b="b" l="l" r="r" t="t"/>
            <a:pathLst>
              <a:path extrusionOk="0" h="23105" w="20354">
                <a:moveTo>
                  <a:pt x="0" y="0"/>
                </a:moveTo>
                <a:cubicBezTo>
                  <a:pt x="2201" y="1375"/>
                  <a:pt x="9811" y="4401"/>
                  <a:pt x="13203" y="8252"/>
                </a:cubicBezTo>
                <a:cubicBezTo>
                  <a:pt x="16595" y="12103"/>
                  <a:pt x="19162" y="20630"/>
                  <a:pt x="20354" y="23105"/>
                </a:cubicBezTo>
              </a:path>
            </a:pathLst>
          </a:custGeom>
          <a:solidFill>
            <a:srgbClr val="000000"/>
          </a:solidFill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cxnSp>
        <p:nvCxnSpPr>
          <p:cNvPr id="239" name="Google Shape;239;p31"/>
          <p:cNvCxnSpPr/>
          <p:nvPr/>
        </p:nvCxnSpPr>
        <p:spPr>
          <a:xfrm flipH="1" rot="10800000">
            <a:off x="2475475" y="2379137"/>
            <a:ext cx="3269100" cy="135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0" name="Google Shape;240;p31"/>
          <p:cNvSpPr txBox="1"/>
          <p:nvPr/>
        </p:nvSpPr>
        <p:spPr>
          <a:xfrm>
            <a:off x="2961313" y="3893850"/>
            <a:ext cx="27642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Bangers"/>
                <a:ea typeface="Bangers"/>
                <a:cs typeface="Bangers"/>
                <a:sym typeface="Bangers"/>
              </a:rPr>
              <a:t>receptores</a:t>
            </a:r>
            <a:endParaRPr sz="3000">
              <a:latin typeface="Bangers"/>
              <a:ea typeface="Bangers"/>
              <a:cs typeface="Bangers"/>
              <a:sym typeface="Banger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825150" y="1236450"/>
            <a:ext cx="75504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Bangers"/>
                <a:ea typeface="Bangers"/>
                <a:cs typeface="Bangers"/>
                <a:sym typeface="Bangers"/>
              </a:rPr>
              <a:t>SEUS ALUNOS ESTUDAM DE VÉSPERA DE PROVA</a:t>
            </a:r>
            <a:r>
              <a:rPr lang="pt-BR">
                <a:latin typeface="Bangers"/>
                <a:ea typeface="Bangers"/>
                <a:cs typeface="Bangers"/>
                <a:sym typeface="Bangers"/>
              </a:rPr>
              <a:t>?</a:t>
            </a:r>
            <a:r>
              <a:rPr baseline="30000" lang="pt-BR">
                <a:latin typeface="Bangers"/>
                <a:ea typeface="Bangers"/>
                <a:cs typeface="Bangers"/>
                <a:sym typeface="Bangers"/>
              </a:rPr>
              <a:t>  </a:t>
            </a:r>
            <a:endParaRPr baseline="300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1003950" y="3424425"/>
            <a:ext cx="3424500" cy="687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latin typeface="Bangers"/>
                <a:ea typeface="Bangers"/>
                <a:cs typeface="Bangers"/>
                <a:sym typeface="Bangers"/>
              </a:rPr>
              <a:t>VERDADEIRO</a:t>
            </a:r>
            <a:endParaRPr sz="36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4585350" y="3424425"/>
            <a:ext cx="3424500" cy="687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latin typeface="Bangers"/>
                <a:ea typeface="Bangers"/>
                <a:cs typeface="Bangers"/>
                <a:sym typeface="Bangers"/>
              </a:rPr>
              <a:t>FALSO</a:t>
            </a:r>
            <a:endParaRPr sz="3600">
              <a:latin typeface="Bangers"/>
              <a:ea typeface="Bangers"/>
              <a:cs typeface="Bangers"/>
              <a:sym typeface="Banger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32"/>
          <p:cNvPicPr preferRelativeResize="0"/>
          <p:nvPr/>
        </p:nvPicPr>
        <p:blipFill rotWithShape="1">
          <a:blip r:embed="rId3">
            <a:alphaModFix/>
          </a:blip>
          <a:srcRect b="20628" l="20661" r="22793" t="0"/>
          <a:stretch/>
        </p:blipFill>
        <p:spPr>
          <a:xfrm>
            <a:off x="1113975" y="1457100"/>
            <a:ext cx="1361500" cy="187107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2"/>
          <p:cNvSpPr/>
          <p:nvPr/>
        </p:nvSpPr>
        <p:spPr>
          <a:xfrm>
            <a:off x="6413750" y="1370075"/>
            <a:ext cx="1375200" cy="1705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7" name="Google Shape;247;p32"/>
          <p:cNvPicPr preferRelativeResize="0"/>
          <p:nvPr/>
        </p:nvPicPr>
        <p:blipFill rotWithShape="1">
          <a:blip r:embed="rId4">
            <a:alphaModFix/>
          </a:blip>
          <a:srcRect b="16278" l="15726" r="16013" t="19909"/>
          <a:stretch/>
        </p:blipFill>
        <p:spPr>
          <a:xfrm>
            <a:off x="5903775" y="1502550"/>
            <a:ext cx="2800150" cy="2138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2627875" y="838200"/>
            <a:ext cx="3123500" cy="312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2"/>
          <p:cNvSpPr txBox="1"/>
          <p:nvPr/>
        </p:nvSpPr>
        <p:spPr>
          <a:xfrm>
            <a:off x="2300775" y="3842200"/>
            <a:ext cx="4180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latin typeface="Bangers"/>
                <a:ea typeface="Bangers"/>
                <a:cs typeface="Bangers"/>
                <a:sym typeface="Bangers"/>
              </a:rPr>
              <a:t>filtro sar-a-do</a:t>
            </a:r>
            <a:endParaRPr sz="4800">
              <a:latin typeface="Bangers"/>
              <a:ea typeface="Bangers"/>
              <a:cs typeface="Bangers"/>
              <a:sym typeface="Banger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3"/>
          <p:cNvSpPr/>
          <p:nvPr/>
        </p:nvSpPr>
        <p:spPr>
          <a:xfrm>
            <a:off x="6413750" y="1370075"/>
            <a:ext cx="1375200" cy="1705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5" name="Google Shape;255;p33"/>
          <p:cNvPicPr preferRelativeResize="0"/>
          <p:nvPr/>
        </p:nvPicPr>
        <p:blipFill rotWithShape="1">
          <a:blip r:embed="rId3">
            <a:alphaModFix/>
          </a:blip>
          <a:srcRect b="16278" l="15726" r="16013" t="19909"/>
          <a:stretch/>
        </p:blipFill>
        <p:spPr>
          <a:xfrm>
            <a:off x="5598975" y="1418777"/>
            <a:ext cx="3308976" cy="252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850" y="509950"/>
            <a:ext cx="4276000" cy="42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3"/>
          <p:cNvSpPr txBox="1"/>
          <p:nvPr/>
        </p:nvSpPr>
        <p:spPr>
          <a:xfrm>
            <a:off x="687625" y="344925"/>
            <a:ext cx="7880100" cy="9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latin typeface="Bangers"/>
                <a:ea typeface="Bangers"/>
                <a:cs typeface="Bangers"/>
                <a:sym typeface="Bangers"/>
              </a:rPr>
              <a:t>SISTEMA DE ATIVAÇÃO RETICULAR</a:t>
            </a:r>
            <a:endParaRPr sz="48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58" name="Google Shape;258;p33"/>
          <p:cNvSpPr txBox="1"/>
          <p:nvPr/>
        </p:nvSpPr>
        <p:spPr>
          <a:xfrm>
            <a:off x="687625" y="4154925"/>
            <a:ext cx="7880100" cy="9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latin typeface="Bangers"/>
                <a:ea typeface="Bangers"/>
                <a:cs typeface="Bangers"/>
                <a:sym typeface="Bangers"/>
              </a:rPr>
              <a:t>PRESTO ATENÇÃO NISSO OU NÃO?</a:t>
            </a:r>
            <a:endParaRPr sz="48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59" name="Google Shape;259;p33"/>
          <p:cNvSpPr/>
          <p:nvPr/>
        </p:nvSpPr>
        <p:spPr>
          <a:xfrm rot="10800000">
            <a:off x="866550" y="2021550"/>
            <a:ext cx="2750400" cy="550200"/>
          </a:xfrm>
          <a:prstGeom prst="trapezoid">
            <a:avLst>
              <a:gd fmla="val 85722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3"/>
          <p:cNvSpPr/>
          <p:nvPr/>
        </p:nvSpPr>
        <p:spPr>
          <a:xfrm rot="-302199">
            <a:off x="7702224" y="2808618"/>
            <a:ext cx="867951" cy="357763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4"/>
          <p:cNvSpPr/>
          <p:nvPr/>
        </p:nvSpPr>
        <p:spPr>
          <a:xfrm>
            <a:off x="6413750" y="1370075"/>
            <a:ext cx="1375200" cy="1705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6" name="Google Shape;266;p34"/>
          <p:cNvPicPr preferRelativeResize="0"/>
          <p:nvPr/>
        </p:nvPicPr>
        <p:blipFill rotWithShape="1">
          <a:blip r:embed="rId3">
            <a:alphaModFix/>
          </a:blip>
          <a:srcRect b="16278" l="15726" r="16013" t="19909"/>
          <a:stretch/>
        </p:blipFill>
        <p:spPr>
          <a:xfrm>
            <a:off x="5598975" y="1418777"/>
            <a:ext cx="3308976" cy="252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850" y="509950"/>
            <a:ext cx="4276000" cy="42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4"/>
          <p:cNvSpPr txBox="1"/>
          <p:nvPr/>
        </p:nvSpPr>
        <p:spPr>
          <a:xfrm>
            <a:off x="687625" y="344925"/>
            <a:ext cx="7880100" cy="9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latin typeface="Bangers"/>
                <a:ea typeface="Bangers"/>
                <a:cs typeface="Bangers"/>
                <a:sym typeface="Bangers"/>
              </a:rPr>
              <a:t>AMÍGDALA</a:t>
            </a:r>
            <a:endParaRPr sz="48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69" name="Google Shape;269;p34"/>
          <p:cNvSpPr txBox="1"/>
          <p:nvPr/>
        </p:nvSpPr>
        <p:spPr>
          <a:xfrm>
            <a:off x="687625" y="4154925"/>
            <a:ext cx="7880100" cy="9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latin typeface="Bangers"/>
                <a:ea typeface="Bangers"/>
                <a:cs typeface="Bangers"/>
                <a:sym typeface="Bangers"/>
              </a:rPr>
              <a:t>ISSO VAI SER ÚTIL?  É IMPORTANTE?</a:t>
            </a:r>
            <a:endParaRPr sz="48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70" name="Google Shape;270;p34"/>
          <p:cNvSpPr/>
          <p:nvPr/>
        </p:nvSpPr>
        <p:spPr>
          <a:xfrm rot="10800000">
            <a:off x="1402850" y="2631250"/>
            <a:ext cx="1719000" cy="594600"/>
          </a:xfrm>
          <a:prstGeom prst="trapezoid">
            <a:avLst>
              <a:gd fmla="val 85722" name="adj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34"/>
          <p:cNvSpPr/>
          <p:nvPr/>
        </p:nvSpPr>
        <p:spPr>
          <a:xfrm rot="-278046">
            <a:off x="7341767" y="2977932"/>
            <a:ext cx="341617" cy="219415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5"/>
          <p:cNvSpPr/>
          <p:nvPr/>
        </p:nvSpPr>
        <p:spPr>
          <a:xfrm>
            <a:off x="6413750" y="1370075"/>
            <a:ext cx="1375200" cy="1705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7" name="Google Shape;277;p35"/>
          <p:cNvPicPr preferRelativeResize="0"/>
          <p:nvPr/>
        </p:nvPicPr>
        <p:blipFill rotWithShape="1">
          <a:blip r:embed="rId3">
            <a:alphaModFix/>
          </a:blip>
          <a:srcRect b="16278" l="15726" r="16013" t="19909"/>
          <a:stretch/>
        </p:blipFill>
        <p:spPr>
          <a:xfrm>
            <a:off x="5598975" y="1418777"/>
            <a:ext cx="3308976" cy="252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850" y="509950"/>
            <a:ext cx="4276000" cy="42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5"/>
          <p:cNvSpPr txBox="1"/>
          <p:nvPr/>
        </p:nvSpPr>
        <p:spPr>
          <a:xfrm>
            <a:off x="687625" y="344925"/>
            <a:ext cx="7880100" cy="9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latin typeface="Bangers"/>
                <a:ea typeface="Bangers"/>
                <a:cs typeface="Bangers"/>
                <a:sym typeface="Bangers"/>
              </a:rPr>
              <a:t>DOPAMINA</a:t>
            </a:r>
            <a:endParaRPr sz="48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80" name="Google Shape;280;p35"/>
          <p:cNvSpPr txBox="1"/>
          <p:nvPr/>
        </p:nvSpPr>
        <p:spPr>
          <a:xfrm>
            <a:off x="687625" y="4154925"/>
            <a:ext cx="7880100" cy="9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latin typeface="Bangers"/>
                <a:ea typeface="Bangers"/>
                <a:cs typeface="Bangers"/>
                <a:sym typeface="Bangers"/>
              </a:rPr>
              <a:t>INTENSIDADE DOS REGISTROS</a:t>
            </a:r>
            <a:endParaRPr sz="48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81" name="Google Shape;281;p35"/>
          <p:cNvSpPr/>
          <p:nvPr/>
        </p:nvSpPr>
        <p:spPr>
          <a:xfrm flipH="1" rot="10800000">
            <a:off x="1994650" y="3331900"/>
            <a:ext cx="536400" cy="560100"/>
          </a:xfrm>
          <a:prstGeom prst="trapezoid">
            <a:avLst>
              <a:gd fmla="val 17850" name="adj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5"/>
          <p:cNvSpPr/>
          <p:nvPr/>
        </p:nvSpPr>
        <p:spPr>
          <a:xfrm>
            <a:off x="5693600" y="1442900"/>
            <a:ext cx="3190500" cy="1705200"/>
          </a:xfrm>
          <a:prstGeom prst="ellipse">
            <a:avLst/>
          </a:prstGeom>
          <a:solidFill>
            <a:srgbClr val="0000FF">
              <a:alpha val="529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6"/>
          <p:cNvSpPr/>
          <p:nvPr/>
        </p:nvSpPr>
        <p:spPr>
          <a:xfrm>
            <a:off x="6413750" y="1370075"/>
            <a:ext cx="1375200" cy="1705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8" name="Google Shape;288;p36"/>
          <p:cNvPicPr preferRelativeResize="0"/>
          <p:nvPr/>
        </p:nvPicPr>
        <p:blipFill rotWithShape="1">
          <a:blip r:embed="rId3">
            <a:alphaModFix/>
          </a:blip>
          <a:srcRect b="16278" l="15726" r="16013" t="19909"/>
          <a:stretch/>
        </p:blipFill>
        <p:spPr>
          <a:xfrm>
            <a:off x="5598975" y="1418777"/>
            <a:ext cx="3308976" cy="252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850" y="509950"/>
            <a:ext cx="4276000" cy="42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6"/>
          <p:cNvSpPr txBox="1"/>
          <p:nvPr/>
        </p:nvSpPr>
        <p:spPr>
          <a:xfrm>
            <a:off x="687625" y="344925"/>
            <a:ext cx="7880100" cy="9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latin typeface="Bangers"/>
                <a:ea typeface="Bangers"/>
                <a:cs typeface="Bangers"/>
                <a:sym typeface="Bangers"/>
              </a:rPr>
              <a:t> FILTRO SAR-A-DO</a:t>
            </a:r>
            <a:endParaRPr sz="48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91" name="Google Shape;291;p36"/>
          <p:cNvSpPr/>
          <p:nvPr/>
        </p:nvSpPr>
        <p:spPr>
          <a:xfrm rot="10800000">
            <a:off x="866550" y="2021550"/>
            <a:ext cx="2750400" cy="550200"/>
          </a:xfrm>
          <a:prstGeom prst="trapezoid">
            <a:avLst>
              <a:gd fmla="val 85722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6"/>
          <p:cNvSpPr/>
          <p:nvPr/>
        </p:nvSpPr>
        <p:spPr>
          <a:xfrm rot="10800000">
            <a:off x="1402850" y="2631250"/>
            <a:ext cx="1719000" cy="594600"/>
          </a:xfrm>
          <a:prstGeom prst="trapezoid">
            <a:avLst>
              <a:gd fmla="val 85722" name="adj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36"/>
          <p:cNvSpPr/>
          <p:nvPr/>
        </p:nvSpPr>
        <p:spPr>
          <a:xfrm flipH="1" rot="10800000">
            <a:off x="1994650" y="3331900"/>
            <a:ext cx="536400" cy="560100"/>
          </a:xfrm>
          <a:prstGeom prst="trapezoid">
            <a:avLst>
              <a:gd fmla="val 17850" name="adj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6"/>
          <p:cNvSpPr/>
          <p:nvPr/>
        </p:nvSpPr>
        <p:spPr>
          <a:xfrm>
            <a:off x="5693600" y="1442900"/>
            <a:ext cx="3190500" cy="1705200"/>
          </a:xfrm>
          <a:prstGeom prst="ellipse">
            <a:avLst/>
          </a:prstGeom>
          <a:solidFill>
            <a:srgbClr val="0000FF">
              <a:alpha val="529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6"/>
          <p:cNvSpPr/>
          <p:nvPr/>
        </p:nvSpPr>
        <p:spPr>
          <a:xfrm rot="-278046">
            <a:off x="7341767" y="2977932"/>
            <a:ext cx="341617" cy="219415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6"/>
          <p:cNvSpPr/>
          <p:nvPr/>
        </p:nvSpPr>
        <p:spPr>
          <a:xfrm rot="-302199">
            <a:off x="7702224" y="2808618"/>
            <a:ext cx="867951" cy="357763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37"/>
          <p:cNvPicPr preferRelativeResize="0"/>
          <p:nvPr/>
        </p:nvPicPr>
        <p:blipFill rotWithShape="1">
          <a:blip r:embed="rId3">
            <a:alphaModFix/>
          </a:blip>
          <a:srcRect b="20628" l="20661" r="22793" t="0"/>
          <a:stretch/>
        </p:blipFill>
        <p:spPr>
          <a:xfrm>
            <a:off x="961575" y="1761900"/>
            <a:ext cx="1361500" cy="1871075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7"/>
          <p:cNvSpPr/>
          <p:nvPr/>
        </p:nvSpPr>
        <p:spPr>
          <a:xfrm>
            <a:off x="6261350" y="1674875"/>
            <a:ext cx="1375200" cy="1705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3" name="Google Shape;303;p37"/>
          <p:cNvPicPr preferRelativeResize="0"/>
          <p:nvPr/>
        </p:nvPicPr>
        <p:blipFill rotWithShape="1">
          <a:blip r:embed="rId4">
            <a:alphaModFix/>
          </a:blip>
          <a:srcRect b="16278" l="15726" r="16013" t="19909"/>
          <a:stretch/>
        </p:blipFill>
        <p:spPr>
          <a:xfrm>
            <a:off x="5751375" y="1807350"/>
            <a:ext cx="2800150" cy="21383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4" name="Google Shape;304;p37"/>
          <p:cNvCxnSpPr/>
          <p:nvPr/>
        </p:nvCxnSpPr>
        <p:spPr>
          <a:xfrm>
            <a:off x="3369400" y="1787850"/>
            <a:ext cx="1829100" cy="20217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5" name="Google Shape;305;p37"/>
          <p:cNvCxnSpPr/>
          <p:nvPr/>
        </p:nvCxnSpPr>
        <p:spPr>
          <a:xfrm flipH="1">
            <a:off x="3369500" y="1732825"/>
            <a:ext cx="1719000" cy="21591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38"/>
          <p:cNvPicPr preferRelativeResize="0"/>
          <p:nvPr/>
        </p:nvPicPr>
        <p:blipFill rotWithShape="1">
          <a:blip r:embed="rId3">
            <a:alphaModFix/>
          </a:blip>
          <a:srcRect b="20628" l="20661" r="22793" t="0"/>
          <a:stretch/>
        </p:blipFill>
        <p:spPr>
          <a:xfrm>
            <a:off x="961575" y="1761900"/>
            <a:ext cx="1361500" cy="1871075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8"/>
          <p:cNvSpPr/>
          <p:nvPr/>
        </p:nvSpPr>
        <p:spPr>
          <a:xfrm>
            <a:off x="6261350" y="1674875"/>
            <a:ext cx="1375200" cy="1705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2" name="Google Shape;312;p38"/>
          <p:cNvPicPr preferRelativeResize="0"/>
          <p:nvPr/>
        </p:nvPicPr>
        <p:blipFill rotWithShape="1">
          <a:blip r:embed="rId4">
            <a:alphaModFix/>
          </a:blip>
          <a:srcRect b="16278" l="15726" r="16013" t="19909"/>
          <a:stretch/>
        </p:blipFill>
        <p:spPr>
          <a:xfrm>
            <a:off x="5751375" y="1807350"/>
            <a:ext cx="2800150" cy="213839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8"/>
          <p:cNvSpPr txBox="1"/>
          <p:nvPr/>
        </p:nvSpPr>
        <p:spPr>
          <a:xfrm>
            <a:off x="687625" y="344925"/>
            <a:ext cx="7880100" cy="9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latin typeface="Bangers"/>
                <a:ea typeface="Bangers"/>
                <a:cs typeface="Bangers"/>
                <a:sym typeface="Bangers"/>
              </a:rPr>
              <a:t>ESTADO EMOCIONAL </a:t>
            </a:r>
            <a:endParaRPr sz="48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314" name="Google Shape;314;p38"/>
          <p:cNvSpPr/>
          <p:nvPr/>
        </p:nvSpPr>
        <p:spPr>
          <a:xfrm rot="5400000">
            <a:off x="2638275" y="1845100"/>
            <a:ext cx="2960700" cy="2138400"/>
          </a:xfrm>
          <a:prstGeom prst="trapezoid">
            <a:avLst>
              <a:gd fmla="val 50636" name="adj"/>
            </a:avLst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38"/>
          <p:cNvSpPr txBox="1"/>
          <p:nvPr/>
        </p:nvSpPr>
        <p:spPr>
          <a:xfrm>
            <a:off x="3209575" y="2446850"/>
            <a:ext cx="1361400" cy="5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Bangers"/>
                <a:ea typeface="Bangers"/>
                <a:cs typeface="Bangers"/>
                <a:sym typeface="Bangers"/>
              </a:rPr>
              <a:t>Filtro</a:t>
            </a:r>
            <a:endParaRPr sz="2400"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Bangers"/>
                <a:ea typeface="Bangers"/>
                <a:cs typeface="Bangers"/>
                <a:sym typeface="Bangers"/>
              </a:rPr>
              <a:t>sar-a-do</a:t>
            </a:r>
            <a:endParaRPr sz="2400">
              <a:latin typeface="Bangers"/>
              <a:ea typeface="Bangers"/>
              <a:cs typeface="Bangers"/>
              <a:sym typeface="Banger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39"/>
          <p:cNvPicPr preferRelativeResize="0"/>
          <p:nvPr/>
        </p:nvPicPr>
        <p:blipFill rotWithShape="1">
          <a:blip r:embed="rId3">
            <a:alphaModFix/>
          </a:blip>
          <a:srcRect b="20628" l="20661" r="22793" t="0"/>
          <a:stretch/>
        </p:blipFill>
        <p:spPr>
          <a:xfrm>
            <a:off x="961575" y="1761900"/>
            <a:ext cx="1361500" cy="1871075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39"/>
          <p:cNvSpPr/>
          <p:nvPr/>
        </p:nvSpPr>
        <p:spPr>
          <a:xfrm>
            <a:off x="6261350" y="1674875"/>
            <a:ext cx="1375200" cy="1705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2" name="Google Shape;322;p39"/>
          <p:cNvPicPr preferRelativeResize="0"/>
          <p:nvPr/>
        </p:nvPicPr>
        <p:blipFill rotWithShape="1">
          <a:blip r:embed="rId4">
            <a:alphaModFix/>
          </a:blip>
          <a:srcRect b="16278" l="15726" r="16013" t="19909"/>
          <a:stretch/>
        </p:blipFill>
        <p:spPr>
          <a:xfrm>
            <a:off x="5751375" y="1807350"/>
            <a:ext cx="2800150" cy="213839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9"/>
          <p:cNvSpPr txBox="1"/>
          <p:nvPr/>
        </p:nvSpPr>
        <p:spPr>
          <a:xfrm>
            <a:off x="687625" y="344925"/>
            <a:ext cx="7880100" cy="9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latin typeface="Bangers"/>
                <a:ea typeface="Bangers"/>
                <a:cs typeface="Bangers"/>
                <a:sym typeface="Bangers"/>
              </a:rPr>
              <a:t>ESTADO EMOCIONAL POSITIVO</a:t>
            </a:r>
            <a:endParaRPr sz="48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324" name="Google Shape;324;p39"/>
          <p:cNvSpPr/>
          <p:nvPr/>
        </p:nvSpPr>
        <p:spPr>
          <a:xfrm rot="5400000">
            <a:off x="2638275" y="1845100"/>
            <a:ext cx="2960700" cy="2138400"/>
          </a:xfrm>
          <a:prstGeom prst="trapezoid">
            <a:avLst>
              <a:gd fmla="val 25000" name="adj"/>
            </a:avLst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39"/>
          <p:cNvSpPr txBox="1"/>
          <p:nvPr/>
        </p:nvSpPr>
        <p:spPr>
          <a:xfrm>
            <a:off x="3432975" y="2015625"/>
            <a:ext cx="1375200" cy="17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Relaxado</a:t>
            </a:r>
            <a:endParaRPr sz="2400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Disposto</a:t>
            </a:r>
            <a:endParaRPr sz="2400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Motivado</a:t>
            </a:r>
            <a:endParaRPr sz="2400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Atento</a:t>
            </a:r>
            <a:endParaRPr>
              <a:latin typeface="Bangers"/>
              <a:ea typeface="Bangers"/>
              <a:cs typeface="Bangers"/>
              <a:sym typeface="Banger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40"/>
          <p:cNvPicPr preferRelativeResize="0"/>
          <p:nvPr/>
        </p:nvPicPr>
        <p:blipFill rotWithShape="1">
          <a:blip r:embed="rId3">
            <a:alphaModFix/>
          </a:blip>
          <a:srcRect b="20628" l="20661" r="22793" t="0"/>
          <a:stretch/>
        </p:blipFill>
        <p:spPr>
          <a:xfrm>
            <a:off x="961575" y="1761900"/>
            <a:ext cx="1361500" cy="1871075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40"/>
          <p:cNvSpPr/>
          <p:nvPr/>
        </p:nvSpPr>
        <p:spPr>
          <a:xfrm>
            <a:off x="6261350" y="1674875"/>
            <a:ext cx="1375200" cy="1705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2" name="Google Shape;332;p40"/>
          <p:cNvPicPr preferRelativeResize="0"/>
          <p:nvPr/>
        </p:nvPicPr>
        <p:blipFill rotWithShape="1">
          <a:blip r:embed="rId4">
            <a:alphaModFix/>
          </a:blip>
          <a:srcRect b="16278" l="15726" r="16013" t="19909"/>
          <a:stretch/>
        </p:blipFill>
        <p:spPr>
          <a:xfrm>
            <a:off x="5751375" y="1807350"/>
            <a:ext cx="2800150" cy="213839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40"/>
          <p:cNvSpPr txBox="1"/>
          <p:nvPr/>
        </p:nvSpPr>
        <p:spPr>
          <a:xfrm>
            <a:off x="687625" y="344925"/>
            <a:ext cx="7880100" cy="9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latin typeface="Bangers"/>
                <a:ea typeface="Bangers"/>
                <a:cs typeface="Bangers"/>
                <a:sym typeface="Bangers"/>
              </a:rPr>
              <a:t>ESTADO EMOCIONAL NEGATIVO</a:t>
            </a:r>
            <a:endParaRPr sz="48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334" name="Google Shape;334;p40"/>
          <p:cNvSpPr/>
          <p:nvPr/>
        </p:nvSpPr>
        <p:spPr>
          <a:xfrm rot="5400000">
            <a:off x="2638275" y="1692700"/>
            <a:ext cx="2960700" cy="2138400"/>
          </a:xfrm>
          <a:prstGeom prst="trapezoid">
            <a:avLst>
              <a:gd fmla="val 60282" name="adj"/>
            </a:avLst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40"/>
          <p:cNvSpPr txBox="1"/>
          <p:nvPr/>
        </p:nvSpPr>
        <p:spPr>
          <a:xfrm>
            <a:off x="3086925" y="2050275"/>
            <a:ext cx="2379300" cy="17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Estressado</a:t>
            </a:r>
            <a:endParaRPr sz="2400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Privação de sono</a:t>
            </a:r>
            <a:endParaRPr sz="2400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desmotivado</a:t>
            </a:r>
            <a:endParaRPr sz="2400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cansado</a:t>
            </a:r>
            <a:endParaRPr sz="2400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ngers"/>
              <a:ea typeface="Bangers"/>
              <a:cs typeface="Bangers"/>
              <a:sym typeface="Banger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41"/>
          <p:cNvPicPr preferRelativeResize="0"/>
          <p:nvPr/>
        </p:nvPicPr>
        <p:blipFill rotWithShape="1">
          <a:blip r:embed="rId3">
            <a:alphaModFix/>
          </a:blip>
          <a:srcRect b="20628" l="20661" r="22793" t="0"/>
          <a:stretch/>
        </p:blipFill>
        <p:spPr>
          <a:xfrm>
            <a:off x="961575" y="1761900"/>
            <a:ext cx="1361500" cy="1871075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41"/>
          <p:cNvSpPr/>
          <p:nvPr/>
        </p:nvSpPr>
        <p:spPr>
          <a:xfrm>
            <a:off x="6261350" y="1674875"/>
            <a:ext cx="1375200" cy="1705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2" name="Google Shape;342;p41"/>
          <p:cNvPicPr preferRelativeResize="0"/>
          <p:nvPr/>
        </p:nvPicPr>
        <p:blipFill rotWithShape="1">
          <a:blip r:embed="rId4">
            <a:alphaModFix/>
          </a:blip>
          <a:srcRect b="16278" l="15726" r="16013" t="19909"/>
          <a:stretch/>
        </p:blipFill>
        <p:spPr>
          <a:xfrm>
            <a:off x="5751375" y="1807350"/>
            <a:ext cx="2800150" cy="213839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41"/>
          <p:cNvSpPr txBox="1"/>
          <p:nvPr/>
        </p:nvSpPr>
        <p:spPr>
          <a:xfrm>
            <a:off x="687625" y="497325"/>
            <a:ext cx="7880100" cy="9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latin typeface="Bangers"/>
                <a:ea typeface="Bangers"/>
                <a:cs typeface="Bangers"/>
                <a:sym typeface="Bangers"/>
              </a:rPr>
              <a:t>A INFORMAÇÃO PASSA PELO FILTRO SAR-A-DO . . .</a:t>
            </a:r>
            <a:endParaRPr sz="36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344" name="Google Shape;344;p41"/>
          <p:cNvSpPr/>
          <p:nvPr/>
        </p:nvSpPr>
        <p:spPr>
          <a:xfrm rot="5400000">
            <a:off x="1800075" y="1616500"/>
            <a:ext cx="2960700" cy="2138400"/>
          </a:xfrm>
          <a:prstGeom prst="trapezoid">
            <a:avLst>
              <a:gd fmla="val 50636" name="adj"/>
            </a:avLst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5" name="Google Shape;345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4623888" y="1767538"/>
            <a:ext cx="1402600" cy="1811174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41"/>
          <p:cNvSpPr txBox="1"/>
          <p:nvPr/>
        </p:nvSpPr>
        <p:spPr>
          <a:xfrm>
            <a:off x="4443245" y="2369130"/>
            <a:ext cx="1361400" cy="7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>
                <a:latin typeface="Bangers"/>
                <a:ea typeface="Bangers"/>
                <a:cs typeface="Bangers"/>
                <a:sym typeface="Bangers"/>
              </a:rPr>
              <a:t>MT / MCP</a:t>
            </a:r>
            <a:endParaRPr sz="26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347" name="Google Shape;347;p41"/>
          <p:cNvSpPr txBox="1"/>
          <p:nvPr/>
        </p:nvSpPr>
        <p:spPr>
          <a:xfrm>
            <a:off x="536350" y="4002525"/>
            <a:ext cx="8014500" cy="9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latin typeface="Bangers"/>
                <a:ea typeface="Bangers"/>
                <a:cs typeface="Bangers"/>
                <a:sym typeface="Bangers"/>
              </a:rPr>
              <a:t>. . . E CHEGA ATÉ A </a:t>
            </a:r>
            <a:r>
              <a:rPr lang="pt-BR" sz="4800">
                <a:highlight>
                  <a:srgbClr val="F1C232"/>
                </a:highlight>
                <a:latin typeface="Bangers"/>
                <a:ea typeface="Bangers"/>
                <a:cs typeface="Bangers"/>
                <a:sym typeface="Bangers"/>
              </a:rPr>
              <a:t>MEMÓRIA DE TRABALHO</a:t>
            </a:r>
            <a:endParaRPr sz="4800">
              <a:highlight>
                <a:srgbClr val="F1C232"/>
              </a:highlight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348" name="Google Shape;348;p41"/>
          <p:cNvSpPr txBox="1"/>
          <p:nvPr/>
        </p:nvSpPr>
        <p:spPr>
          <a:xfrm>
            <a:off x="2462045" y="2216730"/>
            <a:ext cx="1361400" cy="7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>
                <a:latin typeface="Bangers"/>
                <a:ea typeface="Bangers"/>
                <a:cs typeface="Bangers"/>
                <a:sym typeface="Bangers"/>
              </a:rPr>
              <a:t>FILTRO SAR-A-DO</a:t>
            </a:r>
            <a:endParaRPr sz="2600">
              <a:latin typeface="Bangers"/>
              <a:ea typeface="Bangers"/>
              <a:cs typeface="Bangers"/>
              <a:sym typeface="Banger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825150" y="1236450"/>
            <a:ext cx="75504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Bangers"/>
                <a:ea typeface="Bangers"/>
                <a:cs typeface="Bangers"/>
                <a:sym typeface="Bangers"/>
              </a:rPr>
              <a:t>SEUS ALUNOS ESTUDAM DE VÉSPERA DE PROVA?</a:t>
            </a:r>
            <a:r>
              <a:rPr baseline="30000" lang="pt-BR">
                <a:latin typeface="Bangers"/>
                <a:ea typeface="Bangers"/>
                <a:cs typeface="Bangers"/>
                <a:sym typeface="Bangers"/>
              </a:rPr>
              <a:t>  </a:t>
            </a:r>
            <a:endParaRPr baseline="300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70" name="Google Shape;70;p15"/>
          <p:cNvSpPr/>
          <p:nvPr/>
        </p:nvSpPr>
        <p:spPr>
          <a:xfrm>
            <a:off x="1003950" y="3424425"/>
            <a:ext cx="3424500" cy="687600"/>
          </a:xfrm>
          <a:prstGeom prst="roundRect">
            <a:avLst>
              <a:gd fmla="val 16667" name="adj"/>
            </a:avLst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VERDADEIRO</a:t>
            </a:r>
            <a:endParaRPr sz="36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71" name="Google Shape;71;p15"/>
          <p:cNvSpPr/>
          <p:nvPr/>
        </p:nvSpPr>
        <p:spPr>
          <a:xfrm>
            <a:off x="4585350" y="3424425"/>
            <a:ext cx="3424500" cy="687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latin typeface="Bangers"/>
                <a:ea typeface="Bangers"/>
                <a:cs typeface="Bangers"/>
                <a:sym typeface="Bangers"/>
              </a:rPr>
              <a:t>FALSO</a:t>
            </a:r>
            <a:endParaRPr sz="3600">
              <a:latin typeface="Bangers"/>
              <a:ea typeface="Bangers"/>
              <a:cs typeface="Bangers"/>
              <a:sym typeface="Banger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42"/>
          <p:cNvPicPr preferRelativeResize="0"/>
          <p:nvPr/>
        </p:nvPicPr>
        <p:blipFill rotWithShape="1">
          <a:blip r:embed="rId3">
            <a:alphaModFix/>
          </a:blip>
          <a:srcRect b="48097" l="30239" r="30349" t="13399"/>
          <a:stretch/>
        </p:blipFill>
        <p:spPr>
          <a:xfrm rot="-5400000">
            <a:off x="3562150" y="1726600"/>
            <a:ext cx="596700" cy="57075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42"/>
          <p:cNvSpPr/>
          <p:nvPr/>
        </p:nvSpPr>
        <p:spPr>
          <a:xfrm>
            <a:off x="5138065" y="495100"/>
            <a:ext cx="2049600" cy="2591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5" name="Google Shape;355;p42"/>
          <p:cNvPicPr preferRelativeResize="0"/>
          <p:nvPr/>
        </p:nvPicPr>
        <p:blipFill rotWithShape="1">
          <a:blip r:embed="rId4">
            <a:alphaModFix/>
          </a:blip>
          <a:srcRect b="16278" l="15726" r="16013" t="19909"/>
          <a:stretch/>
        </p:blipFill>
        <p:spPr>
          <a:xfrm>
            <a:off x="4377958" y="696400"/>
            <a:ext cx="4173567" cy="324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2677088" y="662212"/>
            <a:ext cx="2131293" cy="2699519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42"/>
          <p:cNvSpPr txBox="1"/>
          <p:nvPr/>
        </p:nvSpPr>
        <p:spPr>
          <a:xfrm>
            <a:off x="2513375" y="1586749"/>
            <a:ext cx="1169100" cy="4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>
                <a:latin typeface="Bangers"/>
                <a:ea typeface="Bangers"/>
                <a:cs typeface="Bangers"/>
                <a:sym typeface="Bangers"/>
              </a:rPr>
              <a:t>MT / MCP</a:t>
            </a:r>
            <a:endParaRPr sz="26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358" name="Google Shape;358;p42"/>
          <p:cNvSpPr txBox="1"/>
          <p:nvPr/>
        </p:nvSpPr>
        <p:spPr>
          <a:xfrm>
            <a:off x="330075" y="3773925"/>
            <a:ext cx="8430300" cy="9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latin typeface="Bangers"/>
                <a:ea typeface="Bangers"/>
                <a:cs typeface="Bangers"/>
                <a:sym typeface="Bangers"/>
              </a:rPr>
              <a:t>ocorre o</a:t>
            </a:r>
            <a:r>
              <a:rPr lang="pt-BR" sz="4800">
                <a:latin typeface="Bangers"/>
                <a:ea typeface="Bangers"/>
                <a:cs typeface="Bangers"/>
                <a:sym typeface="Bangers"/>
              </a:rPr>
              <a:t> PROCESSAMENTO. </a:t>
            </a:r>
            <a:r>
              <a:rPr lang="pt-BR" sz="4800">
                <a:highlight>
                  <a:srgbClr val="F1C232"/>
                </a:highlight>
                <a:latin typeface="Bangers"/>
                <a:ea typeface="Bangers"/>
                <a:cs typeface="Bangers"/>
                <a:sym typeface="Bangers"/>
              </a:rPr>
              <a:t>ASSOCIAÇÃO!</a:t>
            </a:r>
            <a:endParaRPr sz="4800">
              <a:highlight>
                <a:srgbClr val="F1C232"/>
              </a:highlight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359" name="Google Shape;359;p42"/>
          <p:cNvPicPr preferRelativeResize="0"/>
          <p:nvPr/>
        </p:nvPicPr>
        <p:blipFill rotWithShape="1">
          <a:blip r:embed="rId3">
            <a:alphaModFix/>
          </a:blip>
          <a:srcRect b="48097" l="30239" r="30349" t="13399"/>
          <a:stretch/>
        </p:blipFill>
        <p:spPr>
          <a:xfrm rot="3858764">
            <a:off x="5551075" y="1053525"/>
            <a:ext cx="596700" cy="57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42"/>
          <p:cNvPicPr preferRelativeResize="0"/>
          <p:nvPr/>
        </p:nvPicPr>
        <p:blipFill rotWithShape="1">
          <a:blip r:embed="rId3">
            <a:alphaModFix/>
          </a:blip>
          <a:srcRect b="48097" l="30239" r="30349" t="13399"/>
          <a:stretch/>
        </p:blipFill>
        <p:spPr>
          <a:xfrm rot="3858764">
            <a:off x="6502825" y="1053525"/>
            <a:ext cx="596700" cy="57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42"/>
          <p:cNvPicPr preferRelativeResize="0"/>
          <p:nvPr/>
        </p:nvPicPr>
        <p:blipFill rotWithShape="1">
          <a:blip r:embed="rId3">
            <a:alphaModFix/>
          </a:blip>
          <a:srcRect b="48097" l="30239" r="30349" t="13399"/>
          <a:stretch/>
        </p:blipFill>
        <p:spPr>
          <a:xfrm rot="6664510">
            <a:off x="5637525" y="2035700"/>
            <a:ext cx="596700" cy="57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42"/>
          <p:cNvPicPr preferRelativeResize="0"/>
          <p:nvPr/>
        </p:nvPicPr>
        <p:blipFill rotWithShape="1">
          <a:blip r:embed="rId3">
            <a:alphaModFix/>
          </a:blip>
          <a:srcRect b="48097" l="30239" r="30349" t="13399"/>
          <a:stretch/>
        </p:blipFill>
        <p:spPr>
          <a:xfrm rot="6664510">
            <a:off x="6615075" y="2035700"/>
            <a:ext cx="596700" cy="57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42"/>
          <p:cNvPicPr preferRelativeResize="0"/>
          <p:nvPr/>
        </p:nvPicPr>
        <p:blipFill rotWithShape="1">
          <a:blip r:embed="rId3">
            <a:alphaModFix/>
          </a:blip>
          <a:srcRect b="48097" l="30239" r="30349" t="13399"/>
          <a:stretch/>
        </p:blipFill>
        <p:spPr>
          <a:xfrm rot="6664510">
            <a:off x="7510125" y="1905375"/>
            <a:ext cx="596700" cy="57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42"/>
          <p:cNvPicPr preferRelativeResize="0"/>
          <p:nvPr/>
        </p:nvPicPr>
        <p:blipFill rotWithShape="1">
          <a:blip r:embed="rId3">
            <a:alphaModFix/>
          </a:blip>
          <a:srcRect b="48097" l="30239" r="30349" t="13399"/>
          <a:stretch/>
        </p:blipFill>
        <p:spPr>
          <a:xfrm rot="3823158">
            <a:off x="7098650" y="1260825"/>
            <a:ext cx="596700" cy="57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42"/>
          <p:cNvPicPr preferRelativeResize="0"/>
          <p:nvPr/>
        </p:nvPicPr>
        <p:blipFill rotWithShape="1">
          <a:blip r:embed="rId3">
            <a:alphaModFix/>
          </a:blip>
          <a:srcRect b="48097" l="30239" r="30349" t="13399"/>
          <a:stretch/>
        </p:blipFill>
        <p:spPr>
          <a:xfrm rot="5400000">
            <a:off x="4981925" y="1726600"/>
            <a:ext cx="596700" cy="57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3"/>
          <p:cNvSpPr/>
          <p:nvPr/>
        </p:nvSpPr>
        <p:spPr>
          <a:xfrm>
            <a:off x="5138065" y="876100"/>
            <a:ext cx="2049600" cy="2591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1" name="Google Shape;371;p43"/>
          <p:cNvPicPr preferRelativeResize="0"/>
          <p:nvPr/>
        </p:nvPicPr>
        <p:blipFill rotWithShape="1">
          <a:blip r:embed="rId3">
            <a:alphaModFix/>
          </a:blip>
          <a:srcRect b="16278" l="15726" r="16013" t="19909"/>
          <a:stretch/>
        </p:blipFill>
        <p:spPr>
          <a:xfrm>
            <a:off x="4377958" y="1077400"/>
            <a:ext cx="4173567" cy="324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2677088" y="1043212"/>
            <a:ext cx="2131293" cy="2699519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43"/>
          <p:cNvSpPr txBox="1"/>
          <p:nvPr/>
        </p:nvSpPr>
        <p:spPr>
          <a:xfrm>
            <a:off x="2513375" y="1967749"/>
            <a:ext cx="1169100" cy="4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>
                <a:latin typeface="Bangers"/>
                <a:ea typeface="Bangers"/>
                <a:cs typeface="Bangers"/>
                <a:sym typeface="Bangers"/>
              </a:rPr>
              <a:t>MT / MCP</a:t>
            </a:r>
            <a:endParaRPr sz="26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374" name="Google Shape;374;p43"/>
          <p:cNvSpPr txBox="1"/>
          <p:nvPr/>
        </p:nvSpPr>
        <p:spPr>
          <a:xfrm>
            <a:off x="288800" y="4078725"/>
            <a:ext cx="8560800" cy="9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latin typeface="Bangers"/>
                <a:ea typeface="Bangers"/>
                <a:cs typeface="Bangers"/>
                <a:sym typeface="Bangers"/>
              </a:rPr>
              <a:t>. . .</a:t>
            </a:r>
            <a:r>
              <a:rPr lang="pt-BR" sz="4800">
                <a:latin typeface="Bangers"/>
                <a:ea typeface="Bangers"/>
                <a:cs typeface="Bangers"/>
                <a:sym typeface="Bangers"/>
              </a:rPr>
              <a:t> </a:t>
            </a:r>
            <a:r>
              <a:rPr lang="pt-BR" sz="3600">
                <a:latin typeface="Bangers"/>
                <a:ea typeface="Bangers"/>
                <a:cs typeface="Bangers"/>
                <a:sym typeface="Bangers"/>
              </a:rPr>
              <a:t>UM NOVO</a:t>
            </a:r>
            <a:r>
              <a:rPr lang="pt-BR" sz="4800">
                <a:latin typeface="Bangers"/>
                <a:ea typeface="Bangers"/>
                <a:cs typeface="Bangers"/>
                <a:sym typeface="Bangers"/>
              </a:rPr>
              <a:t> </a:t>
            </a:r>
            <a:r>
              <a:rPr lang="pt-BR" sz="4800">
                <a:highlight>
                  <a:srgbClr val="F1C232"/>
                </a:highlight>
                <a:latin typeface="Bangers"/>
                <a:ea typeface="Bangers"/>
                <a:cs typeface="Bangers"/>
                <a:sym typeface="Bangers"/>
              </a:rPr>
              <a:t>REGISTRO DE MEMÓRIA</a:t>
            </a:r>
            <a:r>
              <a:rPr lang="pt-BR" sz="4800">
                <a:latin typeface="Bangers"/>
                <a:ea typeface="Bangers"/>
                <a:cs typeface="Bangers"/>
                <a:sym typeface="Bangers"/>
              </a:rPr>
              <a:t> </a:t>
            </a:r>
            <a:r>
              <a:rPr lang="pt-BR" sz="3600">
                <a:latin typeface="Bangers"/>
                <a:ea typeface="Bangers"/>
                <a:cs typeface="Bangers"/>
                <a:sym typeface="Bangers"/>
              </a:rPr>
              <a:t>É CRIADO </a:t>
            </a:r>
            <a:endParaRPr sz="3600"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375" name="Google Shape;375;p43"/>
          <p:cNvPicPr preferRelativeResize="0"/>
          <p:nvPr/>
        </p:nvPicPr>
        <p:blipFill rotWithShape="1">
          <a:blip r:embed="rId5">
            <a:alphaModFix/>
          </a:blip>
          <a:srcRect b="48097" l="30239" r="30349" t="13399"/>
          <a:stretch/>
        </p:blipFill>
        <p:spPr>
          <a:xfrm rot="3858764">
            <a:off x="5551075" y="1434525"/>
            <a:ext cx="596700" cy="57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43"/>
          <p:cNvPicPr preferRelativeResize="0"/>
          <p:nvPr/>
        </p:nvPicPr>
        <p:blipFill rotWithShape="1">
          <a:blip r:embed="rId5">
            <a:alphaModFix/>
          </a:blip>
          <a:srcRect b="48097" l="30239" r="30349" t="13399"/>
          <a:stretch/>
        </p:blipFill>
        <p:spPr>
          <a:xfrm rot="3858764">
            <a:off x="6502825" y="1434525"/>
            <a:ext cx="596700" cy="57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43"/>
          <p:cNvPicPr preferRelativeResize="0"/>
          <p:nvPr/>
        </p:nvPicPr>
        <p:blipFill rotWithShape="1">
          <a:blip r:embed="rId5">
            <a:alphaModFix/>
          </a:blip>
          <a:srcRect b="48097" l="30239" r="30349" t="13399"/>
          <a:stretch/>
        </p:blipFill>
        <p:spPr>
          <a:xfrm rot="6664510">
            <a:off x="5637525" y="2416700"/>
            <a:ext cx="596700" cy="57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43"/>
          <p:cNvPicPr preferRelativeResize="0"/>
          <p:nvPr/>
        </p:nvPicPr>
        <p:blipFill rotWithShape="1">
          <a:blip r:embed="rId5">
            <a:alphaModFix/>
          </a:blip>
          <a:srcRect b="48097" l="30239" r="30349" t="13399"/>
          <a:stretch/>
        </p:blipFill>
        <p:spPr>
          <a:xfrm rot="6664510">
            <a:off x="6615075" y="2416700"/>
            <a:ext cx="596700" cy="57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43"/>
          <p:cNvPicPr preferRelativeResize="0"/>
          <p:nvPr/>
        </p:nvPicPr>
        <p:blipFill rotWithShape="1">
          <a:blip r:embed="rId5">
            <a:alphaModFix/>
          </a:blip>
          <a:srcRect b="48097" l="30239" r="30349" t="13399"/>
          <a:stretch/>
        </p:blipFill>
        <p:spPr>
          <a:xfrm rot="6664510">
            <a:off x="7510125" y="2286375"/>
            <a:ext cx="596700" cy="57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43"/>
          <p:cNvPicPr preferRelativeResize="0"/>
          <p:nvPr/>
        </p:nvPicPr>
        <p:blipFill rotWithShape="1">
          <a:blip r:embed="rId5">
            <a:alphaModFix/>
          </a:blip>
          <a:srcRect b="48097" l="30239" r="30349" t="13399"/>
          <a:stretch/>
        </p:blipFill>
        <p:spPr>
          <a:xfrm rot="3823158">
            <a:off x="7098650" y="1641825"/>
            <a:ext cx="596700" cy="57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43"/>
          <p:cNvPicPr preferRelativeResize="0"/>
          <p:nvPr/>
        </p:nvPicPr>
        <p:blipFill rotWithShape="1">
          <a:blip r:embed="rId5">
            <a:alphaModFix/>
          </a:blip>
          <a:srcRect b="48097" l="30239" r="30349" t="13399"/>
          <a:stretch/>
        </p:blipFill>
        <p:spPr>
          <a:xfrm rot="-5400000">
            <a:off x="4019350" y="2107600"/>
            <a:ext cx="596700" cy="57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43"/>
          <p:cNvPicPr preferRelativeResize="0"/>
          <p:nvPr/>
        </p:nvPicPr>
        <p:blipFill rotWithShape="1">
          <a:blip r:embed="rId5">
            <a:alphaModFix/>
          </a:blip>
          <a:srcRect b="48097" l="30239" r="30349" t="13399"/>
          <a:stretch/>
        </p:blipFill>
        <p:spPr>
          <a:xfrm rot="5400000">
            <a:off x="4600925" y="2107600"/>
            <a:ext cx="596700" cy="57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58475" y="1544400"/>
            <a:ext cx="478800" cy="175625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43"/>
          <p:cNvSpPr txBox="1"/>
          <p:nvPr/>
        </p:nvSpPr>
        <p:spPr>
          <a:xfrm>
            <a:off x="382825" y="344925"/>
            <a:ext cx="7880100" cy="9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latin typeface="Bangers"/>
                <a:ea typeface="Bangers"/>
                <a:cs typeface="Bangers"/>
                <a:sym typeface="Bangers"/>
              </a:rPr>
              <a:t>QUANDO OCORRE UMA ASSOCIAÇÃO . . .</a:t>
            </a:r>
            <a:endParaRPr sz="3600">
              <a:latin typeface="Bangers"/>
              <a:ea typeface="Bangers"/>
              <a:cs typeface="Bangers"/>
              <a:sym typeface="Banger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389;p44"/>
          <p:cNvPicPr preferRelativeResize="0"/>
          <p:nvPr/>
        </p:nvPicPr>
        <p:blipFill rotWithShape="1">
          <a:blip r:embed="rId3">
            <a:alphaModFix/>
          </a:blip>
          <a:srcRect b="16278" l="15726" r="16013" t="19909"/>
          <a:stretch/>
        </p:blipFill>
        <p:spPr>
          <a:xfrm>
            <a:off x="4377958" y="1077400"/>
            <a:ext cx="4173567" cy="324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2677088" y="1043212"/>
            <a:ext cx="2131293" cy="2699519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44"/>
          <p:cNvSpPr txBox="1"/>
          <p:nvPr/>
        </p:nvSpPr>
        <p:spPr>
          <a:xfrm>
            <a:off x="2665775" y="2120150"/>
            <a:ext cx="1406100" cy="4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>
                <a:latin typeface="Bangers"/>
                <a:ea typeface="Bangers"/>
                <a:cs typeface="Bangers"/>
                <a:sym typeface="Bangers"/>
              </a:rPr>
              <a:t>MT / MCP</a:t>
            </a:r>
            <a:endParaRPr sz="26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392" name="Google Shape;392;p44"/>
          <p:cNvSpPr txBox="1"/>
          <p:nvPr/>
        </p:nvSpPr>
        <p:spPr>
          <a:xfrm>
            <a:off x="529650" y="3152400"/>
            <a:ext cx="5934000" cy="9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latin typeface="Bangers"/>
                <a:ea typeface="Bangers"/>
                <a:cs typeface="Bangers"/>
                <a:sym typeface="Bangers"/>
              </a:rPr>
              <a:t>. . .</a:t>
            </a:r>
            <a:r>
              <a:rPr lang="pt-BR" sz="4800">
                <a:latin typeface="Bangers"/>
                <a:ea typeface="Bangers"/>
                <a:cs typeface="Bangers"/>
                <a:sym typeface="Bangers"/>
              </a:rPr>
              <a:t> </a:t>
            </a:r>
            <a:r>
              <a:rPr lang="pt-BR" sz="3600">
                <a:latin typeface="Bangers"/>
                <a:ea typeface="Bangers"/>
                <a:cs typeface="Bangers"/>
                <a:sym typeface="Bangers"/>
              </a:rPr>
              <a:t>MAIS INTENSO E DURADOURO SERÁ </a:t>
            </a:r>
            <a:endParaRPr sz="3600"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latin typeface="Bangers"/>
                <a:ea typeface="Bangers"/>
                <a:cs typeface="Bangers"/>
                <a:sym typeface="Bangers"/>
              </a:rPr>
              <a:t>O REGISTRO DESSA MEMÓRIA NA </a:t>
            </a:r>
            <a:r>
              <a:rPr lang="pt-BR" sz="3600">
                <a:highlight>
                  <a:srgbClr val="F1C232"/>
                </a:highlight>
                <a:latin typeface="Bangers"/>
                <a:ea typeface="Bangers"/>
                <a:cs typeface="Bangers"/>
                <a:sym typeface="Bangers"/>
              </a:rPr>
              <a:t>MEMÓRIA DE LONGO PRAZO.</a:t>
            </a:r>
            <a:endParaRPr sz="3600">
              <a:highlight>
                <a:srgbClr val="F1C232"/>
              </a:highlight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393" name="Google Shape;393;p44"/>
          <p:cNvPicPr preferRelativeResize="0"/>
          <p:nvPr/>
        </p:nvPicPr>
        <p:blipFill rotWithShape="1">
          <a:blip r:embed="rId5">
            <a:alphaModFix/>
          </a:blip>
          <a:srcRect b="48097" l="30239" r="30349" t="13399"/>
          <a:stretch/>
        </p:blipFill>
        <p:spPr>
          <a:xfrm rot="-5400000">
            <a:off x="4019350" y="2107600"/>
            <a:ext cx="596700" cy="57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44"/>
          <p:cNvPicPr preferRelativeResize="0"/>
          <p:nvPr/>
        </p:nvPicPr>
        <p:blipFill rotWithShape="1">
          <a:blip r:embed="rId5">
            <a:alphaModFix/>
          </a:blip>
          <a:srcRect b="48097" l="30239" r="30349" t="13399"/>
          <a:stretch/>
        </p:blipFill>
        <p:spPr>
          <a:xfrm rot="5400000">
            <a:off x="4600925" y="2107600"/>
            <a:ext cx="596700" cy="57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58475" y="1544400"/>
            <a:ext cx="478800" cy="175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40100" y="40313"/>
            <a:ext cx="2966575" cy="2966575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44"/>
          <p:cNvSpPr txBox="1"/>
          <p:nvPr/>
        </p:nvSpPr>
        <p:spPr>
          <a:xfrm>
            <a:off x="5562300" y="319675"/>
            <a:ext cx="1724700" cy="4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latin typeface="Bangers"/>
                <a:ea typeface="Bangers"/>
                <a:cs typeface="Bangers"/>
                <a:sym typeface="Bangers"/>
              </a:rPr>
              <a:t>HD/ MLP</a:t>
            </a:r>
            <a:endParaRPr sz="36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398" name="Google Shape;398;p44"/>
          <p:cNvSpPr txBox="1"/>
          <p:nvPr/>
        </p:nvSpPr>
        <p:spPr>
          <a:xfrm>
            <a:off x="457200" y="533400"/>
            <a:ext cx="48372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QUANDO MAIS FREQUENTE  . . .</a:t>
            </a:r>
            <a:endParaRPr/>
          </a:p>
        </p:txBody>
      </p:sp>
      <p:pic>
        <p:nvPicPr>
          <p:cNvPr id="399" name="Google Shape;399;p44"/>
          <p:cNvPicPr preferRelativeResize="0"/>
          <p:nvPr/>
        </p:nvPicPr>
        <p:blipFill rotWithShape="1">
          <a:blip r:embed="rId5">
            <a:alphaModFix/>
          </a:blip>
          <a:srcRect b="48097" l="30239" r="30349" t="13399"/>
          <a:stretch/>
        </p:blipFill>
        <p:spPr>
          <a:xfrm rot="-5400000">
            <a:off x="1775975" y="2107600"/>
            <a:ext cx="596700" cy="57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44"/>
          <p:cNvPicPr preferRelativeResize="0"/>
          <p:nvPr/>
        </p:nvPicPr>
        <p:blipFill rotWithShape="1">
          <a:blip r:embed="rId5">
            <a:alphaModFix/>
          </a:blip>
          <a:srcRect b="48097" l="30239" r="30349" t="13399"/>
          <a:stretch/>
        </p:blipFill>
        <p:spPr>
          <a:xfrm rot="5400000">
            <a:off x="6048425" y="1110275"/>
            <a:ext cx="596700" cy="57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57875" y="437050"/>
            <a:ext cx="478800" cy="175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44"/>
          <p:cNvPicPr preferRelativeResize="0"/>
          <p:nvPr/>
        </p:nvPicPr>
        <p:blipFill rotWithShape="1">
          <a:blip r:embed="rId5">
            <a:alphaModFix/>
          </a:blip>
          <a:srcRect b="48097" l="30239" r="30349" t="13399"/>
          <a:stretch/>
        </p:blipFill>
        <p:spPr>
          <a:xfrm rot="-5400000">
            <a:off x="649975" y="1846300"/>
            <a:ext cx="596700" cy="57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44"/>
          <p:cNvPicPr preferRelativeResize="0"/>
          <p:nvPr/>
        </p:nvPicPr>
        <p:blipFill rotWithShape="1">
          <a:blip r:embed="rId5">
            <a:alphaModFix/>
          </a:blip>
          <a:srcRect b="48097" l="30239" r="30349" t="13399"/>
          <a:stretch/>
        </p:blipFill>
        <p:spPr>
          <a:xfrm rot="-5400000">
            <a:off x="1259575" y="1998700"/>
            <a:ext cx="596700" cy="57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44"/>
          <p:cNvPicPr preferRelativeResize="0"/>
          <p:nvPr/>
        </p:nvPicPr>
        <p:blipFill rotWithShape="1">
          <a:blip r:embed="rId5">
            <a:alphaModFix/>
          </a:blip>
          <a:srcRect b="48097" l="30239" r="30349" t="13399"/>
          <a:stretch/>
        </p:blipFill>
        <p:spPr>
          <a:xfrm rot="-5400000">
            <a:off x="119850" y="1557375"/>
            <a:ext cx="596700" cy="57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44"/>
          <p:cNvPicPr preferRelativeResize="0"/>
          <p:nvPr/>
        </p:nvPicPr>
        <p:blipFill rotWithShape="1">
          <a:blip r:embed="rId5">
            <a:alphaModFix/>
          </a:blip>
          <a:srcRect b="48097" l="30239" r="30349" t="13399"/>
          <a:stretch/>
        </p:blipFill>
        <p:spPr>
          <a:xfrm rot="-5400000">
            <a:off x="5530050" y="1100175"/>
            <a:ext cx="596700" cy="57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5"/>
          <p:cNvSpPr txBox="1"/>
          <p:nvPr/>
        </p:nvSpPr>
        <p:spPr>
          <a:xfrm>
            <a:off x="1544375" y="182750"/>
            <a:ext cx="7921500" cy="40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800">
              <a:solidFill>
                <a:srgbClr val="434343"/>
              </a:solidFill>
              <a:highlight>
                <a:srgbClr val="FFD966"/>
              </a:highlight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Bangers"/>
                <a:ea typeface="Bangers"/>
                <a:cs typeface="Bangers"/>
                <a:sym typeface="Bangers"/>
              </a:rPr>
              <a:t>V-F     Quiz V-F</a:t>
            </a:r>
            <a:r>
              <a:rPr lang="pt-BR" sz="3000">
                <a:solidFill>
                  <a:srgbClr val="666666"/>
                </a:solidFill>
                <a:latin typeface="Bangers"/>
                <a:ea typeface="Bangers"/>
                <a:cs typeface="Bangers"/>
                <a:sym typeface="Bangers"/>
              </a:rPr>
              <a:t> - 4 ou 5 QuizZes</a:t>
            </a:r>
            <a:endParaRPr sz="3000">
              <a:solidFill>
                <a:srgbClr val="666666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rgbClr val="666666"/>
                </a:solidFill>
                <a:latin typeface="Bangers"/>
                <a:ea typeface="Bangers"/>
                <a:cs typeface="Bangers"/>
                <a:sym typeface="Bangers"/>
              </a:rPr>
              <a:t>           </a:t>
            </a:r>
            <a:r>
              <a:rPr lang="pt-BR" sz="3000">
                <a:latin typeface="Bangers"/>
                <a:ea typeface="Bangers"/>
                <a:cs typeface="Bangers"/>
                <a:sym typeface="Bangers"/>
              </a:rPr>
              <a:t>opinião</a:t>
            </a:r>
            <a:r>
              <a:rPr lang="pt-BR" sz="3000">
                <a:solidFill>
                  <a:srgbClr val="666666"/>
                </a:solidFill>
                <a:latin typeface="Bangers"/>
                <a:ea typeface="Bangers"/>
                <a:cs typeface="Bangers"/>
                <a:sym typeface="Bangers"/>
              </a:rPr>
              <a:t> - Tomada de decisão</a:t>
            </a:r>
            <a:endParaRPr sz="3000">
              <a:solidFill>
                <a:srgbClr val="666666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           Pergunta aberta</a:t>
            </a:r>
            <a:r>
              <a:rPr lang="pt-BR" sz="3000">
                <a:solidFill>
                  <a:srgbClr val="666666"/>
                </a:solidFill>
                <a:latin typeface="Bangers"/>
                <a:ea typeface="Bangers"/>
                <a:cs typeface="Bangers"/>
                <a:sym typeface="Bangers"/>
              </a:rPr>
              <a:t> - 1 ou 2 Questões</a:t>
            </a:r>
            <a:endParaRPr sz="3000">
              <a:solidFill>
                <a:srgbClr val="666666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          Projeção futura</a:t>
            </a:r>
            <a:r>
              <a:rPr lang="pt-BR" sz="3000">
                <a:solidFill>
                  <a:srgbClr val="666666"/>
                </a:solidFill>
                <a:latin typeface="Bangers"/>
                <a:ea typeface="Bangers"/>
                <a:cs typeface="Bangers"/>
                <a:sym typeface="Bangers"/>
              </a:rPr>
              <a:t> - aplicação prática na vida</a:t>
            </a:r>
            <a:endParaRPr sz="3000">
              <a:solidFill>
                <a:srgbClr val="666666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          comentário síntese ou opinião </a:t>
            </a:r>
            <a:r>
              <a:rPr lang="pt-BR" sz="3000">
                <a:solidFill>
                  <a:srgbClr val="666666"/>
                </a:solidFill>
                <a:latin typeface="Bangers"/>
                <a:ea typeface="Bangers"/>
                <a:cs typeface="Bangers"/>
                <a:sym typeface="Bangers"/>
              </a:rPr>
              <a:t>- texto curto</a:t>
            </a:r>
            <a:endParaRPr sz="3000">
              <a:solidFill>
                <a:srgbClr val="666666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rgbClr val="666666"/>
                </a:solidFill>
                <a:latin typeface="Bangers"/>
                <a:ea typeface="Bangers"/>
                <a:cs typeface="Bangers"/>
                <a:sym typeface="Bangers"/>
              </a:rPr>
              <a:t>          </a:t>
            </a:r>
            <a:r>
              <a:rPr b="1" lang="pt-BR" sz="3000">
                <a:latin typeface="Bangers"/>
                <a:ea typeface="Bangers"/>
                <a:cs typeface="Bangers"/>
                <a:sym typeface="Bangers"/>
              </a:rPr>
              <a:t>uma palavra </a:t>
            </a:r>
            <a:r>
              <a:rPr lang="pt-BR" sz="3000">
                <a:solidFill>
                  <a:srgbClr val="666666"/>
                </a:solidFill>
                <a:latin typeface="Bangers"/>
                <a:ea typeface="Bangers"/>
                <a:cs typeface="Bangers"/>
                <a:sym typeface="Bangers"/>
              </a:rPr>
              <a:t>- palavra chave</a:t>
            </a:r>
            <a:endParaRPr sz="3000">
              <a:solidFill>
                <a:srgbClr val="666666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411" name="Google Shape;41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0475" y="1858100"/>
            <a:ext cx="455250" cy="455250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45"/>
          <p:cNvSpPr txBox="1"/>
          <p:nvPr/>
        </p:nvSpPr>
        <p:spPr>
          <a:xfrm>
            <a:off x="127975" y="4746550"/>
            <a:ext cx="4240500" cy="1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©️ 2020 @paulotomazinho</a:t>
            </a:r>
            <a:endParaRPr/>
          </a:p>
        </p:txBody>
      </p:sp>
      <p:sp>
        <p:nvSpPr>
          <p:cNvPr id="413" name="Google Shape;413;p45"/>
          <p:cNvSpPr txBox="1"/>
          <p:nvPr/>
        </p:nvSpPr>
        <p:spPr>
          <a:xfrm>
            <a:off x="4686960" y="4746545"/>
            <a:ext cx="42405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http://paulotomazinho.com.br</a:t>
            </a:r>
            <a:endParaRPr/>
          </a:p>
        </p:txBody>
      </p:sp>
      <p:pic>
        <p:nvPicPr>
          <p:cNvPr id="414" name="Google Shape;414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8700" y="2372350"/>
            <a:ext cx="398801" cy="39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72388" y="2815699"/>
            <a:ext cx="523828" cy="52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06675" y="3485038"/>
            <a:ext cx="398800" cy="39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88901" y="3955175"/>
            <a:ext cx="572196" cy="523800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45"/>
          <p:cNvSpPr txBox="1"/>
          <p:nvPr/>
        </p:nvSpPr>
        <p:spPr>
          <a:xfrm>
            <a:off x="316300" y="1540300"/>
            <a:ext cx="1017600" cy="8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Bangers"/>
                <a:ea typeface="Bangers"/>
                <a:cs typeface="Bangers"/>
                <a:sym typeface="Bangers"/>
              </a:rPr>
              <a:t>início</a:t>
            </a:r>
            <a:endParaRPr sz="30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419" name="Google Shape;419;p45"/>
          <p:cNvSpPr txBox="1"/>
          <p:nvPr/>
        </p:nvSpPr>
        <p:spPr>
          <a:xfrm>
            <a:off x="316300" y="2607100"/>
            <a:ext cx="1017600" cy="8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Bangers"/>
                <a:ea typeface="Bangers"/>
                <a:cs typeface="Bangers"/>
                <a:sym typeface="Bangers"/>
              </a:rPr>
              <a:t>MEIO</a:t>
            </a:r>
            <a:endParaRPr sz="30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420" name="Google Shape;420;p45"/>
          <p:cNvSpPr txBox="1"/>
          <p:nvPr/>
        </p:nvSpPr>
        <p:spPr>
          <a:xfrm>
            <a:off x="316300" y="3673900"/>
            <a:ext cx="1017600" cy="8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Bangers"/>
                <a:ea typeface="Bangers"/>
                <a:cs typeface="Bangers"/>
                <a:sym typeface="Bangers"/>
              </a:rPr>
              <a:t>FIM</a:t>
            </a:r>
            <a:endParaRPr sz="30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421" name="Google Shape;421;p45"/>
          <p:cNvSpPr txBox="1"/>
          <p:nvPr/>
        </p:nvSpPr>
        <p:spPr>
          <a:xfrm>
            <a:off x="426325" y="302550"/>
            <a:ext cx="7756500" cy="8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>
                <a:highlight>
                  <a:srgbClr val="FFD966"/>
                </a:highlight>
                <a:latin typeface="Bangers"/>
                <a:ea typeface="Bangers"/>
                <a:cs typeface="Bangers"/>
                <a:sym typeface="Bangers"/>
              </a:rPr>
              <a:t>ESTRATÉGIAS DIDÁTICAS ASSimétricas</a:t>
            </a:r>
            <a:endParaRPr sz="4400">
              <a:highlight>
                <a:srgbClr val="FFD966"/>
              </a:highlight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D966"/>
        </a:solidFill>
      </p:bgPr>
    </p:bg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6"/>
          <p:cNvSpPr txBox="1"/>
          <p:nvPr>
            <p:ph type="ctrTitle"/>
          </p:nvPr>
        </p:nvSpPr>
        <p:spPr>
          <a:xfrm>
            <a:off x="311700" y="1789150"/>
            <a:ext cx="8520600" cy="131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>
                <a:latin typeface="Bangers"/>
                <a:ea typeface="Bangers"/>
                <a:cs typeface="Bangers"/>
                <a:sym typeface="Bangers"/>
              </a:rPr>
              <a:t>eDA</a:t>
            </a:r>
            <a:r>
              <a:rPr lang="pt-BR" sz="3000">
                <a:latin typeface="Bangers"/>
                <a:ea typeface="Bangers"/>
                <a:cs typeface="Bangers"/>
                <a:sym typeface="Bangers"/>
              </a:rPr>
              <a:t>s</a:t>
            </a:r>
            <a:r>
              <a:rPr lang="pt-BR" sz="6000">
                <a:latin typeface="Bangers"/>
                <a:ea typeface="Bangers"/>
                <a:cs typeface="Bangers"/>
                <a:sym typeface="Bangers"/>
              </a:rPr>
              <a:t> para o início da aula</a:t>
            </a:r>
            <a:endParaRPr sz="60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427" name="Google Shape;427;p46"/>
          <p:cNvSpPr txBox="1"/>
          <p:nvPr/>
        </p:nvSpPr>
        <p:spPr>
          <a:xfrm>
            <a:off x="3154950" y="3469625"/>
            <a:ext cx="34437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/>
              <a:t>@paulotomazinho</a:t>
            </a:r>
            <a:endParaRPr sz="2400"/>
          </a:p>
        </p:txBody>
      </p:sp>
      <p:sp>
        <p:nvSpPr>
          <p:cNvPr id="428" name="Google Shape;428;p46"/>
          <p:cNvSpPr txBox="1"/>
          <p:nvPr/>
        </p:nvSpPr>
        <p:spPr>
          <a:xfrm>
            <a:off x="127975" y="4746550"/>
            <a:ext cx="4240500" cy="1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©️ 2020 @paulotomazinho</a:t>
            </a:r>
            <a:endParaRPr/>
          </a:p>
        </p:txBody>
      </p:sp>
      <p:sp>
        <p:nvSpPr>
          <p:cNvPr id="429" name="Google Shape;429;p46"/>
          <p:cNvSpPr txBox="1"/>
          <p:nvPr/>
        </p:nvSpPr>
        <p:spPr>
          <a:xfrm>
            <a:off x="4686960" y="4746545"/>
            <a:ext cx="42405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http://paulotomazinho.com.br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7"/>
          <p:cNvSpPr txBox="1"/>
          <p:nvPr>
            <p:ph idx="1" type="body"/>
          </p:nvPr>
        </p:nvSpPr>
        <p:spPr>
          <a:xfrm>
            <a:off x="311700" y="771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V-F</a:t>
            </a:r>
            <a:endParaRPr sz="1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        Quiz V-F</a:t>
            </a:r>
            <a:r>
              <a:rPr lang="pt-BR" sz="4800">
                <a:solidFill>
                  <a:srgbClr val="666666"/>
                </a:solidFill>
                <a:latin typeface="Bangers"/>
                <a:ea typeface="Bangers"/>
                <a:cs typeface="Bangers"/>
                <a:sym typeface="Bangers"/>
              </a:rPr>
              <a:t> </a:t>
            </a:r>
            <a:endParaRPr sz="4800"/>
          </a:p>
        </p:txBody>
      </p:sp>
      <p:sp>
        <p:nvSpPr>
          <p:cNvPr id="435" name="Google Shape;435;p47"/>
          <p:cNvSpPr txBox="1"/>
          <p:nvPr>
            <p:ph idx="2" type="body"/>
          </p:nvPr>
        </p:nvSpPr>
        <p:spPr>
          <a:xfrm>
            <a:off x="4572000" y="771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Bangers"/>
                <a:ea typeface="Bangers"/>
                <a:cs typeface="Bangers"/>
                <a:sym typeface="Bangers"/>
              </a:rPr>
              <a:t>começar a aula com um quiz V-F</a:t>
            </a:r>
            <a:endParaRPr sz="2400"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2400">
                <a:latin typeface="Bangers"/>
                <a:ea typeface="Bangers"/>
                <a:cs typeface="Bangers"/>
                <a:sym typeface="Bangers"/>
              </a:rPr>
              <a:t>no máximo 4 a 5 perguntas</a:t>
            </a:r>
            <a:endParaRPr sz="2400"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2400">
                <a:latin typeface="Bangers"/>
                <a:ea typeface="Bangers"/>
                <a:cs typeface="Bangers"/>
                <a:sym typeface="Bangers"/>
              </a:rPr>
              <a:t>pontos importantes da aula</a:t>
            </a:r>
            <a:endParaRPr sz="2400"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2400">
                <a:latin typeface="Bangers"/>
                <a:ea typeface="Bangers"/>
                <a:cs typeface="Bangers"/>
                <a:sym typeface="Bangers"/>
              </a:rPr>
              <a:t>garantir o feedback imediato</a:t>
            </a:r>
            <a:endParaRPr sz="2400"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2400">
                <a:latin typeface="Bangers"/>
                <a:ea typeface="Bangers"/>
                <a:cs typeface="Bangers"/>
                <a:sym typeface="Bangers"/>
              </a:rPr>
              <a:t>pode ser de revisão ou antecipação</a:t>
            </a:r>
            <a:endParaRPr sz="2400"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sz="2400">
                <a:latin typeface="Bangers"/>
                <a:ea typeface="Bangers"/>
                <a:cs typeface="Bangers"/>
                <a:sym typeface="Bangers"/>
              </a:rPr>
              <a:t>com ou sem tecnologia </a:t>
            </a:r>
            <a:r>
              <a:rPr lang="pt-BR" sz="1800">
                <a:latin typeface="Bangers"/>
                <a:ea typeface="Bangers"/>
                <a:cs typeface="Bangers"/>
                <a:sym typeface="Bangers"/>
              </a:rPr>
              <a:t>(kahoot, sli.do)</a:t>
            </a:r>
            <a:endParaRPr sz="18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436" name="Google Shape;436;p47"/>
          <p:cNvSpPr txBox="1"/>
          <p:nvPr/>
        </p:nvSpPr>
        <p:spPr>
          <a:xfrm>
            <a:off x="127975" y="4746550"/>
            <a:ext cx="4240500" cy="1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©️ 2020 @paulotomazinho</a:t>
            </a:r>
            <a:endParaRPr/>
          </a:p>
        </p:txBody>
      </p:sp>
      <p:sp>
        <p:nvSpPr>
          <p:cNvPr id="437" name="Google Shape;437;p47"/>
          <p:cNvSpPr txBox="1"/>
          <p:nvPr/>
        </p:nvSpPr>
        <p:spPr>
          <a:xfrm>
            <a:off x="4686960" y="4746545"/>
            <a:ext cx="42405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http://paulotomazinho.com.br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8"/>
          <p:cNvSpPr txBox="1"/>
          <p:nvPr>
            <p:ph type="title"/>
          </p:nvPr>
        </p:nvSpPr>
        <p:spPr>
          <a:xfrm>
            <a:off x="825150" y="1236450"/>
            <a:ext cx="75504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Bangers"/>
                <a:ea typeface="Bangers"/>
                <a:cs typeface="Bangers"/>
                <a:sym typeface="Bangers"/>
              </a:rPr>
              <a:t>SEUS ALUNOS ESTUDAM DE VÉSPERA DE PROVA?</a:t>
            </a:r>
            <a:r>
              <a:rPr baseline="30000" lang="pt-BR">
                <a:latin typeface="Bangers"/>
                <a:ea typeface="Bangers"/>
                <a:cs typeface="Bangers"/>
                <a:sym typeface="Bangers"/>
              </a:rPr>
              <a:t>  </a:t>
            </a:r>
            <a:endParaRPr baseline="300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443" name="Google Shape;443;p48"/>
          <p:cNvSpPr/>
          <p:nvPr/>
        </p:nvSpPr>
        <p:spPr>
          <a:xfrm>
            <a:off x="1003950" y="3424425"/>
            <a:ext cx="3424500" cy="687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latin typeface="Bangers"/>
                <a:ea typeface="Bangers"/>
                <a:cs typeface="Bangers"/>
                <a:sym typeface="Bangers"/>
              </a:rPr>
              <a:t>VERDADEIRO</a:t>
            </a:r>
            <a:endParaRPr sz="36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444" name="Google Shape;444;p48"/>
          <p:cNvSpPr/>
          <p:nvPr/>
        </p:nvSpPr>
        <p:spPr>
          <a:xfrm>
            <a:off x="4585350" y="3424425"/>
            <a:ext cx="3424500" cy="687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latin typeface="Bangers"/>
                <a:ea typeface="Bangers"/>
                <a:cs typeface="Bangers"/>
                <a:sym typeface="Bangers"/>
              </a:rPr>
              <a:t>FALSO</a:t>
            </a:r>
            <a:endParaRPr sz="3600">
              <a:latin typeface="Bangers"/>
              <a:ea typeface="Bangers"/>
              <a:cs typeface="Bangers"/>
              <a:sym typeface="Banger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49"/>
          <p:cNvSpPr txBox="1"/>
          <p:nvPr>
            <p:ph type="title"/>
          </p:nvPr>
        </p:nvSpPr>
        <p:spPr>
          <a:xfrm>
            <a:off x="825150" y="1236450"/>
            <a:ext cx="75504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Bangers"/>
                <a:ea typeface="Bangers"/>
                <a:cs typeface="Bangers"/>
                <a:sym typeface="Bangers"/>
              </a:rPr>
              <a:t>SEUS ALUNOS ESTUDAM DE VÉSPERA DE PROVA?</a:t>
            </a:r>
            <a:r>
              <a:rPr baseline="30000" lang="pt-BR">
                <a:latin typeface="Bangers"/>
                <a:ea typeface="Bangers"/>
                <a:cs typeface="Bangers"/>
                <a:sym typeface="Bangers"/>
              </a:rPr>
              <a:t>  </a:t>
            </a:r>
            <a:endParaRPr baseline="300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450" name="Google Shape;450;p49"/>
          <p:cNvSpPr/>
          <p:nvPr/>
        </p:nvSpPr>
        <p:spPr>
          <a:xfrm>
            <a:off x="1003950" y="3424425"/>
            <a:ext cx="3424500" cy="687600"/>
          </a:xfrm>
          <a:prstGeom prst="roundRect">
            <a:avLst>
              <a:gd fmla="val 16667" name="adj"/>
            </a:avLst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VERDADEIRO</a:t>
            </a:r>
            <a:endParaRPr sz="36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451" name="Google Shape;451;p49"/>
          <p:cNvSpPr/>
          <p:nvPr/>
        </p:nvSpPr>
        <p:spPr>
          <a:xfrm>
            <a:off x="4585350" y="3424425"/>
            <a:ext cx="3424500" cy="687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latin typeface="Bangers"/>
                <a:ea typeface="Bangers"/>
                <a:cs typeface="Bangers"/>
                <a:sym typeface="Bangers"/>
              </a:rPr>
              <a:t>FALSO</a:t>
            </a:r>
            <a:endParaRPr sz="3600">
              <a:latin typeface="Bangers"/>
              <a:ea typeface="Bangers"/>
              <a:cs typeface="Bangers"/>
              <a:sym typeface="Banger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50"/>
          <p:cNvSpPr txBox="1"/>
          <p:nvPr>
            <p:ph idx="1" type="body"/>
          </p:nvPr>
        </p:nvSpPr>
        <p:spPr>
          <a:xfrm>
            <a:off x="311700" y="771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 </a:t>
            </a:r>
            <a:r>
              <a:rPr lang="pt-BR" sz="42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opinião</a:t>
            </a:r>
            <a:r>
              <a:rPr lang="pt-BR" sz="4200">
                <a:solidFill>
                  <a:srgbClr val="666666"/>
                </a:solidFill>
                <a:latin typeface="Bangers"/>
                <a:ea typeface="Bangers"/>
                <a:cs typeface="Bangers"/>
                <a:sym typeface="Bangers"/>
              </a:rPr>
              <a:t> </a:t>
            </a:r>
            <a:endParaRPr sz="4200"/>
          </a:p>
        </p:txBody>
      </p:sp>
      <p:sp>
        <p:nvSpPr>
          <p:cNvPr id="457" name="Google Shape;457;p50"/>
          <p:cNvSpPr txBox="1"/>
          <p:nvPr>
            <p:ph idx="2" type="body"/>
          </p:nvPr>
        </p:nvSpPr>
        <p:spPr>
          <a:xfrm>
            <a:off x="4311600" y="771475"/>
            <a:ext cx="4520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Bangers"/>
                <a:ea typeface="Bangers"/>
                <a:cs typeface="Bangers"/>
                <a:sym typeface="Bangers"/>
              </a:rPr>
              <a:t>apresentar um dilema </a:t>
            </a:r>
            <a:endParaRPr sz="2400"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2400">
                <a:latin typeface="Bangers"/>
                <a:ea typeface="Bangers"/>
                <a:cs typeface="Bangers"/>
                <a:sym typeface="Bangers"/>
              </a:rPr>
              <a:t>ou 2 pontos de vista</a:t>
            </a:r>
            <a:endParaRPr sz="2400"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2400">
                <a:latin typeface="Bangers"/>
                <a:ea typeface="Bangers"/>
                <a:cs typeface="Bangers"/>
                <a:sym typeface="Bangers"/>
              </a:rPr>
              <a:t>contextualizado com a aula</a:t>
            </a:r>
            <a:endParaRPr sz="2400"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2400">
                <a:latin typeface="Bangers"/>
                <a:ea typeface="Bangers"/>
                <a:cs typeface="Bangers"/>
                <a:sym typeface="Bangers"/>
              </a:rPr>
              <a:t>Perguntar qual a sua opinião</a:t>
            </a:r>
            <a:endParaRPr sz="2400"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2400">
                <a:latin typeface="Bangers"/>
                <a:ea typeface="Bangers"/>
                <a:cs typeface="Bangers"/>
                <a:sym typeface="Bangers"/>
              </a:rPr>
              <a:t>responder de forma individual</a:t>
            </a:r>
            <a:endParaRPr sz="2400"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sz="2400">
                <a:latin typeface="Bangers"/>
                <a:ea typeface="Bangers"/>
                <a:cs typeface="Bangers"/>
                <a:sym typeface="Bangers"/>
              </a:rPr>
              <a:t>Apresente o conteúdo da aula</a:t>
            </a:r>
            <a:endParaRPr sz="2400"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458" name="Google Shape;458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0925" y="993025"/>
            <a:ext cx="1883025" cy="1883025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50"/>
          <p:cNvSpPr txBox="1"/>
          <p:nvPr/>
        </p:nvSpPr>
        <p:spPr>
          <a:xfrm>
            <a:off x="127975" y="4746550"/>
            <a:ext cx="4240500" cy="1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©️ 2020 @paulotomazinho</a:t>
            </a:r>
            <a:endParaRPr/>
          </a:p>
        </p:txBody>
      </p:sp>
      <p:sp>
        <p:nvSpPr>
          <p:cNvPr id="460" name="Google Shape;460;p50"/>
          <p:cNvSpPr txBox="1"/>
          <p:nvPr/>
        </p:nvSpPr>
        <p:spPr>
          <a:xfrm>
            <a:off x="4686960" y="4746545"/>
            <a:ext cx="42405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http://paulotomazinho.com.br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51"/>
          <p:cNvSpPr txBox="1"/>
          <p:nvPr>
            <p:ph idx="1" type="body"/>
          </p:nvPr>
        </p:nvSpPr>
        <p:spPr>
          <a:xfrm>
            <a:off x="311700" y="771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 </a:t>
            </a:r>
            <a:r>
              <a:rPr lang="pt-BR" sz="42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opinião</a:t>
            </a:r>
            <a:r>
              <a:rPr lang="pt-BR" sz="4200">
                <a:solidFill>
                  <a:srgbClr val="666666"/>
                </a:solidFill>
                <a:latin typeface="Bangers"/>
                <a:ea typeface="Bangers"/>
                <a:cs typeface="Bangers"/>
                <a:sym typeface="Bangers"/>
              </a:rPr>
              <a:t> </a:t>
            </a:r>
            <a:endParaRPr sz="4200"/>
          </a:p>
        </p:txBody>
      </p:sp>
      <p:sp>
        <p:nvSpPr>
          <p:cNvPr id="466" name="Google Shape;466;p51"/>
          <p:cNvSpPr txBox="1"/>
          <p:nvPr>
            <p:ph idx="2" type="body"/>
          </p:nvPr>
        </p:nvSpPr>
        <p:spPr>
          <a:xfrm>
            <a:off x="4311600" y="771475"/>
            <a:ext cx="4520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rPr>
              <a:t>as aulas presenciais vão voltar semana que vem. </a:t>
            </a:r>
            <a:endParaRPr sz="3000">
              <a:solidFill>
                <a:srgbClr val="000000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rgbClr val="000000"/>
                </a:solidFill>
                <a:highlight>
                  <a:srgbClr val="FFD966"/>
                </a:highlight>
                <a:latin typeface="Bangers"/>
                <a:ea typeface="Bangers"/>
                <a:cs typeface="Bangers"/>
                <a:sym typeface="Bangers"/>
              </a:rPr>
              <a:t>Você levaria seu filho para a escola?</a:t>
            </a:r>
            <a:endParaRPr sz="3000">
              <a:solidFill>
                <a:srgbClr val="000000"/>
              </a:solidFill>
              <a:highlight>
                <a:srgbClr val="FFD966"/>
              </a:highlight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sz="30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rPr>
              <a:t>Digite </a:t>
            </a:r>
            <a:r>
              <a:rPr lang="pt-BR" sz="48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rPr>
              <a:t>SIM </a:t>
            </a:r>
            <a:r>
              <a:rPr lang="pt-BR" sz="30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rPr>
              <a:t>ou </a:t>
            </a:r>
            <a:r>
              <a:rPr lang="pt-BR" sz="48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rPr>
              <a:t>NÃO</a:t>
            </a:r>
            <a:endParaRPr sz="4800">
              <a:solidFill>
                <a:srgbClr val="000000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467" name="Google Shape;467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0925" y="993025"/>
            <a:ext cx="1883025" cy="1883025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51"/>
          <p:cNvSpPr txBox="1"/>
          <p:nvPr/>
        </p:nvSpPr>
        <p:spPr>
          <a:xfrm>
            <a:off x="127975" y="4746550"/>
            <a:ext cx="4240500" cy="1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©️ 2020 @paulotomazinho</a:t>
            </a:r>
            <a:endParaRPr/>
          </a:p>
        </p:txBody>
      </p:sp>
      <p:sp>
        <p:nvSpPr>
          <p:cNvPr id="469" name="Google Shape;469;p51"/>
          <p:cNvSpPr txBox="1"/>
          <p:nvPr/>
        </p:nvSpPr>
        <p:spPr>
          <a:xfrm>
            <a:off x="4686960" y="4746545"/>
            <a:ext cx="42405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http://paulotomazinho.com.br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825150" y="1236450"/>
            <a:ext cx="75504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Bangers"/>
                <a:ea typeface="Bangers"/>
                <a:cs typeface="Bangers"/>
                <a:sym typeface="Bangers"/>
              </a:rPr>
              <a:t>o estado emocional interfere na aprendizagem</a:t>
            </a:r>
            <a:r>
              <a:rPr lang="pt-BR">
                <a:latin typeface="Bangers"/>
                <a:ea typeface="Bangers"/>
                <a:cs typeface="Bangers"/>
                <a:sym typeface="Bangers"/>
              </a:rPr>
              <a:t>?</a:t>
            </a:r>
            <a:r>
              <a:rPr baseline="30000" lang="pt-BR">
                <a:latin typeface="Bangers"/>
                <a:ea typeface="Bangers"/>
                <a:cs typeface="Bangers"/>
                <a:sym typeface="Bangers"/>
              </a:rPr>
              <a:t>  </a:t>
            </a:r>
            <a:endParaRPr baseline="300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77" name="Google Shape;77;p16"/>
          <p:cNvSpPr/>
          <p:nvPr/>
        </p:nvSpPr>
        <p:spPr>
          <a:xfrm>
            <a:off x="1003950" y="3424425"/>
            <a:ext cx="3424500" cy="687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latin typeface="Bangers"/>
                <a:ea typeface="Bangers"/>
                <a:cs typeface="Bangers"/>
                <a:sym typeface="Bangers"/>
              </a:rPr>
              <a:t>VERDADEIRO</a:t>
            </a:r>
            <a:endParaRPr sz="36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78" name="Google Shape;78;p16"/>
          <p:cNvSpPr/>
          <p:nvPr/>
        </p:nvSpPr>
        <p:spPr>
          <a:xfrm>
            <a:off x="4585350" y="3424425"/>
            <a:ext cx="3424500" cy="687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latin typeface="Bangers"/>
                <a:ea typeface="Bangers"/>
                <a:cs typeface="Bangers"/>
                <a:sym typeface="Bangers"/>
              </a:rPr>
              <a:t>FALSO</a:t>
            </a:r>
            <a:endParaRPr sz="3600">
              <a:latin typeface="Bangers"/>
              <a:ea typeface="Bangers"/>
              <a:cs typeface="Bangers"/>
              <a:sym typeface="Banger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D966"/>
        </a:solidFill>
      </p:bgPr>
    </p:bg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52"/>
          <p:cNvSpPr txBox="1"/>
          <p:nvPr>
            <p:ph type="ctrTitle"/>
          </p:nvPr>
        </p:nvSpPr>
        <p:spPr>
          <a:xfrm>
            <a:off x="311700" y="1789150"/>
            <a:ext cx="8520600" cy="131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>
                <a:latin typeface="Bangers"/>
                <a:ea typeface="Bangers"/>
                <a:cs typeface="Bangers"/>
                <a:sym typeface="Bangers"/>
              </a:rPr>
              <a:t>eDA</a:t>
            </a:r>
            <a:r>
              <a:rPr lang="pt-BR" sz="3000">
                <a:latin typeface="Bangers"/>
                <a:ea typeface="Bangers"/>
                <a:cs typeface="Bangers"/>
                <a:sym typeface="Bangers"/>
              </a:rPr>
              <a:t>s</a:t>
            </a:r>
            <a:r>
              <a:rPr lang="pt-BR" sz="6000">
                <a:latin typeface="Bangers"/>
                <a:ea typeface="Bangers"/>
                <a:cs typeface="Bangers"/>
                <a:sym typeface="Bangers"/>
              </a:rPr>
              <a:t> para o meio da aula</a:t>
            </a:r>
            <a:endParaRPr sz="60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475" name="Google Shape;475;p52"/>
          <p:cNvSpPr txBox="1"/>
          <p:nvPr/>
        </p:nvSpPr>
        <p:spPr>
          <a:xfrm>
            <a:off x="3154950" y="3469625"/>
            <a:ext cx="34437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/>
              <a:t>@paulotomazinho</a:t>
            </a:r>
            <a:endParaRPr sz="2400"/>
          </a:p>
        </p:txBody>
      </p:sp>
      <p:sp>
        <p:nvSpPr>
          <p:cNvPr id="476" name="Google Shape;476;p52"/>
          <p:cNvSpPr txBox="1"/>
          <p:nvPr/>
        </p:nvSpPr>
        <p:spPr>
          <a:xfrm>
            <a:off x="127975" y="4746550"/>
            <a:ext cx="4240500" cy="1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©️ 2020 @paulotomazinho</a:t>
            </a:r>
            <a:endParaRPr/>
          </a:p>
        </p:txBody>
      </p:sp>
      <p:sp>
        <p:nvSpPr>
          <p:cNvPr id="477" name="Google Shape;477;p52"/>
          <p:cNvSpPr txBox="1"/>
          <p:nvPr/>
        </p:nvSpPr>
        <p:spPr>
          <a:xfrm>
            <a:off x="4686960" y="4746545"/>
            <a:ext cx="42405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http://paulotomazinho.com.br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53"/>
          <p:cNvSpPr txBox="1"/>
          <p:nvPr>
            <p:ph idx="1" type="body"/>
          </p:nvPr>
        </p:nvSpPr>
        <p:spPr>
          <a:xfrm>
            <a:off x="311700" y="771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 </a:t>
            </a:r>
            <a:r>
              <a:rPr lang="pt-BR" sz="42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Pergunta aberta</a:t>
            </a:r>
            <a:r>
              <a:rPr lang="pt-BR" sz="4200">
                <a:solidFill>
                  <a:srgbClr val="666666"/>
                </a:solidFill>
                <a:latin typeface="Bangers"/>
                <a:ea typeface="Bangers"/>
                <a:cs typeface="Bangers"/>
                <a:sym typeface="Bangers"/>
              </a:rPr>
              <a:t> </a:t>
            </a:r>
            <a:endParaRPr sz="4200"/>
          </a:p>
        </p:txBody>
      </p:sp>
      <p:sp>
        <p:nvSpPr>
          <p:cNvPr id="483" name="Google Shape;483;p53"/>
          <p:cNvSpPr txBox="1"/>
          <p:nvPr>
            <p:ph idx="2" type="body"/>
          </p:nvPr>
        </p:nvSpPr>
        <p:spPr>
          <a:xfrm>
            <a:off x="4311600" y="771475"/>
            <a:ext cx="4520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Bangers"/>
                <a:ea typeface="Bangers"/>
                <a:cs typeface="Bangers"/>
                <a:sym typeface="Bangers"/>
              </a:rPr>
              <a:t>fechar um bloco com uma pergunta</a:t>
            </a:r>
            <a:endParaRPr sz="2400"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2400">
                <a:latin typeface="Bangers"/>
                <a:ea typeface="Bangers"/>
                <a:cs typeface="Bangers"/>
                <a:sym typeface="Bangers"/>
              </a:rPr>
              <a:t>no máximo 1 a 2 perguntas</a:t>
            </a:r>
            <a:endParaRPr sz="2400"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2400">
                <a:latin typeface="Bangers"/>
                <a:ea typeface="Bangers"/>
                <a:cs typeface="Bangers"/>
                <a:sym typeface="Bangers"/>
              </a:rPr>
              <a:t>contextualizado com a aula</a:t>
            </a:r>
            <a:endParaRPr sz="2400"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2400">
                <a:latin typeface="Bangers"/>
                <a:ea typeface="Bangers"/>
                <a:cs typeface="Bangers"/>
                <a:sym typeface="Bangers"/>
              </a:rPr>
              <a:t>responder de forma individual</a:t>
            </a:r>
            <a:endParaRPr sz="2400"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sz="2400">
                <a:latin typeface="Bangers"/>
                <a:ea typeface="Bangers"/>
                <a:cs typeface="Bangers"/>
                <a:sym typeface="Bangers"/>
              </a:rPr>
              <a:t>poderosa estratégia de rBL</a:t>
            </a:r>
            <a:endParaRPr sz="1800"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484" name="Google Shape;484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0138" y="992252"/>
            <a:ext cx="1943026" cy="1943026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53"/>
          <p:cNvSpPr txBox="1"/>
          <p:nvPr/>
        </p:nvSpPr>
        <p:spPr>
          <a:xfrm>
            <a:off x="127975" y="4746550"/>
            <a:ext cx="4240500" cy="1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©️ 2020 @paulotomazinho</a:t>
            </a:r>
            <a:endParaRPr/>
          </a:p>
        </p:txBody>
      </p:sp>
      <p:sp>
        <p:nvSpPr>
          <p:cNvPr id="486" name="Google Shape;486;p53"/>
          <p:cNvSpPr txBox="1"/>
          <p:nvPr/>
        </p:nvSpPr>
        <p:spPr>
          <a:xfrm>
            <a:off x="4686960" y="4746545"/>
            <a:ext cx="42405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http://paulotomazinho.com.br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54"/>
          <p:cNvSpPr txBox="1"/>
          <p:nvPr>
            <p:ph idx="1" type="body"/>
          </p:nvPr>
        </p:nvSpPr>
        <p:spPr>
          <a:xfrm>
            <a:off x="311700" y="771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 </a:t>
            </a:r>
            <a:r>
              <a:rPr lang="pt-BR" sz="42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Pergunta aberta</a:t>
            </a:r>
            <a:r>
              <a:rPr lang="pt-BR" sz="4200">
                <a:solidFill>
                  <a:srgbClr val="666666"/>
                </a:solidFill>
                <a:latin typeface="Bangers"/>
                <a:ea typeface="Bangers"/>
                <a:cs typeface="Bangers"/>
                <a:sym typeface="Bangers"/>
              </a:rPr>
              <a:t> </a:t>
            </a:r>
            <a:endParaRPr sz="4200"/>
          </a:p>
        </p:txBody>
      </p:sp>
      <p:sp>
        <p:nvSpPr>
          <p:cNvPr id="492" name="Google Shape;492;p54"/>
          <p:cNvSpPr txBox="1"/>
          <p:nvPr>
            <p:ph idx="2" type="body"/>
          </p:nvPr>
        </p:nvSpPr>
        <p:spPr>
          <a:xfrm>
            <a:off x="4311600" y="771475"/>
            <a:ext cx="4520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rPr>
              <a:t>para qual série / nível você ensina?</a:t>
            </a:r>
            <a:endParaRPr sz="3000">
              <a:solidFill>
                <a:srgbClr val="000000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sz="3000">
                <a:solidFill>
                  <a:srgbClr val="666666"/>
                </a:solidFill>
                <a:latin typeface="Bangers"/>
                <a:ea typeface="Bangers"/>
                <a:cs typeface="Bangers"/>
                <a:sym typeface="Bangers"/>
              </a:rPr>
              <a:t>digite </a:t>
            </a:r>
            <a:r>
              <a:rPr lang="pt-BR" sz="3000">
                <a:solidFill>
                  <a:srgbClr val="666666"/>
                </a:solidFill>
                <a:latin typeface="Bangers"/>
                <a:ea typeface="Bangers"/>
                <a:cs typeface="Bangers"/>
                <a:sym typeface="Bangers"/>
              </a:rPr>
              <a:t>a</a:t>
            </a:r>
            <a:r>
              <a:rPr lang="pt-BR" sz="3000">
                <a:solidFill>
                  <a:srgbClr val="666666"/>
                </a:solidFill>
                <a:latin typeface="Bangers"/>
                <a:ea typeface="Bangers"/>
                <a:cs typeface="Bangers"/>
                <a:sym typeface="Bangers"/>
              </a:rPr>
              <a:t> resposta no chat.</a:t>
            </a:r>
            <a:endParaRPr sz="3000">
              <a:solidFill>
                <a:srgbClr val="666666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493" name="Google Shape;493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0138" y="992252"/>
            <a:ext cx="1943026" cy="1943026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54"/>
          <p:cNvSpPr txBox="1"/>
          <p:nvPr/>
        </p:nvSpPr>
        <p:spPr>
          <a:xfrm>
            <a:off x="127975" y="4746550"/>
            <a:ext cx="4240500" cy="1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©️ 2020 @paulotomazinho</a:t>
            </a:r>
            <a:endParaRPr/>
          </a:p>
        </p:txBody>
      </p:sp>
      <p:sp>
        <p:nvSpPr>
          <p:cNvPr id="495" name="Google Shape;495;p54"/>
          <p:cNvSpPr txBox="1"/>
          <p:nvPr/>
        </p:nvSpPr>
        <p:spPr>
          <a:xfrm>
            <a:off x="4686960" y="4746545"/>
            <a:ext cx="42405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http://paulotomazinho.com.br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55"/>
          <p:cNvSpPr txBox="1"/>
          <p:nvPr/>
        </p:nvSpPr>
        <p:spPr>
          <a:xfrm>
            <a:off x="3996300" y="56250"/>
            <a:ext cx="5080500" cy="48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373737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373737"/>
              </a:solidFill>
            </a:endParaRPr>
          </a:p>
          <a:p>
            <a:pPr indent="0" lvl="0" marL="0" rtl="0" algn="l"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55"/>
          <p:cNvSpPr txBox="1"/>
          <p:nvPr/>
        </p:nvSpPr>
        <p:spPr>
          <a:xfrm>
            <a:off x="5370850" y="4633350"/>
            <a:ext cx="28869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goo.gl/gMTiMX</a:t>
            </a:r>
            <a:endParaRPr b="1"/>
          </a:p>
        </p:txBody>
      </p:sp>
      <p:pic>
        <p:nvPicPr>
          <p:cNvPr id="502" name="Google Shape;502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2100" y="262950"/>
            <a:ext cx="3295616" cy="4370401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03" name="Google Shape;503;p55"/>
          <p:cNvPicPr preferRelativeResize="0"/>
          <p:nvPr/>
        </p:nvPicPr>
        <p:blipFill rotWithShape="1">
          <a:blip r:embed="rId4">
            <a:alphaModFix/>
          </a:blip>
          <a:srcRect b="0" l="0" r="0" t="17321"/>
          <a:stretch/>
        </p:blipFill>
        <p:spPr>
          <a:xfrm>
            <a:off x="381000" y="1090525"/>
            <a:ext cx="4836076" cy="3006125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55"/>
          <p:cNvSpPr/>
          <p:nvPr/>
        </p:nvSpPr>
        <p:spPr>
          <a:xfrm>
            <a:off x="5598475" y="768475"/>
            <a:ext cx="2886900" cy="3495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55"/>
          <p:cNvSpPr/>
          <p:nvPr/>
        </p:nvSpPr>
        <p:spPr>
          <a:xfrm>
            <a:off x="8544550" y="664050"/>
            <a:ext cx="509100" cy="4539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55"/>
          <p:cNvSpPr txBox="1"/>
          <p:nvPr/>
        </p:nvSpPr>
        <p:spPr>
          <a:xfrm>
            <a:off x="381000" y="265825"/>
            <a:ext cx="49545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latin typeface="Bangers"/>
                <a:ea typeface="Bangers"/>
                <a:cs typeface="Bangers"/>
                <a:sym typeface="Bangers"/>
              </a:rPr>
              <a:t>RETRIEVaL BASED LEARNING</a:t>
            </a:r>
            <a:endParaRPr sz="40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507" name="Google Shape;507;p55"/>
          <p:cNvSpPr txBox="1"/>
          <p:nvPr/>
        </p:nvSpPr>
        <p:spPr>
          <a:xfrm>
            <a:off x="561525" y="3999625"/>
            <a:ext cx="45690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latin typeface="Bangers"/>
                <a:ea typeface="Bangers"/>
                <a:cs typeface="Bangers"/>
                <a:sym typeface="Bangers"/>
              </a:rPr>
              <a:t>curva de esquecimento</a:t>
            </a:r>
            <a:endParaRPr sz="36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508" name="Google Shape;508;p55"/>
          <p:cNvSpPr txBox="1"/>
          <p:nvPr/>
        </p:nvSpPr>
        <p:spPr>
          <a:xfrm>
            <a:off x="127975" y="4746550"/>
            <a:ext cx="4240500" cy="1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©️ 2020 @paulotomazinho</a:t>
            </a:r>
            <a:endParaRPr/>
          </a:p>
        </p:txBody>
      </p:sp>
      <p:sp>
        <p:nvSpPr>
          <p:cNvPr id="509" name="Google Shape;509;p55"/>
          <p:cNvSpPr txBox="1"/>
          <p:nvPr/>
        </p:nvSpPr>
        <p:spPr>
          <a:xfrm>
            <a:off x="4763160" y="4822745"/>
            <a:ext cx="42405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http://paulotomazinho.com.br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Google Shape;514;p56"/>
          <p:cNvPicPr preferRelativeResize="0"/>
          <p:nvPr/>
        </p:nvPicPr>
        <p:blipFill rotWithShape="1">
          <a:blip r:embed="rId3">
            <a:alphaModFix/>
          </a:blip>
          <a:srcRect b="8707" l="7355" r="0" t="17496"/>
          <a:stretch/>
        </p:blipFill>
        <p:spPr>
          <a:xfrm>
            <a:off x="1233250" y="943425"/>
            <a:ext cx="6670571" cy="3994875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56"/>
          <p:cNvSpPr txBox="1"/>
          <p:nvPr/>
        </p:nvSpPr>
        <p:spPr>
          <a:xfrm>
            <a:off x="1400425" y="368925"/>
            <a:ext cx="45690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latin typeface="Bangers"/>
                <a:ea typeface="Bangers"/>
                <a:cs typeface="Bangers"/>
                <a:sym typeface="Bangers"/>
              </a:rPr>
              <a:t>CURVA DE ESQUECIMENTO</a:t>
            </a:r>
            <a:endParaRPr sz="36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516" name="Google Shape;516;p56"/>
          <p:cNvSpPr txBox="1"/>
          <p:nvPr/>
        </p:nvSpPr>
        <p:spPr>
          <a:xfrm>
            <a:off x="127975" y="4746550"/>
            <a:ext cx="4240500" cy="1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©️ 2020 @paulotomazinho</a:t>
            </a:r>
            <a:endParaRPr/>
          </a:p>
        </p:txBody>
      </p:sp>
      <p:sp>
        <p:nvSpPr>
          <p:cNvPr id="517" name="Google Shape;517;p56"/>
          <p:cNvSpPr txBox="1"/>
          <p:nvPr/>
        </p:nvSpPr>
        <p:spPr>
          <a:xfrm>
            <a:off x="4686960" y="4746545"/>
            <a:ext cx="42405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http://paulotomazinho.com.br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57"/>
          <p:cNvSpPr txBox="1"/>
          <p:nvPr>
            <p:ph idx="1" type="body"/>
          </p:nvPr>
        </p:nvSpPr>
        <p:spPr>
          <a:xfrm>
            <a:off x="127975" y="771475"/>
            <a:ext cx="4183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2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   projeção futura</a:t>
            </a:r>
            <a:r>
              <a:rPr lang="pt-BR" sz="4200">
                <a:solidFill>
                  <a:srgbClr val="666666"/>
                </a:solidFill>
                <a:latin typeface="Bangers"/>
                <a:ea typeface="Bangers"/>
                <a:cs typeface="Bangers"/>
                <a:sym typeface="Bangers"/>
              </a:rPr>
              <a:t> </a:t>
            </a:r>
            <a:endParaRPr sz="4200"/>
          </a:p>
        </p:txBody>
      </p:sp>
      <p:sp>
        <p:nvSpPr>
          <p:cNvPr id="523" name="Google Shape;523;p57"/>
          <p:cNvSpPr txBox="1"/>
          <p:nvPr>
            <p:ph idx="2" type="body"/>
          </p:nvPr>
        </p:nvSpPr>
        <p:spPr>
          <a:xfrm>
            <a:off x="4123025" y="771475"/>
            <a:ext cx="4858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Bangers"/>
                <a:ea typeface="Bangers"/>
                <a:cs typeface="Bangers"/>
                <a:sym typeface="Bangers"/>
              </a:rPr>
              <a:t>pedir aos alunos para contextualizar</a:t>
            </a:r>
            <a:endParaRPr sz="2400"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2400">
                <a:latin typeface="Bangers"/>
                <a:ea typeface="Bangers"/>
                <a:cs typeface="Bangers"/>
                <a:sym typeface="Bangers"/>
              </a:rPr>
              <a:t>aplicação prática na vida</a:t>
            </a:r>
            <a:endParaRPr sz="2400"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2400">
                <a:latin typeface="Bangers"/>
                <a:ea typeface="Bangers"/>
                <a:cs typeface="Bangers"/>
                <a:sym typeface="Bangers"/>
              </a:rPr>
              <a:t>incentivar a projeção e visualização</a:t>
            </a:r>
            <a:endParaRPr sz="2400"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2400">
                <a:latin typeface="Bangers"/>
                <a:ea typeface="Bangers"/>
                <a:cs typeface="Bangers"/>
                <a:sym typeface="Bangers"/>
              </a:rPr>
              <a:t>estimula o pragmatismo </a:t>
            </a:r>
            <a:endParaRPr sz="2400"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sz="2400">
                <a:latin typeface="Bangers"/>
                <a:ea typeface="Bangers"/>
                <a:cs typeface="Bangers"/>
                <a:sym typeface="Bangers"/>
              </a:rPr>
              <a:t>Promover discussão ou debate</a:t>
            </a:r>
            <a:endParaRPr sz="2400"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524" name="Google Shape;524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9225" y="771478"/>
            <a:ext cx="2082200" cy="2082100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57"/>
          <p:cNvSpPr txBox="1"/>
          <p:nvPr/>
        </p:nvSpPr>
        <p:spPr>
          <a:xfrm>
            <a:off x="127975" y="4746550"/>
            <a:ext cx="4240500" cy="1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©️ 2020 @paulotomazinho</a:t>
            </a:r>
            <a:endParaRPr/>
          </a:p>
        </p:txBody>
      </p:sp>
      <p:sp>
        <p:nvSpPr>
          <p:cNvPr id="526" name="Google Shape;526;p57"/>
          <p:cNvSpPr txBox="1"/>
          <p:nvPr/>
        </p:nvSpPr>
        <p:spPr>
          <a:xfrm>
            <a:off x="4686960" y="4746545"/>
            <a:ext cx="42405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http://paulotomazinho.com.br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58"/>
          <p:cNvSpPr txBox="1"/>
          <p:nvPr>
            <p:ph idx="1" type="body"/>
          </p:nvPr>
        </p:nvSpPr>
        <p:spPr>
          <a:xfrm>
            <a:off x="127975" y="771475"/>
            <a:ext cx="4183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2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   projeção futura</a:t>
            </a:r>
            <a:r>
              <a:rPr lang="pt-BR" sz="4200">
                <a:solidFill>
                  <a:srgbClr val="666666"/>
                </a:solidFill>
                <a:latin typeface="Bangers"/>
                <a:ea typeface="Bangers"/>
                <a:cs typeface="Bangers"/>
                <a:sym typeface="Bangers"/>
              </a:rPr>
              <a:t> </a:t>
            </a:r>
            <a:endParaRPr sz="4200"/>
          </a:p>
        </p:txBody>
      </p:sp>
      <p:sp>
        <p:nvSpPr>
          <p:cNvPr id="532" name="Google Shape;532;p58"/>
          <p:cNvSpPr txBox="1"/>
          <p:nvPr>
            <p:ph idx="2" type="body"/>
          </p:nvPr>
        </p:nvSpPr>
        <p:spPr>
          <a:xfrm>
            <a:off x="3809500" y="771475"/>
            <a:ext cx="5172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rPr>
              <a:t>PENSE POR 1 MINUTO COMO PODERIA USAR ESTES APRENDIZADOS NAS SUAS AULAS.</a:t>
            </a:r>
            <a:endParaRPr sz="3600">
              <a:solidFill>
                <a:srgbClr val="000000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rgbClr val="000000"/>
                </a:solidFill>
                <a:highlight>
                  <a:srgbClr val="FFD966"/>
                </a:highlight>
                <a:latin typeface="Bangers"/>
                <a:ea typeface="Bangers"/>
                <a:cs typeface="Bangers"/>
                <a:sym typeface="Bangers"/>
              </a:rPr>
              <a:t>Pensou? </a:t>
            </a:r>
            <a:r>
              <a:rPr lang="pt-BR" sz="36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rPr>
              <a:t> </a:t>
            </a:r>
            <a:endParaRPr sz="3600">
              <a:solidFill>
                <a:srgbClr val="000000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sz="36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rPr>
              <a:t>Digite Pensei no chat</a:t>
            </a:r>
            <a:endParaRPr sz="3600">
              <a:solidFill>
                <a:srgbClr val="000000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533" name="Google Shape;533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9225" y="771478"/>
            <a:ext cx="2082200" cy="2082100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58"/>
          <p:cNvSpPr txBox="1"/>
          <p:nvPr/>
        </p:nvSpPr>
        <p:spPr>
          <a:xfrm>
            <a:off x="127975" y="4746550"/>
            <a:ext cx="4240500" cy="1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©️ 2020 @paulotomazinho</a:t>
            </a:r>
            <a:endParaRPr/>
          </a:p>
        </p:txBody>
      </p:sp>
      <p:sp>
        <p:nvSpPr>
          <p:cNvPr id="535" name="Google Shape;535;p58"/>
          <p:cNvSpPr txBox="1"/>
          <p:nvPr/>
        </p:nvSpPr>
        <p:spPr>
          <a:xfrm>
            <a:off x="4686960" y="4746545"/>
            <a:ext cx="42405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http://paulotomazinho.com.br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59"/>
          <p:cNvSpPr txBox="1"/>
          <p:nvPr/>
        </p:nvSpPr>
        <p:spPr>
          <a:xfrm>
            <a:off x="1087975" y="3083150"/>
            <a:ext cx="6906000" cy="15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>
                <a:latin typeface="Bangers"/>
                <a:ea typeface="Bangers"/>
                <a:cs typeface="Bangers"/>
                <a:sym typeface="Bangers"/>
              </a:rPr>
              <a:t>ABRIR LACUNAS</a:t>
            </a:r>
            <a:endParaRPr sz="60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541" name="Google Shape;541;p59"/>
          <p:cNvSpPr txBox="1"/>
          <p:nvPr/>
        </p:nvSpPr>
        <p:spPr>
          <a:xfrm>
            <a:off x="3762325" y="1486475"/>
            <a:ext cx="2376000" cy="15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600">
                <a:latin typeface="Bangers"/>
                <a:ea typeface="Bangers"/>
                <a:cs typeface="Bangers"/>
                <a:sym typeface="Bangers"/>
              </a:rPr>
              <a:t>]   [</a:t>
            </a:r>
            <a:endParaRPr sz="9600">
              <a:latin typeface="Bangers"/>
              <a:ea typeface="Bangers"/>
              <a:cs typeface="Bangers"/>
              <a:sym typeface="Banger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60"/>
          <p:cNvSpPr txBox="1"/>
          <p:nvPr/>
        </p:nvSpPr>
        <p:spPr>
          <a:xfrm>
            <a:off x="1175100" y="1016525"/>
            <a:ext cx="6997200" cy="30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latin typeface="Bangers"/>
                <a:ea typeface="Bangers"/>
                <a:cs typeface="Bangers"/>
                <a:sym typeface="Bangers"/>
              </a:rPr>
              <a:t>estratégias didáticas assimétricas são estratégias onde o </a:t>
            </a:r>
            <a:r>
              <a:rPr lang="pt-BR" sz="4800">
                <a:latin typeface="Bangers"/>
                <a:ea typeface="Bangers"/>
                <a:cs typeface="Bangers"/>
                <a:sym typeface="Bangers"/>
              </a:rPr>
              <a:t>_____</a:t>
            </a:r>
            <a:r>
              <a:rPr lang="pt-BR" sz="4000">
                <a:latin typeface="Bangers"/>
                <a:ea typeface="Bangers"/>
                <a:cs typeface="Bangers"/>
                <a:sym typeface="Bangers"/>
              </a:rPr>
              <a:t> de aprendizagem é </a:t>
            </a:r>
            <a:r>
              <a:rPr lang="pt-BR" sz="4800">
                <a:latin typeface="Bangers"/>
                <a:ea typeface="Bangers"/>
                <a:cs typeface="Bangers"/>
                <a:sym typeface="Bangers"/>
              </a:rPr>
              <a:t>_______________</a:t>
            </a:r>
            <a:r>
              <a:rPr lang="pt-BR" sz="4000">
                <a:latin typeface="Bangers"/>
                <a:ea typeface="Bangers"/>
                <a:cs typeface="Bangers"/>
                <a:sym typeface="Bangers"/>
              </a:rPr>
              <a:t>  ao tempo investido no ensino.</a:t>
            </a:r>
            <a:endParaRPr sz="4000">
              <a:latin typeface="Bangers"/>
              <a:ea typeface="Bangers"/>
              <a:cs typeface="Bangers"/>
              <a:sym typeface="Banger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61"/>
          <p:cNvSpPr txBox="1"/>
          <p:nvPr/>
        </p:nvSpPr>
        <p:spPr>
          <a:xfrm>
            <a:off x="1175100" y="1016525"/>
            <a:ext cx="6997200" cy="30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latin typeface="Bangers"/>
                <a:ea typeface="Bangers"/>
                <a:cs typeface="Bangers"/>
                <a:sym typeface="Bangers"/>
              </a:rPr>
              <a:t>estratégias didáticas assimétricas são estratégias onde o </a:t>
            </a:r>
            <a:r>
              <a:rPr lang="pt-BR" sz="4800">
                <a:solidFill>
                  <a:srgbClr val="0000FF"/>
                </a:solidFill>
                <a:latin typeface="Bangers"/>
                <a:ea typeface="Bangers"/>
                <a:cs typeface="Bangers"/>
                <a:sym typeface="Bangers"/>
              </a:rPr>
              <a:t>ganho</a:t>
            </a:r>
            <a:r>
              <a:rPr lang="pt-BR" sz="4000">
                <a:latin typeface="Bangers"/>
                <a:ea typeface="Bangers"/>
                <a:cs typeface="Bangers"/>
                <a:sym typeface="Bangers"/>
              </a:rPr>
              <a:t> de aprendizagem é </a:t>
            </a:r>
            <a:r>
              <a:rPr lang="pt-BR" sz="4800">
                <a:solidFill>
                  <a:srgbClr val="0000FF"/>
                </a:solidFill>
                <a:latin typeface="Bangers"/>
                <a:ea typeface="Bangers"/>
                <a:cs typeface="Bangers"/>
                <a:sym typeface="Bangers"/>
              </a:rPr>
              <a:t>desproporcional</a:t>
            </a:r>
            <a:r>
              <a:rPr lang="pt-BR" sz="4000">
                <a:latin typeface="Bangers"/>
                <a:ea typeface="Bangers"/>
                <a:cs typeface="Bangers"/>
                <a:sym typeface="Bangers"/>
              </a:rPr>
              <a:t>  ao tempo investido no ensino.</a:t>
            </a:r>
            <a:endParaRPr sz="40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552" name="Google Shape;552;p61"/>
          <p:cNvSpPr txBox="1"/>
          <p:nvPr/>
        </p:nvSpPr>
        <p:spPr>
          <a:xfrm>
            <a:off x="4940900" y="3962300"/>
            <a:ext cx="2584800" cy="2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Palatino"/>
                <a:ea typeface="Palatino"/>
                <a:cs typeface="Palatino"/>
                <a:sym typeface="Palatino"/>
              </a:rPr>
              <a:t>Paulo Tomazinho</a:t>
            </a:r>
            <a:endParaRPr sz="1800"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825150" y="1236450"/>
            <a:ext cx="75504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Bangers"/>
                <a:ea typeface="Bangers"/>
                <a:cs typeface="Bangers"/>
                <a:sym typeface="Bangers"/>
              </a:rPr>
              <a:t>o estado emocional interfere na aprendizagem?</a:t>
            </a:r>
            <a:r>
              <a:rPr baseline="30000" lang="pt-BR">
                <a:latin typeface="Bangers"/>
                <a:ea typeface="Bangers"/>
                <a:cs typeface="Bangers"/>
                <a:sym typeface="Bangers"/>
              </a:rPr>
              <a:t>  </a:t>
            </a:r>
            <a:endParaRPr baseline="300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84" name="Google Shape;84;p17"/>
          <p:cNvSpPr/>
          <p:nvPr/>
        </p:nvSpPr>
        <p:spPr>
          <a:xfrm>
            <a:off x="1003950" y="3424425"/>
            <a:ext cx="3424500" cy="687600"/>
          </a:xfrm>
          <a:prstGeom prst="roundRect">
            <a:avLst>
              <a:gd fmla="val 16667" name="adj"/>
            </a:avLst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VERDADEIRO</a:t>
            </a:r>
            <a:endParaRPr sz="36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85" name="Google Shape;85;p17"/>
          <p:cNvSpPr/>
          <p:nvPr/>
        </p:nvSpPr>
        <p:spPr>
          <a:xfrm>
            <a:off x="4585350" y="3424425"/>
            <a:ext cx="3424500" cy="687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latin typeface="Bangers"/>
                <a:ea typeface="Bangers"/>
                <a:cs typeface="Bangers"/>
                <a:sym typeface="Bangers"/>
              </a:rPr>
              <a:t>FALSO</a:t>
            </a:r>
            <a:endParaRPr sz="3600">
              <a:latin typeface="Bangers"/>
              <a:ea typeface="Bangers"/>
              <a:cs typeface="Bangers"/>
              <a:sym typeface="Banger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D966"/>
        </a:solidFill>
      </p:bgPr>
    </p:bg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62"/>
          <p:cNvSpPr txBox="1"/>
          <p:nvPr>
            <p:ph type="ctrTitle"/>
          </p:nvPr>
        </p:nvSpPr>
        <p:spPr>
          <a:xfrm>
            <a:off x="311700" y="1789150"/>
            <a:ext cx="8520600" cy="131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>
                <a:latin typeface="Bangers"/>
                <a:ea typeface="Bangers"/>
                <a:cs typeface="Bangers"/>
                <a:sym typeface="Bangers"/>
              </a:rPr>
              <a:t>eDA</a:t>
            </a:r>
            <a:r>
              <a:rPr lang="pt-BR" sz="3000">
                <a:latin typeface="Bangers"/>
                <a:ea typeface="Bangers"/>
                <a:cs typeface="Bangers"/>
                <a:sym typeface="Bangers"/>
              </a:rPr>
              <a:t>s</a:t>
            </a:r>
            <a:r>
              <a:rPr lang="pt-BR" sz="6000">
                <a:latin typeface="Bangers"/>
                <a:ea typeface="Bangers"/>
                <a:cs typeface="Bangers"/>
                <a:sym typeface="Bangers"/>
              </a:rPr>
              <a:t> para o fim da aula</a:t>
            </a:r>
            <a:endParaRPr sz="60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558" name="Google Shape;558;p62"/>
          <p:cNvSpPr txBox="1"/>
          <p:nvPr/>
        </p:nvSpPr>
        <p:spPr>
          <a:xfrm>
            <a:off x="3154950" y="3469625"/>
            <a:ext cx="34437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/>
              <a:t>@paulotomazinho</a:t>
            </a:r>
            <a:endParaRPr sz="2400"/>
          </a:p>
        </p:txBody>
      </p:sp>
      <p:sp>
        <p:nvSpPr>
          <p:cNvPr id="559" name="Google Shape;559;p62"/>
          <p:cNvSpPr txBox="1"/>
          <p:nvPr/>
        </p:nvSpPr>
        <p:spPr>
          <a:xfrm>
            <a:off x="127975" y="4746550"/>
            <a:ext cx="4240500" cy="1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©️ 2020 @paulotomazinho</a:t>
            </a:r>
            <a:endParaRPr/>
          </a:p>
        </p:txBody>
      </p:sp>
      <p:sp>
        <p:nvSpPr>
          <p:cNvPr id="560" name="Google Shape;560;p62"/>
          <p:cNvSpPr txBox="1"/>
          <p:nvPr/>
        </p:nvSpPr>
        <p:spPr>
          <a:xfrm>
            <a:off x="4686960" y="4746545"/>
            <a:ext cx="42405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http://paulotomazinho.com.br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63"/>
          <p:cNvSpPr txBox="1"/>
          <p:nvPr>
            <p:ph idx="1" type="body"/>
          </p:nvPr>
        </p:nvSpPr>
        <p:spPr>
          <a:xfrm>
            <a:off x="127975" y="771475"/>
            <a:ext cx="4183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2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comentário</a:t>
            </a:r>
            <a:r>
              <a:rPr lang="pt-BR" sz="42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 síNtese</a:t>
            </a:r>
            <a:r>
              <a:rPr lang="pt-BR" sz="4200">
                <a:solidFill>
                  <a:srgbClr val="666666"/>
                </a:solidFill>
                <a:latin typeface="Bangers"/>
                <a:ea typeface="Bangers"/>
                <a:cs typeface="Bangers"/>
                <a:sym typeface="Bangers"/>
              </a:rPr>
              <a:t> </a:t>
            </a:r>
            <a:endParaRPr sz="4200"/>
          </a:p>
        </p:txBody>
      </p:sp>
      <p:sp>
        <p:nvSpPr>
          <p:cNvPr id="566" name="Google Shape;566;p63"/>
          <p:cNvSpPr txBox="1"/>
          <p:nvPr>
            <p:ph idx="2" type="body"/>
          </p:nvPr>
        </p:nvSpPr>
        <p:spPr>
          <a:xfrm>
            <a:off x="4123025" y="771475"/>
            <a:ext cx="4709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Bangers"/>
                <a:ea typeface="Bangers"/>
                <a:cs typeface="Bangers"/>
                <a:sym typeface="Bangers"/>
              </a:rPr>
              <a:t>poderosa estratégia de rBL</a:t>
            </a:r>
            <a:endParaRPr sz="2400"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2400">
                <a:latin typeface="Bangers"/>
                <a:ea typeface="Bangers"/>
                <a:cs typeface="Bangers"/>
                <a:sym typeface="Bangers"/>
              </a:rPr>
              <a:t>peça para os aluno escreverem um texto</a:t>
            </a:r>
            <a:endParaRPr sz="2400"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2400">
                <a:latin typeface="Bangers"/>
                <a:ea typeface="Bangers"/>
                <a:cs typeface="Bangers"/>
                <a:sym typeface="Bangers"/>
              </a:rPr>
              <a:t>texto livre, sem normas</a:t>
            </a:r>
            <a:endParaRPr sz="2400"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2400">
                <a:latin typeface="Bangers"/>
                <a:ea typeface="Bangers"/>
                <a:cs typeface="Bangers"/>
                <a:sym typeface="Bangers"/>
              </a:rPr>
              <a:t>Sua síntese pessoal da aula</a:t>
            </a:r>
            <a:endParaRPr sz="2400"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2400">
                <a:latin typeface="Bangers"/>
                <a:ea typeface="Bangers"/>
                <a:cs typeface="Bangers"/>
                <a:sym typeface="Bangers"/>
              </a:rPr>
              <a:t>poderoso material de revisão</a:t>
            </a:r>
            <a:endParaRPr sz="2400"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sz="2400">
                <a:latin typeface="Bangers"/>
                <a:ea typeface="Bangers"/>
                <a:cs typeface="Bangers"/>
                <a:sym typeface="Bangers"/>
              </a:rPr>
              <a:t>evidência do aprendizado/compreensão</a:t>
            </a:r>
            <a:endParaRPr sz="2400"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567" name="Google Shape;567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4450" y="953043"/>
            <a:ext cx="1830549" cy="1830549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63"/>
          <p:cNvSpPr txBox="1"/>
          <p:nvPr/>
        </p:nvSpPr>
        <p:spPr>
          <a:xfrm>
            <a:off x="127975" y="4746550"/>
            <a:ext cx="4240500" cy="1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©️ 2020 @paulotomazinho</a:t>
            </a:r>
            <a:endParaRPr/>
          </a:p>
        </p:txBody>
      </p:sp>
      <p:sp>
        <p:nvSpPr>
          <p:cNvPr id="569" name="Google Shape;569;p63"/>
          <p:cNvSpPr txBox="1"/>
          <p:nvPr/>
        </p:nvSpPr>
        <p:spPr>
          <a:xfrm>
            <a:off x="4686960" y="4746545"/>
            <a:ext cx="42405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http://paulotomazinho.com.br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64"/>
          <p:cNvSpPr txBox="1"/>
          <p:nvPr>
            <p:ph idx="1" type="body"/>
          </p:nvPr>
        </p:nvSpPr>
        <p:spPr>
          <a:xfrm>
            <a:off x="127975" y="1076275"/>
            <a:ext cx="4183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2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uma palavra</a:t>
            </a:r>
            <a:r>
              <a:rPr lang="pt-BR" sz="4200">
                <a:solidFill>
                  <a:srgbClr val="666666"/>
                </a:solidFill>
                <a:latin typeface="Bangers"/>
                <a:ea typeface="Bangers"/>
                <a:cs typeface="Bangers"/>
                <a:sym typeface="Bangers"/>
              </a:rPr>
              <a:t> </a:t>
            </a:r>
            <a:endParaRPr sz="4200"/>
          </a:p>
        </p:txBody>
      </p:sp>
      <p:sp>
        <p:nvSpPr>
          <p:cNvPr id="575" name="Google Shape;575;p64"/>
          <p:cNvSpPr txBox="1"/>
          <p:nvPr>
            <p:ph idx="2" type="body"/>
          </p:nvPr>
        </p:nvSpPr>
        <p:spPr>
          <a:xfrm>
            <a:off x="4123025" y="771475"/>
            <a:ext cx="4709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Bangers"/>
                <a:ea typeface="Bangers"/>
                <a:cs typeface="Bangers"/>
                <a:sym typeface="Bangers"/>
              </a:rPr>
              <a:t>poderosa estratégia de rBL</a:t>
            </a:r>
            <a:endParaRPr sz="2400"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2400">
                <a:latin typeface="Bangers"/>
                <a:ea typeface="Bangers"/>
                <a:cs typeface="Bangers"/>
                <a:sym typeface="Bangers"/>
              </a:rPr>
              <a:t>peça para os aluno escreverem 1 palavra</a:t>
            </a:r>
            <a:endParaRPr sz="2400"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2400">
                <a:latin typeface="Bangers"/>
                <a:ea typeface="Bangers"/>
                <a:cs typeface="Bangers"/>
                <a:sym typeface="Bangers"/>
              </a:rPr>
              <a:t>a</a:t>
            </a:r>
            <a:r>
              <a:rPr lang="pt-BR" sz="2400">
                <a:latin typeface="Bangers"/>
                <a:ea typeface="Bangers"/>
                <a:cs typeface="Bangers"/>
                <a:sym typeface="Bangers"/>
              </a:rPr>
              <a:t> mais representativa da aula</a:t>
            </a:r>
            <a:endParaRPr sz="2400"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2400">
                <a:latin typeface="Bangers"/>
                <a:ea typeface="Bangers"/>
                <a:cs typeface="Bangers"/>
                <a:sym typeface="Bangers"/>
              </a:rPr>
              <a:t>palavra chave</a:t>
            </a:r>
            <a:endParaRPr sz="2400"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2400">
                <a:latin typeface="Bangers"/>
                <a:ea typeface="Bangers"/>
                <a:cs typeface="Bangers"/>
                <a:sym typeface="Bangers"/>
              </a:rPr>
              <a:t>ancoragem -&gt; memória</a:t>
            </a:r>
            <a:endParaRPr sz="2400"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576" name="Google Shape;576;p64"/>
          <p:cNvSpPr txBox="1"/>
          <p:nvPr/>
        </p:nvSpPr>
        <p:spPr>
          <a:xfrm>
            <a:off x="127975" y="4746550"/>
            <a:ext cx="4240500" cy="1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©️ 2020 @paulotomazinho</a:t>
            </a:r>
            <a:endParaRPr/>
          </a:p>
        </p:txBody>
      </p:sp>
      <p:sp>
        <p:nvSpPr>
          <p:cNvPr id="577" name="Google Shape;577;p64"/>
          <p:cNvSpPr txBox="1"/>
          <p:nvPr/>
        </p:nvSpPr>
        <p:spPr>
          <a:xfrm>
            <a:off x="4686960" y="4746545"/>
            <a:ext cx="42405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http://paulotomazinho.com.br</a:t>
            </a:r>
            <a:endParaRPr/>
          </a:p>
        </p:txBody>
      </p:sp>
      <p:sp>
        <p:nvSpPr>
          <p:cNvPr id="578" name="Google Shape;578;p64"/>
          <p:cNvSpPr/>
          <p:nvPr/>
        </p:nvSpPr>
        <p:spPr>
          <a:xfrm>
            <a:off x="1208875" y="962675"/>
            <a:ext cx="2021700" cy="1787700"/>
          </a:xfrm>
          <a:prstGeom prst="rect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64"/>
          <p:cNvSpPr txBox="1"/>
          <p:nvPr/>
        </p:nvSpPr>
        <p:spPr>
          <a:xfrm>
            <a:off x="1721325" y="1461850"/>
            <a:ext cx="1664100" cy="8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600"/>
              <a:t>1</a:t>
            </a:r>
            <a:endParaRPr sz="9600"/>
          </a:p>
        </p:txBody>
      </p:sp>
      <p:cxnSp>
        <p:nvCxnSpPr>
          <p:cNvPr id="580" name="Google Shape;580;p64"/>
          <p:cNvCxnSpPr/>
          <p:nvPr/>
        </p:nvCxnSpPr>
        <p:spPr>
          <a:xfrm>
            <a:off x="1499050" y="1499050"/>
            <a:ext cx="1347900" cy="13800"/>
          </a:xfrm>
          <a:prstGeom prst="straightConnector1">
            <a:avLst/>
          </a:prstGeom>
          <a:noFill/>
          <a:ln cap="flat" cmpd="sng" w="1524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65"/>
          <p:cNvSpPr txBox="1"/>
          <p:nvPr/>
        </p:nvSpPr>
        <p:spPr>
          <a:xfrm>
            <a:off x="1544375" y="182750"/>
            <a:ext cx="7921500" cy="40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800">
              <a:solidFill>
                <a:srgbClr val="434343"/>
              </a:solidFill>
              <a:highlight>
                <a:srgbClr val="FFD966"/>
              </a:highlight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Bangers"/>
                <a:ea typeface="Bangers"/>
                <a:cs typeface="Bangers"/>
                <a:sym typeface="Bangers"/>
              </a:rPr>
              <a:t>V-F     Quiz V-F</a:t>
            </a:r>
            <a:r>
              <a:rPr lang="pt-BR" sz="3000">
                <a:solidFill>
                  <a:srgbClr val="666666"/>
                </a:solidFill>
                <a:latin typeface="Bangers"/>
                <a:ea typeface="Bangers"/>
                <a:cs typeface="Bangers"/>
                <a:sym typeface="Bangers"/>
              </a:rPr>
              <a:t> - 4 ou 5 QuizZes</a:t>
            </a:r>
            <a:endParaRPr sz="3000">
              <a:solidFill>
                <a:srgbClr val="666666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rgbClr val="666666"/>
                </a:solidFill>
                <a:latin typeface="Bangers"/>
                <a:ea typeface="Bangers"/>
                <a:cs typeface="Bangers"/>
                <a:sym typeface="Bangers"/>
              </a:rPr>
              <a:t>           </a:t>
            </a:r>
            <a:r>
              <a:rPr lang="pt-BR" sz="3000">
                <a:latin typeface="Bangers"/>
                <a:ea typeface="Bangers"/>
                <a:cs typeface="Bangers"/>
                <a:sym typeface="Bangers"/>
              </a:rPr>
              <a:t>opinião</a:t>
            </a:r>
            <a:r>
              <a:rPr lang="pt-BR" sz="3000">
                <a:solidFill>
                  <a:srgbClr val="666666"/>
                </a:solidFill>
                <a:latin typeface="Bangers"/>
                <a:ea typeface="Bangers"/>
                <a:cs typeface="Bangers"/>
                <a:sym typeface="Bangers"/>
              </a:rPr>
              <a:t> - Tomada de decisão</a:t>
            </a:r>
            <a:endParaRPr sz="3000">
              <a:solidFill>
                <a:srgbClr val="666666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           Pergunta aberta</a:t>
            </a:r>
            <a:r>
              <a:rPr lang="pt-BR" sz="3000">
                <a:solidFill>
                  <a:srgbClr val="666666"/>
                </a:solidFill>
                <a:latin typeface="Bangers"/>
                <a:ea typeface="Bangers"/>
                <a:cs typeface="Bangers"/>
                <a:sym typeface="Bangers"/>
              </a:rPr>
              <a:t> - 1 ou 2 Questões</a:t>
            </a:r>
            <a:endParaRPr sz="3000">
              <a:solidFill>
                <a:srgbClr val="666666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          Projeção futura</a:t>
            </a:r>
            <a:r>
              <a:rPr lang="pt-BR" sz="3000">
                <a:solidFill>
                  <a:srgbClr val="666666"/>
                </a:solidFill>
                <a:latin typeface="Bangers"/>
                <a:ea typeface="Bangers"/>
                <a:cs typeface="Bangers"/>
                <a:sym typeface="Bangers"/>
              </a:rPr>
              <a:t> - aplicação prática na vida</a:t>
            </a:r>
            <a:endParaRPr sz="3000">
              <a:solidFill>
                <a:srgbClr val="666666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          comentário síntese ou opinião </a:t>
            </a:r>
            <a:r>
              <a:rPr lang="pt-BR" sz="3000">
                <a:solidFill>
                  <a:srgbClr val="666666"/>
                </a:solidFill>
                <a:latin typeface="Bangers"/>
                <a:ea typeface="Bangers"/>
                <a:cs typeface="Bangers"/>
                <a:sym typeface="Bangers"/>
              </a:rPr>
              <a:t>- texto curto</a:t>
            </a:r>
            <a:endParaRPr sz="3000">
              <a:solidFill>
                <a:srgbClr val="666666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rgbClr val="666666"/>
                </a:solidFill>
                <a:latin typeface="Bangers"/>
                <a:ea typeface="Bangers"/>
                <a:cs typeface="Bangers"/>
                <a:sym typeface="Bangers"/>
              </a:rPr>
              <a:t>          </a:t>
            </a:r>
            <a:r>
              <a:rPr b="1" lang="pt-BR" sz="3000">
                <a:latin typeface="Bangers"/>
                <a:ea typeface="Bangers"/>
                <a:cs typeface="Bangers"/>
                <a:sym typeface="Bangers"/>
              </a:rPr>
              <a:t>uma palavra </a:t>
            </a:r>
            <a:r>
              <a:rPr lang="pt-BR" sz="3000">
                <a:solidFill>
                  <a:srgbClr val="666666"/>
                </a:solidFill>
                <a:latin typeface="Bangers"/>
                <a:ea typeface="Bangers"/>
                <a:cs typeface="Bangers"/>
                <a:sym typeface="Bangers"/>
              </a:rPr>
              <a:t>- palavra chave</a:t>
            </a:r>
            <a:endParaRPr sz="3000">
              <a:solidFill>
                <a:srgbClr val="666666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586" name="Google Shape;586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0475" y="1858100"/>
            <a:ext cx="455250" cy="455250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65"/>
          <p:cNvSpPr txBox="1"/>
          <p:nvPr/>
        </p:nvSpPr>
        <p:spPr>
          <a:xfrm>
            <a:off x="127975" y="4746550"/>
            <a:ext cx="4240500" cy="1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©️ 2020 @paulotomazinho</a:t>
            </a:r>
            <a:endParaRPr/>
          </a:p>
        </p:txBody>
      </p:sp>
      <p:sp>
        <p:nvSpPr>
          <p:cNvPr id="588" name="Google Shape;588;p65"/>
          <p:cNvSpPr txBox="1"/>
          <p:nvPr/>
        </p:nvSpPr>
        <p:spPr>
          <a:xfrm>
            <a:off x="4686960" y="4746545"/>
            <a:ext cx="42405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http://paulotomazinho.com.br</a:t>
            </a:r>
            <a:endParaRPr/>
          </a:p>
        </p:txBody>
      </p:sp>
      <p:pic>
        <p:nvPicPr>
          <p:cNvPr id="589" name="Google Shape;589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8700" y="2372350"/>
            <a:ext cx="398801" cy="39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72388" y="2815699"/>
            <a:ext cx="523828" cy="52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6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06675" y="3485038"/>
            <a:ext cx="398800" cy="39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6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88901" y="3955175"/>
            <a:ext cx="572196" cy="523800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65"/>
          <p:cNvSpPr txBox="1"/>
          <p:nvPr/>
        </p:nvSpPr>
        <p:spPr>
          <a:xfrm>
            <a:off x="316300" y="1540300"/>
            <a:ext cx="1017600" cy="8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Bangers"/>
                <a:ea typeface="Bangers"/>
                <a:cs typeface="Bangers"/>
                <a:sym typeface="Bangers"/>
              </a:rPr>
              <a:t>início</a:t>
            </a:r>
            <a:endParaRPr sz="30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594" name="Google Shape;594;p65"/>
          <p:cNvSpPr txBox="1"/>
          <p:nvPr/>
        </p:nvSpPr>
        <p:spPr>
          <a:xfrm>
            <a:off x="316300" y="2607100"/>
            <a:ext cx="1017600" cy="8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Bangers"/>
                <a:ea typeface="Bangers"/>
                <a:cs typeface="Bangers"/>
                <a:sym typeface="Bangers"/>
              </a:rPr>
              <a:t>MEIO</a:t>
            </a:r>
            <a:endParaRPr sz="30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595" name="Google Shape;595;p65"/>
          <p:cNvSpPr txBox="1"/>
          <p:nvPr/>
        </p:nvSpPr>
        <p:spPr>
          <a:xfrm>
            <a:off x="316300" y="3673900"/>
            <a:ext cx="1017600" cy="8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Bangers"/>
                <a:ea typeface="Bangers"/>
                <a:cs typeface="Bangers"/>
                <a:sym typeface="Bangers"/>
              </a:rPr>
              <a:t>FIM</a:t>
            </a:r>
            <a:endParaRPr sz="30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596" name="Google Shape;596;p65"/>
          <p:cNvSpPr txBox="1"/>
          <p:nvPr/>
        </p:nvSpPr>
        <p:spPr>
          <a:xfrm>
            <a:off x="426325" y="302550"/>
            <a:ext cx="7756500" cy="8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>
                <a:highlight>
                  <a:srgbClr val="FFD966"/>
                </a:highlight>
                <a:latin typeface="Bangers"/>
                <a:ea typeface="Bangers"/>
                <a:cs typeface="Bangers"/>
                <a:sym typeface="Bangers"/>
              </a:rPr>
              <a:t>ESTRATÉGIAS DIDÁTICAS ASSimétricas</a:t>
            </a:r>
            <a:endParaRPr sz="4400">
              <a:highlight>
                <a:srgbClr val="FFD966"/>
              </a:highlight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D966"/>
        </a:solidFill>
      </p:bgPr>
    </p:bg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66"/>
          <p:cNvSpPr txBox="1"/>
          <p:nvPr>
            <p:ph type="ctrTitle"/>
          </p:nvPr>
        </p:nvSpPr>
        <p:spPr>
          <a:xfrm>
            <a:off x="311708" y="14303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>
                <a:latin typeface="Bangers"/>
                <a:ea typeface="Bangers"/>
                <a:cs typeface="Bangers"/>
                <a:sym typeface="Bangers"/>
              </a:rPr>
              <a:t>estratégias didáticas assimétricas</a:t>
            </a:r>
            <a:endParaRPr sz="60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602" name="Google Shape;602;p66"/>
          <p:cNvSpPr txBox="1"/>
          <p:nvPr/>
        </p:nvSpPr>
        <p:spPr>
          <a:xfrm>
            <a:off x="3154950" y="3469625"/>
            <a:ext cx="34437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/>
              <a:t>@paulotomazinho</a:t>
            </a:r>
            <a:endParaRPr sz="24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67"/>
          <p:cNvSpPr txBox="1"/>
          <p:nvPr/>
        </p:nvSpPr>
        <p:spPr>
          <a:xfrm>
            <a:off x="1656325" y="1499050"/>
            <a:ext cx="6284100" cy="22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estratégias didáticas assimétricas são técnicas de ensino-aprendizagem onde o ganho de aprendizagem é desproporcional ao tempo investido no ensino.</a:t>
            </a:r>
            <a:endParaRPr sz="30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cxnSp>
        <p:nvCxnSpPr>
          <p:cNvPr id="608" name="Google Shape;608;p67"/>
          <p:cNvCxnSpPr/>
          <p:nvPr/>
        </p:nvCxnSpPr>
        <p:spPr>
          <a:xfrm flipH="1" rot="10800000">
            <a:off x="1752900" y="1224100"/>
            <a:ext cx="1752900" cy="22200"/>
          </a:xfrm>
          <a:prstGeom prst="straightConnector1">
            <a:avLst/>
          </a:prstGeom>
          <a:noFill/>
          <a:ln cap="flat" cmpd="sng" w="228600">
            <a:solidFill>
              <a:srgbClr val="FFD9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9" name="Google Shape;609;p67"/>
          <p:cNvSpPr txBox="1"/>
          <p:nvPr/>
        </p:nvSpPr>
        <p:spPr>
          <a:xfrm>
            <a:off x="5558325" y="4084550"/>
            <a:ext cx="26544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Paulo Tomazinho</a:t>
            </a:r>
            <a:endParaRPr sz="20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610" name="Google Shape;610;p67"/>
          <p:cNvSpPr txBox="1"/>
          <p:nvPr/>
        </p:nvSpPr>
        <p:spPr>
          <a:xfrm>
            <a:off x="127975" y="4746550"/>
            <a:ext cx="4240500" cy="1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FFFF"/>
                </a:solidFill>
              </a:rPr>
              <a:t>©️ 2020 @paulotomazinho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11" name="Google Shape;611;p67"/>
          <p:cNvSpPr txBox="1"/>
          <p:nvPr/>
        </p:nvSpPr>
        <p:spPr>
          <a:xfrm>
            <a:off x="4686960" y="4746545"/>
            <a:ext cx="42405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FFFF"/>
                </a:solidFill>
              </a:rPr>
              <a:t>http://paulotomazinho.com.br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68"/>
          <p:cNvSpPr/>
          <p:nvPr/>
        </p:nvSpPr>
        <p:spPr>
          <a:xfrm>
            <a:off x="1239575" y="866400"/>
            <a:ext cx="6459600" cy="3443700"/>
          </a:xfrm>
          <a:prstGeom prst="rect">
            <a:avLst/>
          </a:prstGeom>
          <a:solidFill>
            <a:schemeClr val="lt2"/>
          </a:solidFill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68"/>
          <p:cNvSpPr/>
          <p:nvPr/>
        </p:nvSpPr>
        <p:spPr>
          <a:xfrm>
            <a:off x="1315206" y="790200"/>
            <a:ext cx="6459600" cy="3443700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68"/>
          <p:cNvSpPr/>
          <p:nvPr/>
        </p:nvSpPr>
        <p:spPr>
          <a:xfrm>
            <a:off x="1667275" y="1414725"/>
            <a:ext cx="2829600" cy="2819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68"/>
          <p:cNvSpPr/>
          <p:nvPr/>
        </p:nvSpPr>
        <p:spPr>
          <a:xfrm>
            <a:off x="6799825" y="3597150"/>
            <a:ext cx="680100" cy="6369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20" name="Google Shape;620;p68"/>
          <p:cNvCxnSpPr/>
          <p:nvPr/>
        </p:nvCxnSpPr>
        <p:spPr>
          <a:xfrm>
            <a:off x="3049125" y="2818500"/>
            <a:ext cx="4112700" cy="1074900"/>
          </a:xfrm>
          <a:prstGeom prst="straightConnector1">
            <a:avLst/>
          </a:prstGeom>
          <a:noFill/>
          <a:ln cap="flat" cmpd="sng" w="1143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1" name="Google Shape;621;p68"/>
          <p:cNvSpPr txBox="1"/>
          <p:nvPr/>
        </p:nvSpPr>
        <p:spPr>
          <a:xfrm>
            <a:off x="2247950" y="2259750"/>
            <a:ext cx="1776600" cy="10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90</a:t>
            </a:r>
            <a:r>
              <a:rPr lang="pt-BR" sz="4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%</a:t>
            </a:r>
            <a:endParaRPr sz="24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tradicional</a:t>
            </a:r>
            <a:endParaRPr sz="48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22" name="Google Shape;622;p68"/>
          <p:cNvSpPr txBox="1"/>
          <p:nvPr/>
        </p:nvSpPr>
        <p:spPr>
          <a:xfrm>
            <a:off x="6897575" y="3520950"/>
            <a:ext cx="8016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10</a:t>
            </a:r>
            <a:r>
              <a:rPr lang="pt-BR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%</a:t>
            </a:r>
            <a:endParaRPr sz="24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eda</a:t>
            </a:r>
            <a:endParaRPr sz="18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623" name="Google Shape;623;p68"/>
          <p:cNvSpPr txBox="1"/>
          <p:nvPr/>
        </p:nvSpPr>
        <p:spPr>
          <a:xfrm>
            <a:off x="1116225" y="225225"/>
            <a:ext cx="76137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Bangers"/>
                <a:ea typeface="Bangers"/>
                <a:cs typeface="Bangers"/>
                <a:sym typeface="Bangers"/>
              </a:rPr>
              <a:t>estratégias didáticas assimétricas </a:t>
            </a:r>
            <a:r>
              <a:rPr lang="pt-BR" sz="1800">
                <a:latin typeface="Comic Sans MS"/>
                <a:ea typeface="Comic Sans MS"/>
                <a:cs typeface="Comic Sans MS"/>
                <a:sym typeface="Comic Sans MS"/>
              </a:rPr>
              <a:t>(Tomazinho, 2017)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24" name="Google Shape;624;p68"/>
          <p:cNvSpPr txBox="1"/>
          <p:nvPr/>
        </p:nvSpPr>
        <p:spPr>
          <a:xfrm>
            <a:off x="3469800" y="4414875"/>
            <a:ext cx="22044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Bangers"/>
                <a:ea typeface="Bangers"/>
                <a:cs typeface="Bangers"/>
                <a:sym typeface="Bangers"/>
              </a:rPr>
              <a:t>abordagem pedagógica</a:t>
            </a:r>
            <a:endParaRPr sz="18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625" name="Google Shape;625;p68"/>
          <p:cNvSpPr txBox="1"/>
          <p:nvPr/>
        </p:nvSpPr>
        <p:spPr>
          <a:xfrm rot="-5400000">
            <a:off x="-446518" y="2182432"/>
            <a:ext cx="28296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Bangers"/>
                <a:ea typeface="Bangers"/>
                <a:cs typeface="Bangers"/>
                <a:sym typeface="Bangers"/>
              </a:rPr>
              <a:t>tempo dedicado ao ensino</a:t>
            </a:r>
            <a:endParaRPr sz="18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626" name="Google Shape;626;p68"/>
          <p:cNvSpPr txBox="1"/>
          <p:nvPr/>
        </p:nvSpPr>
        <p:spPr>
          <a:xfrm>
            <a:off x="127975" y="4746550"/>
            <a:ext cx="4240500" cy="1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©️ 2020 @paulotomazinho</a:t>
            </a:r>
            <a:endParaRPr/>
          </a:p>
        </p:txBody>
      </p:sp>
      <p:sp>
        <p:nvSpPr>
          <p:cNvPr id="627" name="Google Shape;627;p68"/>
          <p:cNvSpPr txBox="1"/>
          <p:nvPr/>
        </p:nvSpPr>
        <p:spPr>
          <a:xfrm>
            <a:off x="4686960" y="4746545"/>
            <a:ext cx="42405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http://paulotomazinho.com.br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69"/>
          <p:cNvSpPr/>
          <p:nvPr/>
        </p:nvSpPr>
        <p:spPr>
          <a:xfrm>
            <a:off x="1239575" y="866400"/>
            <a:ext cx="6459600" cy="3443700"/>
          </a:xfrm>
          <a:prstGeom prst="rect">
            <a:avLst/>
          </a:prstGeom>
          <a:solidFill>
            <a:schemeClr val="lt2"/>
          </a:solidFill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69"/>
          <p:cNvSpPr/>
          <p:nvPr/>
        </p:nvSpPr>
        <p:spPr>
          <a:xfrm>
            <a:off x="1315206" y="790200"/>
            <a:ext cx="6459600" cy="3443700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69"/>
          <p:cNvSpPr/>
          <p:nvPr/>
        </p:nvSpPr>
        <p:spPr>
          <a:xfrm>
            <a:off x="1667275" y="1876300"/>
            <a:ext cx="2270100" cy="23574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69"/>
          <p:cNvSpPr/>
          <p:nvPr/>
        </p:nvSpPr>
        <p:spPr>
          <a:xfrm>
            <a:off x="6130825" y="2863325"/>
            <a:ext cx="1349100" cy="13707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36" name="Google Shape;636;p69"/>
          <p:cNvCxnSpPr/>
          <p:nvPr/>
        </p:nvCxnSpPr>
        <p:spPr>
          <a:xfrm>
            <a:off x="2807850" y="3038800"/>
            <a:ext cx="4035900" cy="548400"/>
          </a:xfrm>
          <a:prstGeom prst="straightConnector1">
            <a:avLst/>
          </a:prstGeom>
          <a:noFill/>
          <a:ln cap="flat" cmpd="sng" w="1143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37" name="Google Shape;637;p69"/>
          <p:cNvSpPr txBox="1"/>
          <p:nvPr/>
        </p:nvSpPr>
        <p:spPr>
          <a:xfrm>
            <a:off x="1943150" y="2412150"/>
            <a:ext cx="1776600" cy="10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60</a:t>
            </a:r>
            <a:r>
              <a:rPr lang="pt-BR" sz="4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%</a:t>
            </a:r>
            <a:endParaRPr sz="24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tradicional</a:t>
            </a:r>
            <a:endParaRPr sz="48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38" name="Google Shape;638;p69"/>
          <p:cNvSpPr txBox="1"/>
          <p:nvPr/>
        </p:nvSpPr>
        <p:spPr>
          <a:xfrm>
            <a:off x="6394600" y="3153125"/>
            <a:ext cx="877200" cy="9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40</a:t>
            </a:r>
            <a:r>
              <a:rPr lang="pt-BR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%</a:t>
            </a:r>
            <a:endParaRPr sz="24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   eda</a:t>
            </a:r>
            <a:endParaRPr sz="18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639" name="Google Shape;639;p69"/>
          <p:cNvSpPr txBox="1"/>
          <p:nvPr/>
        </p:nvSpPr>
        <p:spPr>
          <a:xfrm>
            <a:off x="1116225" y="225225"/>
            <a:ext cx="76137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Bangers"/>
                <a:ea typeface="Bangers"/>
                <a:cs typeface="Bangers"/>
                <a:sym typeface="Bangers"/>
              </a:rPr>
              <a:t>estratégias didáticas assimétricas </a:t>
            </a:r>
            <a:r>
              <a:rPr lang="pt-BR" sz="1800">
                <a:latin typeface="Comic Sans MS"/>
                <a:ea typeface="Comic Sans MS"/>
                <a:cs typeface="Comic Sans MS"/>
                <a:sym typeface="Comic Sans MS"/>
              </a:rPr>
              <a:t>(Tomazinho, 2017)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40" name="Google Shape;640;p69"/>
          <p:cNvSpPr txBox="1"/>
          <p:nvPr/>
        </p:nvSpPr>
        <p:spPr>
          <a:xfrm>
            <a:off x="3469800" y="4414875"/>
            <a:ext cx="22044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Bangers"/>
                <a:ea typeface="Bangers"/>
                <a:cs typeface="Bangers"/>
                <a:sym typeface="Bangers"/>
              </a:rPr>
              <a:t>abordagem pedagógica</a:t>
            </a:r>
            <a:endParaRPr sz="18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641" name="Google Shape;641;p69"/>
          <p:cNvSpPr txBox="1"/>
          <p:nvPr/>
        </p:nvSpPr>
        <p:spPr>
          <a:xfrm rot="-5400000">
            <a:off x="-446518" y="2182432"/>
            <a:ext cx="28296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Bangers"/>
                <a:ea typeface="Bangers"/>
                <a:cs typeface="Bangers"/>
                <a:sym typeface="Bangers"/>
              </a:rPr>
              <a:t>tempo dedicado ao ensino</a:t>
            </a:r>
            <a:endParaRPr sz="18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642" name="Google Shape;642;p69"/>
          <p:cNvSpPr txBox="1"/>
          <p:nvPr/>
        </p:nvSpPr>
        <p:spPr>
          <a:xfrm>
            <a:off x="127975" y="4746550"/>
            <a:ext cx="4240500" cy="1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©️ 2020 @paulotomazinho</a:t>
            </a:r>
            <a:endParaRPr/>
          </a:p>
        </p:txBody>
      </p:sp>
      <p:sp>
        <p:nvSpPr>
          <p:cNvPr id="643" name="Google Shape;643;p69"/>
          <p:cNvSpPr txBox="1"/>
          <p:nvPr/>
        </p:nvSpPr>
        <p:spPr>
          <a:xfrm>
            <a:off x="4686960" y="4746545"/>
            <a:ext cx="42405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http://paulotomazinho.com.br</a:t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70"/>
          <p:cNvSpPr/>
          <p:nvPr/>
        </p:nvSpPr>
        <p:spPr>
          <a:xfrm>
            <a:off x="1239575" y="866400"/>
            <a:ext cx="6459600" cy="3443700"/>
          </a:xfrm>
          <a:prstGeom prst="rect">
            <a:avLst/>
          </a:prstGeom>
          <a:solidFill>
            <a:schemeClr val="lt2"/>
          </a:solidFill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70"/>
          <p:cNvSpPr/>
          <p:nvPr/>
        </p:nvSpPr>
        <p:spPr>
          <a:xfrm>
            <a:off x="1315206" y="790200"/>
            <a:ext cx="6459600" cy="3443700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70"/>
          <p:cNvSpPr/>
          <p:nvPr/>
        </p:nvSpPr>
        <p:spPr>
          <a:xfrm>
            <a:off x="1667275" y="1876300"/>
            <a:ext cx="2270100" cy="23574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70"/>
          <p:cNvSpPr/>
          <p:nvPr/>
        </p:nvSpPr>
        <p:spPr>
          <a:xfrm>
            <a:off x="6130825" y="2863325"/>
            <a:ext cx="1349100" cy="13707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52" name="Google Shape;652;p70"/>
          <p:cNvCxnSpPr/>
          <p:nvPr/>
        </p:nvCxnSpPr>
        <p:spPr>
          <a:xfrm>
            <a:off x="2807850" y="3038800"/>
            <a:ext cx="4035900" cy="548400"/>
          </a:xfrm>
          <a:prstGeom prst="straightConnector1">
            <a:avLst/>
          </a:prstGeom>
          <a:noFill/>
          <a:ln cap="flat" cmpd="sng" w="1143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53" name="Google Shape;653;p70"/>
          <p:cNvSpPr txBox="1"/>
          <p:nvPr/>
        </p:nvSpPr>
        <p:spPr>
          <a:xfrm>
            <a:off x="1943150" y="2412150"/>
            <a:ext cx="1776600" cy="10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60</a:t>
            </a:r>
            <a:r>
              <a:rPr lang="pt-BR" sz="4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%</a:t>
            </a:r>
            <a:endParaRPr sz="24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EDA</a:t>
            </a:r>
            <a:endParaRPr sz="48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54" name="Google Shape;654;p70"/>
          <p:cNvSpPr txBox="1"/>
          <p:nvPr/>
        </p:nvSpPr>
        <p:spPr>
          <a:xfrm>
            <a:off x="6394600" y="3153125"/>
            <a:ext cx="877200" cy="9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40</a:t>
            </a:r>
            <a:r>
              <a:rPr lang="pt-BR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%</a:t>
            </a:r>
            <a:endParaRPr sz="24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tradicional</a:t>
            </a:r>
            <a:endParaRPr sz="13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655" name="Google Shape;655;p70"/>
          <p:cNvSpPr txBox="1"/>
          <p:nvPr/>
        </p:nvSpPr>
        <p:spPr>
          <a:xfrm>
            <a:off x="1116225" y="225225"/>
            <a:ext cx="76137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Bangers"/>
                <a:ea typeface="Bangers"/>
                <a:cs typeface="Bangers"/>
                <a:sym typeface="Bangers"/>
              </a:rPr>
              <a:t>estratégias didáticas assimétricas </a:t>
            </a:r>
            <a:r>
              <a:rPr lang="pt-BR" sz="1800">
                <a:latin typeface="Comic Sans MS"/>
                <a:ea typeface="Comic Sans MS"/>
                <a:cs typeface="Comic Sans MS"/>
                <a:sym typeface="Comic Sans MS"/>
              </a:rPr>
              <a:t>(Tomazinho, 2017)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56" name="Google Shape;656;p70"/>
          <p:cNvSpPr txBox="1"/>
          <p:nvPr/>
        </p:nvSpPr>
        <p:spPr>
          <a:xfrm>
            <a:off x="3469800" y="4414875"/>
            <a:ext cx="22044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Bangers"/>
                <a:ea typeface="Bangers"/>
                <a:cs typeface="Bangers"/>
                <a:sym typeface="Bangers"/>
              </a:rPr>
              <a:t>abordagem pedagógica</a:t>
            </a:r>
            <a:endParaRPr sz="18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657" name="Google Shape;657;p70"/>
          <p:cNvSpPr txBox="1"/>
          <p:nvPr/>
        </p:nvSpPr>
        <p:spPr>
          <a:xfrm rot="-5400000">
            <a:off x="-446518" y="2182432"/>
            <a:ext cx="28296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Bangers"/>
                <a:ea typeface="Bangers"/>
                <a:cs typeface="Bangers"/>
                <a:sym typeface="Bangers"/>
              </a:rPr>
              <a:t>tempo dedicado ao ensino</a:t>
            </a:r>
            <a:endParaRPr sz="18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658" name="Google Shape;658;p70"/>
          <p:cNvSpPr txBox="1"/>
          <p:nvPr/>
        </p:nvSpPr>
        <p:spPr>
          <a:xfrm>
            <a:off x="127975" y="4746550"/>
            <a:ext cx="4240500" cy="1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©️ 2020 @paulotomazinho</a:t>
            </a:r>
            <a:endParaRPr/>
          </a:p>
        </p:txBody>
      </p:sp>
      <p:sp>
        <p:nvSpPr>
          <p:cNvPr id="659" name="Google Shape;659;p70"/>
          <p:cNvSpPr txBox="1"/>
          <p:nvPr/>
        </p:nvSpPr>
        <p:spPr>
          <a:xfrm>
            <a:off x="4686960" y="4746545"/>
            <a:ext cx="42405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http://paulotomazinho.com.br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4" name="Google Shape;664;p71"/>
          <p:cNvPicPr preferRelativeResize="0"/>
          <p:nvPr/>
        </p:nvPicPr>
        <p:blipFill rotWithShape="1">
          <a:blip r:embed="rId3">
            <a:alphaModFix/>
          </a:blip>
          <a:srcRect b="0" l="32473" r="0" t="32872"/>
          <a:stretch/>
        </p:blipFill>
        <p:spPr>
          <a:xfrm>
            <a:off x="2129600" y="1142100"/>
            <a:ext cx="4039100" cy="3049825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71"/>
          <p:cNvSpPr txBox="1"/>
          <p:nvPr/>
        </p:nvSpPr>
        <p:spPr>
          <a:xfrm>
            <a:off x="460925" y="428675"/>
            <a:ext cx="4467000" cy="17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Bangers"/>
                <a:ea typeface="Bangers"/>
                <a:cs typeface="Bangers"/>
                <a:sym typeface="Bangers"/>
              </a:rPr>
              <a:t>Imagine que seu conteúdo são blocos de construção...</a:t>
            </a:r>
            <a:endParaRPr sz="30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666" name="Google Shape;666;p71"/>
          <p:cNvSpPr txBox="1"/>
          <p:nvPr/>
        </p:nvSpPr>
        <p:spPr>
          <a:xfrm>
            <a:off x="5045325" y="3399000"/>
            <a:ext cx="3577800" cy="12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Bangers"/>
                <a:ea typeface="Bangers"/>
                <a:cs typeface="Bangers"/>
                <a:sym typeface="Bangers"/>
              </a:rPr>
              <a:t>… e sua aula são feitas de blocos em sequência.</a:t>
            </a:r>
            <a:endParaRPr sz="30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667" name="Google Shape;667;p71"/>
          <p:cNvSpPr txBox="1"/>
          <p:nvPr/>
        </p:nvSpPr>
        <p:spPr>
          <a:xfrm>
            <a:off x="127975" y="4746550"/>
            <a:ext cx="4240500" cy="1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©️ 2020 @paulotomazinho</a:t>
            </a:r>
            <a:endParaRPr/>
          </a:p>
        </p:txBody>
      </p:sp>
      <p:sp>
        <p:nvSpPr>
          <p:cNvPr id="668" name="Google Shape;668;p71"/>
          <p:cNvSpPr txBox="1"/>
          <p:nvPr/>
        </p:nvSpPr>
        <p:spPr>
          <a:xfrm>
            <a:off x="4686960" y="4746545"/>
            <a:ext cx="42405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http://paulotomazinho.com.br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825150" y="1236450"/>
            <a:ext cx="75504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Bangers"/>
                <a:ea typeface="Bangers"/>
                <a:cs typeface="Bangers"/>
                <a:sym typeface="Bangers"/>
              </a:rPr>
              <a:t>Assistir </a:t>
            </a:r>
            <a:r>
              <a:rPr lang="pt-BR">
                <a:latin typeface="Bangers"/>
                <a:ea typeface="Bangers"/>
                <a:cs typeface="Bangers"/>
                <a:sym typeface="Bangers"/>
              </a:rPr>
              <a:t>as aulas garante a aprendizagem</a:t>
            </a:r>
            <a:r>
              <a:rPr lang="pt-BR">
                <a:latin typeface="Bangers"/>
                <a:ea typeface="Bangers"/>
                <a:cs typeface="Bangers"/>
                <a:sym typeface="Bangers"/>
              </a:rPr>
              <a:t>?</a:t>
            </a:r>
            <a:r>
              <a:rPr baseline="30000" lang="pt-BR">
                <a:latin typeface="Bangers"/>
                <a:ea typeface="Bangers"/>
                <a:cs typeface="Bangers"/>
                <a:sym typeface="Bangers"/>
              </a:rPr>
              <a:t>  </a:t>
            </a:r>
            <a:endParaRPr baseline="300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91" name="Google Shape;91;p18"/>
          <p:cNvSpPr/>
          <p:nvPr/>
        </p:nvSpPr>
        <p:spPr>
          <a:xfrm>
            <a:off x="1003950" y="3424425"/>
            <a:ext cx="3424500" cy="687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latin typeface="Bangers"/>
                <a:ea typeface="Bangers"/>
                <a:cs typeface="Bangers"/>
                <a:sym typeface="Bangers"/>
              </a:rPr>
              <a:t>VERDADEIRO</a:t>
            </a:r>
            <a:endParaRPr sz="36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92" name="Google Shape;92;p18"/>
          <p:cNvSpPr/>
          <p:nvPr/>
        </p:nvSpPr>
        <p:spPr>
          <a:xfrm>
            <a:off x="4585350" y="3424425"/>
            <a:ext cx="3424500" cy="687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latin typeface="Bangers"/>
                <a:ea typeface="Bangers"/>
                <a:cs typeface="Bangers"/>
                <a:sym typeface="Bangers"/>
              </a:rPr>
              <a:t>FALSO</a:t>
            </a:r>
            <a:endParaRPr sz="3600">
              <a:latin typeface="Bangers"/>
              <a:ea typeface="Bangers"/>
              <a:cs typeface="Bangers"/>
              <a:sym typeface="Bangers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3" name="Google Shape;673;p72"/>
          <p:cNvPicPr preferRelativeResize="0"/>
          <p:nvPr/>
        </p:nvPicPr>
        <p:blipFill rotWithShape="1">
          <a:blip r:embed="rId3">
            <a:alphaModFix/>
          </a:blip>
          <a:srcRect b="0" l="31740" r="0" t="9682"/>
          <a:stretch/>
        </p:blipFill>
        <p:spPr>
          <a:xfrm>
            <a:off x="2675675" y="1145450"/>
            <a:ext cx="3534626" cy="3559900"/>
          </a:xfrm>
          <a:prstGeom prst="rect">
            <a:avLst/>
          </a:prstGeom>
          <a:noFill/>
          <a:ln>
            <a:noFill/>
          </a:ln>
        </p:spPr>
      </p:pic>
      <p:sp>
        <p:nvSpPr>
          <p:cNvPr id="674" name="Google Shape;674;p72"/>
          <p:cNvSpPr txBox="1"/>
          <p:nvPr/>
        </p:nvSpPr>
        <p:spPr>
          <a:xfrm>
            <a:off x="460925" y="428675"/>
            <a:ext cx="3871200" cy="17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Bangers"/>
                <a:ea typeface="Bangers"/>
                <a:cs typeface="Bangers"/>
                <a:sym typeface="Bangers"/>
              </a:rPr>
              <a:t>agora imagine que suas estratégias didáticas ...</a:t>
            </a:r>
            <a:endParaRPr sz="30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675" name="Google Shape;675;p72"/>
          <p:cNvSpPr txBox="1"/>
          <p:nvPr/>
        </p:nvSpPr>
        <p:spPr>
          <a:xfrm>
            <a:off x="4611200" y="502600"/>
            <a:ext cx="3577800" cy="12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Bangers"/>
                <a:ea typeface="Bangers"/>
                <a:cs typeface="Bangers"/>
                <a:sym typeface="Bangers"/>
              </a:rPr>
              <a:t>… também são blocos de construção.</a:t>
            </a:r>
            <a:endParaRPr sz="30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676" name="Google Shape;676;p72"/>
          <p:cNvSpPr txBox="1"/>
          <p:nvPr/>
        </p:nvSpPr>
        <p:spPr>
          <a:xfrm>
            <a:off x="5373200" y="4007800"/>
            <a:ext cx="3577800" cy="12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Bangers"/>
                <a:ea typeface="Bangers"/>
                <a:cs typeface="Bangers"/>
                <a:sym typeface="Bangers"/>
              </a:rPr>
              <a:t>    como um lego®️.</a:t>
            </a:r>
            <a:endParaRPr sz="30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677" name="Google Shape;677;p72"/>
          <p:cNvSpPr txBox="1"/>
          <p:nvPr/>
        </p:nvSpPr>
        <p:spPr>
          <a:xfrm>
            <a:off x="127975" y="4746550"/>
            <a:ext cx="4240500" cy="1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©️ 2020 @paulotomazinho</a:t>
            </a:r>
            <a:endParaRPr/>
          </a:p>
        </p:txBody>
      </p:sp>
      <p:sp>
        <p:nvSpPr>
          <p:cNvPr id="678" name="Google Shape;678;p72"/>
          <p:cNvSpPr txBox="1"/>
          <p:nvPr/>
        </p:nvSpPr>
        <p:spPr>
          <a:xfrm>
            <a:off x="4686960" y="4746545"/>
            <a:ext cx="42405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http://paulotomazinho.com.br</a:t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73"/>
          <p:cNvSpPr txBox="1"/>
          <p:nvPr/>
        </p:nvSpPr>
        <p:spPr>
          <a:xfrm>
            <a:off x="844750" y="313725"/>
            <a:ext cx="7611000" cy="20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>
                <a:latin typeface="Bangers"/>
                <a:ea typeface="Bangers"/>
                <a:cs typeface="Bangers"/>
                <a:sym typeface="Bangers"/>
              </a:rPr>
              <a:t>imagine </a:t>
            </a:r>
            <a:r>
              <a:rPr lang="pt-BR" sz="6000">
                <a:latin typeface="Bangers"/>
                <a:ea typeface="Bangers"/>
                <a:cs typeface="Bangers"/>
                <a:sym typeface="Bangers"/>
              </a:rPr>
              <a:t>Brincar de lego®️</a:t>
            </a:r>
            <a:endParaRPr sz="6000"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684" name="Google Shape;684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2175" y="776475"/>
            <a:ext cx="2984450" cy="2984450"/>
          </a:xfrm>
          <a:prstGeom prst="rect">
            <a:avLst/>
          </a:prstGeom>
          <a:noFill/>
          <a:ln>
            <a:noFill/>
          </a:ln>
        </p:spPr>
      </p:pic>
      <p:sp>
        <p:nvSpPr>
          <p:cNvPr id="685" name="Google Shape;685;p73"/>
          <p:cNvSpPr txBox="1"/>
          <p:nvPr/>
        </p:nvSpPr>
        <p:spPr>
          <a:xfrm>
            <a:off x="127975" y="4746550"/>
            <a:ext cx="4240500" cy="1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©️ 2020 @paulotomazinho</a:t>
            </a:r>
            <a:endParaRPr/>
          </a:p>
        </p:txBody>
      </p:sp>
      <p:sp>
        <p:nvSpPr>
          <p:cNvPr id="686" name="Google Shape;686;p73"/>
          <p:cNvSpPr txBox="1"/>
          <p:nvPr/>
        </p:nvSpPr>
        <p:spPr>
          <a:xfrm>
            <a:off x="4686960" y="4746545"/>
            <a:ext cx="42405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http://paulotomazinho.com.br</a:t>
            </a:r>
            <a:endParaRPr/>
          </a:p>
        </p:txBody>
      </p:sp>
      <p:sp>
        <p:nvSpPr>
          <p:cNvPr id="687" name="Google Shape;687;p73"/>
          <p:cNvSpPr txBox="1"/>
          <p:nvPr/>
        </p:nvSpPr>
        <p:spPr>
          <a:xfrm>
            <a:off x="844750" y="3245525"/>
            <a:ext cx="7611000" cy="11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latin typeface="Bangers"/>
                <a:ea typeface="Bangers"/>
                <a:cs typeface="Bangers"/>
                <a:sym typeface="Bangers"/>
              </a:rPr>
              <a:t>para montar experiências de aprendizagem</a:t>
            </a:r>
            <a:endParaRPr sz="4800">
              <a:latin typeface="Bangers"/>
              <a:ea typeface="Bangers"/>
              <a:cs typeface="Bangers"/>
              <a:sym typeface="Bangers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74"/>
          <p:cNvSpPr/>
          <p:nvPr/>
        </p:nvSpPr>
        <p:spPr>
          <a:xfrm>
            <a:off x="1079625" y="2391750"/>
            <a:ext cx="723900" cy="7566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p74"/>
          <p:cNvSpPr/>
          <p:nvPr/>
        </p:nvSpPr>
        <p:spPr>
          <a:xfrm>
            <a:off x="1803525" y="2391750"/>
            <a:ext cx="723900" cy="7566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p74"/>
          <p:cNvSpPr/>
          <p:nvPr/>
        </p:nvSpPr>
        <p:spPr>
          <a:xfrm>
            <a:off x="2527425" y="2391750"/>
            <a:ext cx="723900" cy="7566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p74"/>
          <p:cNvSpPr/>
          <p:nvPr/>
        </p:nvSpPr>
        <p:spPr>
          <a:xfrm>
            <a:off x="3970925" y="2391750"/>
            <a:ext cx="723900" cy="7566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74"/>
          <p:cNvSpPr/>
          <p:nvPr/>
        </p:nvSpPr>
        <p:spPr>
          <a:xfrm>
            <a:off x="3251325" y="2391750"/>
            <a:ext cx="723900" cy="7566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Google Shape;697;p74"/>
          <p:cNvSpPr/>
          <p:nvPr/>
        </p:nvSpPr>
        <p:spPr>
          <a:xfrm>
            <a:off x="4703756" y="2391750"/>
            <a:ext cx="723900" cy="7566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p74"/>
          <p:cNvSpPr/>
          <p:nvPr/>
        </p:nvSpPr>
        <p:spPr>
          <a:xfrm>
            <a:off x="5438622" y="2391750"/>
            <a:ext cx="723900" cy="7566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p74"/>
          <p:cNvSpPr/>
          <p:nvPr/>
        </p:nvSpPr>
        <p:spPr>
          <a:xfrm>
            <a:off x="6162522" y="2391750"/>
            <a:ext cx="723900" cy="7566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p74"/>
          <p:cNvSpPr/>
          <p:nvPr/>
        </p:nvSpPr>
        <p:spPr>
          <a:xfrm>
            <a:off x="6886422" y="2391750"/>
            <a:ext cx="723900" cy="7566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74"/>
          <p:cNvSpPr/>
          <p:nvPr/>
        </p:nvSpPr>
        <p:spPr>
          <a:xfrm>
            <a:off x="1079625" y="2040750"/>
            <a:ext cx="1070100" cy="351000"/>
          </a:xfrm>
          <a:prstGeom prst="parallelogram">
            <a:avLst>
              <a:gd fmla="val 99978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74"/>
          <p:cNvSpPr/>
          <p:nvPr/>
        </p:nvSpPr>
        <p:spPr>
          <a:xfrm>
            <a:off x="1819691" y="2040750"/>
            <a:ext cx="1070100" cy="351000"/>
          </a:xfrm>
          <a:prstGeom prst="parallelogram">
            <a:avLst>
              <a:gd fmla="val 99978" name="adj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" name="Google Shape;703;p74"/>
          <p:cNvSpPr/>
          <p:nvPr/>
        </p:nvSpPr>
        <p:spPr>
          <a:xfrm>
            <a:off x="2527425" y="2040750"/>
            <a:ext cx="1070100" cy="351000"/>
          </a:xfrm>
          <a:prstGeom prst="parallelogram">
            <a:avLst>
              <a:gd fmla="val 99978" name="adj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74"/>
          <p:cNvSpPr/>
          <p:nvPr/>
        </p:nvSpPr>
        <p:spPr>
          <a:xfrm>
            <a:off x="3246126" y="2040750"/>
            <a:ext cx="1070100" cy="351000"/>
          </a:xfrm>
          <a:prstGeom prst="parallelogram">
            <a:avLst>
              <a:gd fmla="val 99978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Google Shape;705;p74"/>
          <p:cNvSpPr/>
          <p:nvPr/>
        </p:nvSpPr>
        <p:spPr>
          <a:xfrm>
            <a:off x="3986192" y="2040750"/>
            <a:ext cx="1070100" cy="351000"/>
          </a:xfrm>
          <a:prstGeom prst="parallelogram">
            <a:avLst>
              <a:gd fmla="val 99978" name="adj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" name="Google Shape;706;p74"/>
          <p:cNvSpPr/>
          <p:nvPr/>
        </p:nvSpPr>
        <p:spPr>
          <a:xfrm>
            <a:off x="4693926" y="2040750"/>
            <a:ext cx="1070100" cy="351000"/>
          </a:xfrm>
          <a:prstGeom prst="parallelogram">
            <a:avLst>
              <a:gd fmla="val 99978" name="adj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74"/>
          <p:cNvSpPr/>
          <p:nvPr/>
        </p:nvSpPr>
        <p:spPr>
          <a:xfrm>
            <a:off x="5433992" y="2040750"/>
            <a:ext cx="1070100" cy="351000"/>
          </a:xfrm>
          <a:prstGeom prst="parallelogram">
            <a:avLst>
              <a:gd fmla="val 99978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Google Shape;708;p74"/>
          <p:cNvSpPr/>
          <p:nvPr/>
        </p:nvSpPr>
        <p:spPr>
          <a:xfrm>
            <a:off x="6174058" y="2040750"/>
            <a:ext cx="1070100" cy="351000"/>
          </a:xfrm>
          <a:prstGeom prst="parallelogram">
            <a:avLst>
              <a:gd fmla="val 99978" name="adj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" name="Google Shape;709;p74"/>
          <p:cNvSpPr/>
          <p:nvPr/>
        </p:nvSpPr>
        <p:spPr>
          <a:xfrm>
            <a:off x="6881792" y="2040750"/>
            <a:ext cx="1070100" cy="351000"/>
          </a:xfrm>
          <a:prstGeom prst="parallelogram">
            <a:avLst>
              <a:gd fmla="val 99978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74"/>
          <p:cNvSpPr/>
          <p:nvPr/>
        </p:nvSpPr>
        <p:spPr>
          <a:xfrm rot="-2699271">
            <a:off x="7276798" y="2314292"/>
            <a:ext cx="1000203" cy="562998"/>
          </a:xfrm>
          <a:prstGeom prst="parallelogram">
            <a:avLst>
              <a:gd fmla="val 99978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p74"/>
          <p:cNvSpPr txBox="1"/>
          <p:nvPr/>
        </p:nvSpPr>
        <p:spPr>
          <a:xfrm>
            <a:off x="912825" y="733475"/>
            <a:ext cx="6262200" cy="7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Bangers"/>
                <a:ea typeface="Bangers"/>
                <a:cs typeface="Bangers"/>
                <a:sym typeface="Bangers"/>
              </a:rPr>
              <a:t>e se você pudesse montar sua aula como se estivesse montando um lego</a:t>
            </a:r>
            <a:r>
              <a:rPr lang="pt-BR"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®️  ?</a:t>
            </a:r>
            <a:endParaRPr sz="30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712" name="Google Shape;712;p74"/>
          <p:cNvSpPr txBox="1"/>
          <p:nvPr/>
        </p:nvSpPr>
        <p:spPr>
          <a:xfrm>
            <a:off x="991775" y="3422400"/>
            <a:ext cx="7224600" cy="11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highlight>
                  <a:srgbClr val="FFD966"/>
                </a:highlight>
                <a:latin typeface="Bangers"/>
                <a:ea typeface="Bangers"/>
                <a:cs typeface="Bangers"/>
                <a:sym typeface="Bangers"/>
              </a:rPr>
              <a:t>e se pudesse experimentar e prototipar</a:t>
            </a:r>
            <a:r>
              <a:rPr lang="pt-BR" sz="3000">
                <a:latin typeface="Bangers"/>
                <a:ea typeface="Bangers"/>
                <a:cs typeface="Bangers"/>
                <a:sym typeface="Bangers"/>
              </a:rPr>
              <a:t> diferentes sequências de conteúdo e estratégias didáticas ?</a:t>
            </a:r>
            <a:endParaRPr sz="30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713" name="Google Shape;713;p74"/>
          <p:cNvSpPr txBox="1"/>
          <p:nvPr/>
        </p:nvSpPr>
        <p:spPr>
          <a:xfrm>
            <a:off x="127975" y="4746550"/>
            <a:ext cx="4240500" cy="1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©️ 2020 @paulotomazinho</a:t>
            </a:r>
            <a:endParaRPr/>
          </a:p>
        </p:txBody>
      </p:sp>
      <p:sp>
        <p:nvSpPr>
          <p:cNvPr id="714" name="Google Shape;714;p74"/>
          <p:cNvSpPr txBox="1"/>
          <p:nvPr/>
        </p:nvSpPr>
        <p:spPr>
          <a:xfrm>
            <a:off x="4686960" y="4746545"/>
            <a:ext cx="42405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http://paulotomazinho.com.br</a:t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" name="Google Shape;719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25" y="1338703"/>
            <a:ext cx="1749891" cy="3511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0" name="Google Shape;720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97295" y="1340695"/>
            <a:ext cx="1758958" cy="3503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1" name="Google Shape;721;p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02314" y="1351426"/>
            <a:ext cx="1804292" cy="348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2" name="Google Shape;722;p7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41609" y="1302425"/>
            <a:ext cx="1786159" cy="3511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3" name="Google Shape;723;p7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48033" y="1306677"/>
            <a:ext cx="1777092" cy="3503289"/>
          </a:xfrm>
          <a:prstGeom prst="rect">
            <a:avLst/>
          </a:prstGeom>
          <a:noFill/>
          <a:ln>
            <a:noFill/>
          </a:ln>
        </p:spPr>
      </p:pic>
      <p:sp>
        <p:nvSpPr>
          <p:cNvPr id="724" name="Google Shape;724;p75"/>
          <p:cNvSpPr/>
          <p:nvPr/>
        </p:nvSpPr>
        <p:spPr>
          <a:xfrm>
            <a:off x="1079625" y="486750"/>
            <a:ext cx="723900" cy="7566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5" name="Google Shape;725;p75"/>
          <p:cNvSpPr/>
          <p:nvPr/>
        </p:nvSpPr>
        <p:spPr>
          <a:xfrm>
            <a:off x="1803525" y="486750"/>
            <a:ext cx="723900" cy="7566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6" name="Google Shape;726;p75"/>
          <p:cNvSpPr/>
          <p:nvPr/>
        </p:nvSpPr>
        <p:spPr>
          <a:xfrm>
            <a:off x="2527425" y="486750"/>
            <a:ext cx="723900" cy="7566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p75"/>
          <p:cNvSpPr/>
          <p:nvPr/>
        </p:nvSpPr>
        <p:spPr>
          <a:xfrm>
            <a:off x="3970925" y="486750"/>
            <a:ext cx="723900" cy="7566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Google Shape;728;p75"/>
          <p:cNvSpPr/>
          <p:nvPr/>
        </p:nvSpPr>
        <p:spPr>
          <a:xfrm>
            <a:off x="3251325" y="486750"/>
            <a:ext cx="723900" cy="7566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9" name="Google Shape;729;p75"/>
          <p:cNvSpPr/>
          <p:nvPr/>
        </p:nvSpPr>
        <p:spPr>
          <a:xfrm>
            <a:off x="4703756" y="486750"/>
            <a:ext cx="723900" cy="7566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0" name="Google Shape;730;p75"/>
          <p:cNvSpPr/>
          <p:nvPr/>
        </p:nvSpPr>
        <p:spPr>
          <a:xfrm>
            <a:off x="5438622" y="486750"/>
            <a:ext cx="723900" cy="7566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" name="Google Shape;731;p75"/>
          <p:cNvSpPr/>
          <p:nvPr/>
        </p:nvSpPr>
        <p:spPr>
          <a:xfrm>
            <a:off x="6162522" y="486750"/>
            <a:ext cx="723900" cy="7566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2" name="Google Shape;732;p75"/>
          <p:cNvSpPr/>
          <p:nvPr/>
        </p:nvSpPr>
        <p:spPr>
          <a:xfrm>
            <a:off x="6886422" y="486750"/>
            <a:ext cx="723900" cy="7566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p75"/>
          <p:cNvSpPr/>
          <p:nvPr/>
        </p:nvSpPr>
        <p:spPr>
          <a:xfrm>
            <a:off x="1079625" y="135750"/>
            <a:ext cx="1070100" cy="351000"/>
          </a:xfrm>
          <a:prstGeom prst="parallelogram">
            <a:avLst>
              <a:gd fmla="val 99978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4" name="Google Shape;734;p75"/>
          <p:cNvSpPr/>
          <p:nvPr/>
        </p:nvSpPr>
        <p:spPr>
          <a:xfrm>
            <a:off x="1819691" y="135750"/>
            <a:ext cx="1070100" cy="351000"/>
          </a:xfrm>
          <a:prstGeom prst="parallelogram">
            <a:avLst>
              <a:gd fmla="val 99978" name="adj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5" name="Google Shape;735;p75"/>
          <p:cNvSpPr/>
          <p:nvPr/>
        </p:nvSpPr>
        <p:spPr>
          <a:xfrm>
            <a:off x="2527425" y="135750"/>
            <a:ext cx="1070100" cy="351000"/>
          </a:xfrm>
          <a:prstGeom prst="parallelogram">
            <a:avLst>
              <a:gd fmla="val 99978" name="adj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6" name="Google Shape;736;p75"/>
          <p:cNvSpPr/>
          <p:nvPr/>
        </p:nvSpPr>
        <p:spPr>
          <a:xfrm>
            <a:off x="3246126" y="135750"/>
            <a:ext cx="1070100" cy="351000"/>
          </a:xfrm>
          <a:prstGeom prst="parallelogram">
            <a:avLst>
              <a:gd fmla="val 99978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p75"/>
          <p:cNvSpPr/>
          <p:nvPr/>
        </p:nvSpPr>
        <p:spPr>
          <a:xfrm>
            <a:off x="3986192" y="135750"/>
            <a:ext cx="1070100" cy="351000"/>
          </a:xfrm>
          <a:prstGeom prst="parallelogram">
            <a:avLst>
              <a:gd fmla="val 99978" name="adj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8" name="Google Shape;738;p75"/>
          <p:cNvSpPr/>
          <p:nvPr/>
        </p:nvSpPr>
        <p:spPr>
          <a:xfrm>
            <a:off x="4693926" y="135750"/>
            <a:ext cx="1070100" cy="351000"/>
          </a:xfrm>
          <a:prstGeom prst="parallelogram">
            <a:avLst>
              <a:gd fmla="val 99978" name="adj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p75"/>
          <p:cNvSpPr/>
          <p:nvPr/>
        </p:nvSpPr>
        <p:spPr>
          <a:xfrm>
            <a:off x="5433992" y="135750"/>
            <a:ext cx="1070100" cy="351000"/>
          </a:xfrm>
          <a:prstGeom prst="parallelogram">
            <a:avLst>
              <a:gd fmla="val 99978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p75"/>
          <p:cNvSpPr/>
          <p:nvPr/>
        </p:nvSpPr>
        <p:spPr>
          <a:xfrm>
            <a:off x="6174058" y="135750"/>
            <a:ext cx="1070100" cy="351000"/>
          </a:xfrm>
          <a:prstGeom prst="parallelogram">
            <a:avLst>
              <a:gd fmla="val 99978" name="adj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1" name="Google Shape;741;p75"/>
          <p:cNvSpPr/>
          <p:nvPr/>
        </p:nvSpPr>
        <p:spPr>
          <a:xfrm>
            <a:off x="6881792" y="135750"/>
            <a:ext cx="1070100" cy="351000"/>
          </a:xfrm>
          <a:prstGeom prst="parallelogram">
            <a:avLst>
              <a:gd fmla="val 99978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2" name="Google Shape;742;p75"/>
          <p:cNvSpPr/>
          <p:nvPr/>
        </p:nvSpPr>
        <p:spPr>
          <a:xfrm rot="-2699271">
            <a:off x="7276798" y="409292"/>
            <a:ext cx="1000203" cy="562998"/>
          </a:xfrm>
          <a:prstGeom prst="parallelogram">
            <a:avLst>
              <a:gd fmla="val 99978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" name="Google Shape;743;p75"/>
          <p:cNvSpPr/>
          <p:nvPr/>
        </p:nvSpPr>
        <p:spPr>
          <a:xfrm>
            <a:off x="921750" y="338250"/>
            <a:ext cx="7605300" cy="9012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D966"/>
        </a:solidFill>
      </p:bgPr>
    </p:bg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76"/>
          <p:cNvSpPr txBox="1"/>
          <p:nvPr>
            <p:ph type="ctrTitle"/>
          </p:nvPr>
        </p:nvSpPr>
        <p:spPr>
          <a:xfrm>
            <a:off x="1073700" y="2170150"/>
            <a:ext cx="7316400" cy="131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>
                <a:latin typeface="Bangers"/>
                <a:ea typeface="Bangers"/>
                <a:cs typeface="Bangers"/>
                <a:sym typeface="Bangers"/>
              </a:rPr>
              <a:t>Duvide sempre,</a:t>
            </a:r>
            <a:endParaRPr sz="6000"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>
                <a:latin typeface="Bangers"/>
                <a:ea typeface="Bangers"/>
                <a:cs typeface="Bangers"/>
                <a:sym typeface="Bangers"/>
              </a:rPr>
              <a:t>permita-se experimentar,</a:t>
            </a:r>
            <a:endParaRPr sz="6000"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>
                <a:latin typeface="Bangers"/>
                <a:ea typeface="Bangers"/>
                <a:cs typeface="Bangers"/>
                <a:sym typeface="Bangers"/>
              </a:rPr>
              <a:t>aprenda continuamente. </a:t>
            </a:r>
            <a:endParaRPr sz="60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749" name="Google Shape;749;p76"/>
          <p:cNvSpPr txBox="1"/>
          <p:nvPr/>
        </p:nvSpPr>
        <p:spPr>
          <a:xfrm>
            <a:off x="1998575" y="3393425"/>
            <a:ext cx="48585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/>
              <a:t>http://paulotomazinho.com.br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/>
              <a:t>@paulotomazinho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/>
              <a:t>(41)  98866-2977</a:t>
            </a:r>
            <a:endParaRPr sz="2400"/>
          </a:p>
        </p:txBody>
      </p:sp>
      <p:sp>
        <p:nvSpPr>
          <p:cNvPr id="750" name="Google Shape;750;p76"/>
          <p:cNvSpPr txBox="1"/>
          <p:nvPr/>
        </p:nvSpPr>
        <p:spPr>
          <a:xfrm>
            <a:off x="127975" y="4746550"/>
            <a:ext cx="4240500" cy="1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©️ 2020 @paulotomazinho</a:t>
            </a:r>
            <a:endParaRPr/>
          </a:p>
        </p:txBody>
      </p:sp>
      <p:sp>
        <p:nvSpPr>
          <p:cNvPr id="751" name="Google Shape;751;p76"/>
          <p:cNvSpPr txBox="1"/>
          <p:nvPr/>
        </p:nvSpPr>
        <p:spPr>
          <a:xfrm>
            <a:off x="4686960" y="4746545"/>
            <a:ext cx="42405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http://paulotomazinho.com.br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825150" y="1236450"/>
            <a:ext cx="75504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Bangers"/>
                <a:ea typeface="Bangers"/>
                <a:cs typeface="Bangers"/>
                <a:sym typeface="Bangers"/>
              </a:rPr>
              <a:t>Assistir as aulas garante a aprendizagem?</a:t>
            </a:r>
            <a:r>
              <a:rPr baseline="30000" lang="pt-BR">
                <a:latin typeface="Bangers"/>
                <a:ea typeface="Bangers"/>
                <a:cs typeface="Bangers"/>
                <a:sym typeface="Bangers"/>
              </a:rPr>
              <a:t>  </a:t>
            </a:r>
            <a:endParaRPr baseline="300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98" name="Google Shape;98;p19"/>
          <p:cNvSpPr/>
          <p:nvPr/>
        </p:nvSpPr>
        <p:spPr>
          <a:xfrm>
            <a:off x="1003950" y="3424425"/>
            <a:ext cx="3424500" cy="687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latin typeface="Bangers"/>
                <a:ea typeface="Bangers"/>
                <a:cs typeface="Bangers"/>
                <a:sym typeface="Bangers"/>
              </a:rPr>
              <a:t>VERDADEIRO</a:t>
            </a:r>
            <a:endParaRPr sz="36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99" name="Google Shape;99;p19"/>
          <p:cNvSpPr/>
          <p:nvPr/>
        </p:nvSpPr>
        <p:spPr>
          <a:xfrm>
            <a:off x="4585350" y="3424425"/>
            <a:ext cx="3424500" cy="687600"/>
          </a:xfrm>
          <a:prstGeom prst="roundRect">
            <a:avLst>
              <a:gd fmla="val 16667" name="adj"/>
            </a:avLst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FALSO</a:t>
            </a:r>
            <a:endParaRPr sz="36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825150" y="1236450"/>
            <a:ext cx="75504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Bangers"/>
                <a:ea typeface="Bangers"/>
                <a:cs typeface="Bangers"/>
                <a:sym typeface="Bangers"/>
              </a:rPr>
              <a:t>estratégias didáticas assimétricas devem ser usadas em todas as aulas</a:t>
            </a:r>
            <a:r>
              <a:rPr lang="pt-BR">
                <a:latin typeface="Bangers"/>
                <a:ea typeface="Bangers"/>
                <a:cs typeface="Bangers"/>
                <a:sym typeface="Bangers"/>
              </a:rPr>
              <a:t>?</a:t>
            </a:r>
            <a:r>
              <a:rPr baseline="30000" lang="pt-BR">
                <a:latin typeface="Bangers"/>
                <a:ea typeface="Bangers"/>
                <a:cs typeface="Bangers"/>
                <a:sym typeface="Bangers"/>
              </a:rPr>
              <a:t>  </a:t>
            </a:r>
            <a:endParaRPr baseline="300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05" name="Google Shape;105;p20"/>
          <p:cNvSpPr/>
          <p:nvPr/>
        </p:nvSpPr>
        <p:spPr>
          <a:xfrm>
            <a:off x="1003950" y="3424425"/>
            <a:ext cx="3424500" cy="687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latin typeface="Bangers"/>
                <a:ea typeface="Bangers"/>
                <a:cs typeface="Bangers"/>
                <a:sym typeface="Bangers"/>
              </a:rPr>
              <a:t>VERDADEIRO</a:t>
            </a:r>
            <a:endParaRPr sz="36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06" name="Google Shape;106;p20"/>
          <p:cNvSpPr/>
          <p:nvPr/>
        </p:nvSpPr>
        <p:spPr>
          <a:xfrm>
            <a:off x="4585350" y="3424425"/>
            <a:ext cx="3424500" cy="687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latin typeface="Bangers"/>
                <a:ea typeface="Bangers"/>
                <a:cs typeface="Bangers"/>
                <a:sym typeface="Bangers"/>
              </a:rPr>
              <a:t>FALSO</a:t>
            </a:r>
            <a:endParaRPr sz="3600">
              <a:latin typeface="Bangers"/>
              <a:ea typeface="Bangers"/>
              <a:cs typeface="Bangers"/>
              <a:sym typeface="Banger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825150" y="1236450"/>
            <a:ext cx="75504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Bangers"/>
                <a:ea typeface="Bangers"/>
                <a:cs typeface="Bangers"/>
                <a:sym typeface="Bangers"/>
              </a:rPr>
              <a:t>estratégias didáticas assimétricas devem ser usadas em todas as aulas?</a:t>
            </a:r>
            <a:r>
              <a:rPr baseline="30000" lang="pt-BR">
                <a:latin typeface="Bangers"/>
                <a:ea typeface="Bangers"/>
                <a:cs typeface="Bangers"/>
                <a:sym typeface="Bangers"/>
              </a:rPr>
              <a:t>  </a:t>
            </a:r>
            <a:endParaRPr baseline="300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12" name="Google Shape;112;p21"/>
          <p:cNvSpPr/>
          <p:nvPr/>
        </p:nvSpPr>
        <p:spPr>
          <a:xfrm>
            <a:off x="1003950" y="3424425"/>
            <a:ext cx="3424500" cy="687600"/>
          </a:xfrm>
          <a:prstGeom prst="roundRect">
            <a:avLst>
              <a:gd fmla="val 16667" name="adj"/>
            </a:avLst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VERDADEIRO</a:t>
            </a:r>
            <a:endParaRPr sz="36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13" name="Google Shape;113;p21"/>
          <p:cNvSpPr/>
          <p:nvPr/>
        </p:nvSpPr>
        <p:spPr>
          <a:xfrm>
            <a:off x="4585350" y="3424425"/>
            <a:ext cx="3424500" cy="687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latin typeface="Bangers"/>
                <a:ea typeface="Bangers"/>
                <a:cs typeface="Bangers"/>
                <a:sym typeface="Bangers"/>
              </a:rPr>
              <a:t>FALSO</a:t>
            </a:r>
            <a:endParaRPr sz="3600">
              <a:latin typeface="Bangers"/>
              <a:ea typeface="Bangers"/>
              <a:cs typeface="Bangers"/>
              <a:sym typeface="Banger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