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1" r:id="rId3"/>
    <p:sldId id="267" r:id="rId4"/>
    <p:sldId id="262" r:id="rId5"/>
    <p:sldId id="269" r:id="rId6"/>
    <p:sldId id="268" r:id="rId7"/>
    <p:sldId id="260" r:id="rId8"/>
    <p:sldId id="270" r:id="rId9"/>
    <p:sldId id="263" r:id="rId10"/>
    <p:sldId id="264" r:id="rId11"/>
    <p:sldId id="265" r:id="rId12"/>
    <p:sldId id="272" r:id="rId13"/>
    <p:sldId id="266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6" r:id="rId25"/>
    <p:sldId id="283" r:id="rId26"/>
    <p:sldId id="284" r:id="rId27"/>
    <p:sldId id="285" r:id="rId28"/>
    <p:sldId id="287" r:id="rId29"/>
    <p:sldId id="288" r:id="rId3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2EA776-6486-409F-9E42-BD4FCC6A44A1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5DDD2-5AEF-4CE6-93B6-6FB9C678CC40}" type="datetime1">
              <a:rPr lang="pt-BR" smtClean="0"/>
              <a:t>30/06/2020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DF503-732B-4721-AC20-D30104D5F450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80597-7E4C-49B1-8DFA-506BCE34072C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6DF03D-7AFC-47DF-9591-1326FF7AD073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F37908-64F6-4BF1-AEF9-1375A5CF069B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Caixa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 sz="800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B9173-D618-48E2-BAA6-9B20DA9854D6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656C95-E4AE-4A94-B561-99A0CE0FFCF1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Imag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m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m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0" name="Espaço Reservado para Imagem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3" name="Espaço Reservado para Imagem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6" name="Espaço reservado para imagem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Espaço reservado para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37451-1E5D-4C34-A14E-8751AAE8ED71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6FF3C-CA41-4B49-8218-6AF2FC913B34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E96C44-523A-4872-94D5-24CBDA5A9CC6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CCB403-0313-4A5E-8E36-77BFB7215ED9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F1835-ADE7-4D9D-BC53-5437D497D352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27969-B261-4FC0-A695-A95DDDE99FA1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m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E1FA99-845B-4C70-A7F6-30DFC6887F18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1B2C5-876A-49CE-ABA3-C1DCCF367A6A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B8ECB5-1E4B-48B5-BE59-C94C33D986AE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8366F3-1C7E-4E4B-910E-50900CEA2133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F9D740CA-AC13-4698-BFA2-D15C37DF415A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xícara, café, comida e bebida&#10;&#10;Descrição gerada automaticamente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495335"/>
            <a:ext cx="9440034" cy="2648381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7200" dirty="0">
                <a:latin typeface="Cooper Black" panose="0208090404030B020404" pitchFamily="18" charset="0"/>
              </a:rPr>
              <a:t>Inovação Transformativa na Educação: </a:t>
            </a:r>
            <a:br>
              <a:rPr lang="pt-BR" sz="7200" dirty="0">
                <a:latin typeface="Cooper Black" panose="0208090404030B020404" pitchFamily="18" charset="0"/>
              </a:rPr>
            </a:br>
            <a:r>
              <a:rPr lang="pt-BR" sz="7200" dirty="0">
                <a:latin typeface="Cooper Black" panose="0208090404030B020404" pitchFamily="18" charset="0"/>
              </a:rPr>
              <a:t>é para VOCÊ também!</a:t>
            </a:r>
            <a:endParaRPr lang="pt-br" sz="7200" dirty="0">
              <a:latin typeface="Cooper Black" panose="0208090404030B0204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071904"/>
            <a:ext cx="9440034" cy="1397951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pt-BR" sz="3000" dirty="0">
                <a:latin typeface="Cooper Black" panose="0208090404030B020404" pitchFamily="18" charset="0"/>
              </a:rPr>
              <a:t>Profa. Dra. Letícia Silva Garcia</a:t>
            </a:r>
            <a:br>
              <a:rPr lang="pt-BR" sz="3000" dirty="0">
                <a:latin typeface="Cooper Black" panose="0208090404030B020404" pitchFamily="18" charset="0"/>
              </a:rPr>
            </a:br>
            <a:r>
              <a:rPr lang="pt-BR" sz="3000" dirty="0">
                <a:latin typeface="Cooper Black" panose="0208090404030B020404" pitchFamily="18" charset="0"/>
              </a:rPr>
              <a:t>Faculdade Dom Bosco de Porto Alegre</a:t>
            </a:r>
          </a:p>
          <a:p>
            <a:pPr rtl="0"/>
            <a:r>
              <a:rPr lang="pt-BR" sz="2800" dirty="0">
                <a:effectLst/>
                <a:latin typeface="Cooper Black" panose="0208090404030B020404" pitchFamily="18" charset="0"/>
              </a:rPr>
              <a:t>garcia@faculdadedombosco.edu.br</a:t>
            </a:r>
            <a:endParaRPr lang="pt-br" sz="2800" dirty="0">
              <a:effectLst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3B5839-E604-4E5C-8F58-AAAF17B4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5122" name="Picture 2" descr="Lâmpada quebrada em pé com espaço de cópia | Foto Premium">
            <a:extLst>
              <a:ext uri="{FF2B5EF4-FFF2-40B4-BE49-F238E27FC236}">
                <a16:creationId xmlns:a16="http://schemas.microsoft.com/office/drawing/2014/main" id="{64785B61-8533-4C6F-A7AB-E8EC1D25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36" y="-828088"/>
            <a:ext cx="12781472" cy="85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4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D4C946-3237-4CBD-AAEE-18AAE702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6148" name="Picture 4" descr="Valeu Thomas Edison !">
            <a:extLst>
              <a:ext uri="{FF2B5EF4-FFF2-40B4-BE49-F238E27FC236}">
                <a16:creationId xmlns:a16="http://schemas.microsoft.com/office/drawing/2014/main" id="{EFF10CAC-B71A-4F44-B184-61B123D6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94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8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1BD5F-D719-4A48-95B0-A90B1FF8E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514599"/>
            <a:ext cx="9440034" cy="1828801"/>
          </a:xfrm>
        </p:spPr>
        <p:txBody>
          <a:bodyPr>
            <a:normAutofit/>
          </a:bodyPr>
          <a:lstStyle/>
          <a:p>
            <a:r>
              <a:rPr lang="pt-BR" sz="6000" dirty="0">
                <a:latin typeface="Cooper Black" panose="0208090404030B020404" pitchFamily="18" charset="0"/>
              </a:rPr>
              <a:t>Será que isso é para mim?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6099B-B051-43FD-9041-2AAE487E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0DF503-732B-4721-AC20-D30104D5F450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0B98174-D63D-4789-9B8E-83EE228A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2D9383-A40B-42B9-8405-B9FDA01CD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45" y="-720090"/>
            <a:ext cx="12433755" cy="82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7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1BD5F-D719-4A48-95B0-A90B1FF8E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514599"/>
            <a:ext cx="9440034" cy="1828801"/>
          </a:xfrm>
        </p:spPr>
        <p:txBody>
          <a:bodyPr>
            <a:normAutofit/>
          </a:bodyPr>
          <a:lstStyle/>
          <a:p>
            <a:r>
              <a:rPr lang="pt-BR" sz="6000" dirty="0">
                <a:latin typeface="Cooper Black" panose="0208090404030B020404" pitchFamily="18" charset="0"/>
              </a:rPr>
              <a:t>Vamos ver?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6099B-B051-43FD-9041-2AAE487E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0DF503-732B-4721-AC20-D30104D5F450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3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F15D82-29B7-4A17-8C49-F9B348BD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8194" name="Picture 2" descr="Inovação: como saber se uma ideia é boa para o seu negócio">
            <a:extLst>
              <a:ext uri="{FF2B5EF4-FFF2-40B4-BE49-F238E27FC236}">
                <a16:creationId xmlns:a16="http://schemas.microsoft.com/office/drawing/2014/main" id="{24DC8153-5360-42DE-9677-D6322011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632" y="-235974"/>
            <a:ext cx="15313264" cy="73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E491A7F-7F1F-418E-8271-0BBD5C9F72ED}"/>
              </a:ext>
            </a:extLst>
          </p:cNvPr>
          <p:cNvSpPr txBox="1"/>
          <p:nvPr/>
        </p:nvSpPr>
        <p:spPr>
          <a:xfrm>
            <a:off x="3510642" y="0"/>
            <a:ext cx="6153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rgbClr val="FFFF00"/>
                </a:solidFill>
                <a:latin typeface="Cooper Black" panose="0208090404030B020404" pitchFamily="18" charset="0"/>
              </a:rPr>
              <a:t>Inovação é ...</a:t>
            </a:r>
            <a:endParaRPr lang="pt-BR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3B86C6-5DA2-426F-8662-653431F2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10242" name="Picture 2" descr="chart-ciclo">
            <a:extLst>
              <a:ext uri="{FF2B5EF4-FFF2-40B4-BE49-F238E27FC236}">
                <a16:creationId xmlns:a16="http://schemas.microsoft.com/office/drawing/2014/main" id="{41ABF2DD-89FB-4C17-B0BF-F90E2D7B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71" y="-276811"/>
            <a:ext cx="7411621" cy="74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AA7D2F-6B6D-4A0C-B167-66CDA42F49AD}"/>
              </a:ext>
            </a:extLst>
          </p:cNvPr>
          <p:cNvSpPr txBox="1"/>
          <p:nvPr/>
        </p:nvSpPr>
        <p:spPr>
          <a:xfrm>
            <a:off x="1012371" y="2274838"/>
            <a:ext cx="2976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Ciclo</a:t>
            </a:r>
            <a:b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da</a:t>
            </a:r>
          </a:p>
          <a:p>
            <a:pPr algn="ctr"/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Inovação</a:t>
            </a:r>
          </a:p>
        </p:txBody>
      </p:sp>
    </p:spTree>
    <p:extLst>
      <p:ext uri="{BB962C8B-B14F-4D97-AF65-F5344CB8AC3E}">
        <p14:creationId xmlns:p14="http://schemas.microsoft.com/office/powerpoint/2010/main" val="362927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456966-47DB-4A76-BA50-137E3586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11266" name="Picture 2" descr="Imagem do post 1">
            <a:extLst>
              <a:ext uri="{FF2B5EF4-FFF2-40B4-BE49-F238E27FC236}">
                <a16:creationId xmlns:a16="http://schemas.microsoft.com/office/drawing/2014/main" id="{1492F1CE-07EE-44C6-B509-3EBD12DE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520" y="-486807"/>
            <a:ext cx="12995040" cy="78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A6CF6E5-3906-4B25-AC8A-5A7BE5B7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1" y="-354966"/>
            <a:ext cx="3788781" cy="378878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EB23D7E-7D52-4DAB-BF6F-E636047B2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13" y="2270370"/>
            <a:ext cx="2296376" cy="229637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54F8488-5A18-4B8C-9BB0-2121D23E9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1350">
            <a:off x="6591982" y="-84423"/>
            <a:ext cx="2748016" cy="274801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24ABD32-4613-4582-AD7C-978C69FF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87271" y="4360030"/>
            <a:ext cx="2413529" cy="241352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EDF360C-519E-422F-BA94-DA63DDE61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3" y="3958466"/>
            <a:ext cx="2042283" cy="204228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14B85CA-6386-471F-817B-CF698F8D3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58" y="5284412"/>
            <a:ext cx="1670840" cy="167084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2131994-63D2-4275-A53D-5B34AC657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788" y="6119832"/>
            <a:ext cx="738168" cy="73816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5EF9F23-4E45-465C-A0C3-B8A2444B4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311" y="-102491"/>
            <a:ext cx="738168" cy="73816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8C82887-4B4C-4734-9E95-33FD8F1FF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0418">
            <a:off x="3768999" y="1630195"/>
            <a:ext cx="738168" cy="73816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5676548-3560-4EE4-B872-FA729876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23" y="3402103"/>
            <a:ext cx="738168" cy="73816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EFD96FA-F4CF-4FD8-B28B-00DF34BA4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92" y="2840733"/>
            <a:ext cx="738168" cy="73816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03837CE-5A12-4ACA-B885-4F5154C28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52" y="4450658"/>
            <a:ext cx="738168" cy="73816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2F24EFA-F36E-44CF-B014-1F9060CC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49" y="6207229"/>
            <a:ext cx="738168" cy="73816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F54951C-CEC1-4D8A-98B1-8C2B7842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08" y="446117"/>
            <a:ext cx="738168" cy="738168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803EAF7-DA8E-4AEA-9E4F-EE285CD32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20" y="2887230"/>
            <a:ext cx="738168" cy="73816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55F0D98-F5CD-4A23-B4C7-31DEBAFF7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19" y="6035392"/>
            <a:ext cx="738168" cy="7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1BD5F-D719-4A48-95B0-A90B1FF8E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222" y="1534884"/>
            <a:ext cx="10500178" cy="2612572"/>
          </a:xfrm>
        </p:spPr>
        <p:txBody>
          <a:bodyPr>
            <a:normAutofit/>
          </a:bodyPr>
          <a:lstStyle/>
          <a:p>
            <a:r>
              <a:rPr lang="pt-BR" dirty="0">
                <a:latin typeface="Cooper Black" panose="0208090404030B020404" pitchFamily="18" charset="0"/>
              </a:rPr>
              <a:t>Inovação</a:t>
            </a:r>
            <a:br>
              <a:rPr lang="pt-BR" dirty="0">
                <a:latin typeface="Cooper Black" panose="0208090404030B020404" pitchFamily="18" charset="0"/>
              </a:rPr>
            </a:br>
            <a:r>
              <a:rPr lang="pt-BR" dirty="0">
                <a:latin typeface="Cooper Black" panose="0208090404030B020404" pitchFamily="18" charset="0"/>
              </a:rPr>
              <a:t>disruptiva x SUSTENTADA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6099B-B051-43FD-9041-2AAE487E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0DF503-732B-4721-AC20-D30104D5F450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4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F1B24-8B59-40CD-AE5E-7C7DD1EE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>
                <a:latin typeface="Cooper Black" panose="0208090404030B020404" pitchFamily="18" charset="0"/>
              </a:rPr>
              <a:t>Inovação Disruptiva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FD3FBC-4DB9-4801-A590-61A392E1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>
              <a:latin typeface="Cooper Black" panose="0208090404030B020404" pitchFamily="18" charset="0"/>
            </a:endParaRPr>
          </a:p>
          <a:p>
            <a:r>
              <a:rPr lang="pt-BR" sz="3200" dirty="0">
                <a:latin typeface="Cooper Black" panose="0208090404030B020404" pitchFamily="18" charset="0"/>
              </a:rPr>
              <a:t>Novas tecnologias</a:t>
            </a:r>
          </a:p>
          <a:p>
            <a:r>
              <a:rPr lang="pt-BR" sz="3200" dirty="0">
                <a:latin typeface="Cooper Black" panose="0208090404030B020404" pitchFamily="18" charset="0"/>
              </a:rPr>
              <a:t>Novos mercados</a:t>
            </a:r>
          </a:p>
          <a:p>
            <a:r>
              <a:rPr lang="pt-BR" sz="3200" dirty="0">
                <a:latin typeface="Cooper Black" panose="0208090404030B020404" pitchFamily="18" charset="0"/>
              </a:rPr>
              <a:t>Dores de clientes não conhecidas com precisão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73B39F-CE76-4F34-8FDA-F528B4A9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C8B5A-2916-4893-A5EA-FCDA36B7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7D39E7-5DC2-4CFF-BF2C-FBE526F34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E4A14-19B8-4F9C-81F3-55CA5255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2050" name="Picture 2" descr="Todos somos inovadores?">
            <a:extLst>
              <a:ext uri="{FF2B5EF4-FFF2-40B4-BE49-F238E27FC236}">
                <a16:creationId xmlns:a16="http://schemas.microsoft.com/office/drawing/2014/main" id="{A9234C42-B996-4FF1-9D07-1617D0117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05" y="-352337"/>
            <a:ext cx="13008411" cy="75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89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F1B24-8B59-40CD-AE5E-7C7DD1EE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>
                <a:latin typeface="Cooper Black" panose="0208090404030B020404" pitchFamily="18" charset="0"/>
              </a:rPr>
              <a:t>Inovação SUSTENTADA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FD3FBC-4DB9-4801-A590-61A392E1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>
              <a:latin typeface="Cooper Black" panose="0208090404030B020404" pitchFamily="18" charset="0"/>
            </a:endParaRPr>
          </a:p>
          <a:p>
            <a:r>
              <a:rPr lang="pt-BR" sz="3200" dirty="0">
                <a:latin typeface="Cooper Black" panose="0208090404030B020404" pitchFamily="18" charset="0"/>
              </a:rPr>
              <a:t>Melhoria de produtos existentes</a:t>
            </a:r>
          </a:p>
          <a:p>
            <a:r>
              <a:rPr lang="pt-BR" sz="3200" dirty="0">
                <a:latin typeface="Cooper Black" panose="0208090404030B020404" pitchFamily="18" charset="0"/>
              </a:rPr>
              <a:t>Clientes conhecidos</a:t>
            </a:r>
          </a:p>
          <a:p>
            <a:r>
              <a:rPr lang="pt-BR" sz="3200" dirty="0">
                <a:latin typeface="Cooper Black" panose="0208090404030B020404" pitchFamily="18" charset="0"/>
              </a:rPr>
              <a:t>Mercado conhecido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73B39F-CE76-4F34-8FDA-F528B4A9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3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403739-11B8-47C0-A0F5-6386BFFF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75557C-2816-4A69-9020-CAC7460FB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1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D4C946-3237-4CBD-AAEE-18AAE702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13314" name="Picture 2" descr="Case: Dicionário Corporativo | B2 Mídia - Comunicação Corporativa">
            <a:extLst>
              <a:ext uri="{FF2B5EF4-FFF2-40B4-BE49-F238E27FC236}">
                <a16:creationId xmlns:a16="http://schemas.microsoft.com/office/drawing/2014/main" id="{50E5A856-8CE4-47DF-929E-3D7DAFEA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3" y="66887"/>
            <a:ext cx="11856914" cy="67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81C5BB-899B-4936-B089-05535EC07B0B}"/>
              </a:ext>
            </a:extLst>
          </p:cNvPr>
          <p:cNvSpPr txBox="1"/>
          <p:nvPr/>
        </p:nvSpPr>
        <p:spPr>
          <a:xfrm>
            <a:off x="4513265" y="4982982"/>
            <a:ext cx="2811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rgbClr val="FFFF00"/>
                </a:solidFill>
                <a:latin typeface="Cooper Black" panose="0208090404030B020404" pitchFamily="18" charset="0"/>
              </a:rPr>
              <a:t>Casos</a:t>
            </a:r>
            <a:endParaRPr lang="pt-BR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91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0D6695-DC97-4E76-8ADE-F15231F6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12A1ACC-48D2-4761-9DA5-6FE6F439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1" y="290399"/>
            <a:ext cx="10709738" cy="627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A3089B-5DAD-426E-98D7-4BB59F67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B0E260-0FD5-4D16-A81C-5D3EA6F3D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32" y="116230"/>
            <a:ext cx="4873705" cy="662553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8780A0E-2626-4764-8D33-2C8633221F98}"/>
              </a:ext>
            </a:extLst>
          </p:cNvPr>
          <p:cNvSpPr txBox="1"/>
          <p:nvPr/>
        </p:nvSpPr>
        <p:spPr>
          <a:xfrm>
            <a:off x="440871" y="1094014"/>
            <a:ext cx="62569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Formações</a:t>
            </a:r>
          </a:p>
          <a:p>
            <a:endParaRPr lang="pt-BR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r>
              <a:rPr lang="pt-BR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Orientação</a:t>
            </a:r>
          </a:p>
          <a:p>
            <a:endParaRPr lang="pt-BR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r>
              <a:rPr lang="pt-BR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Metodologias</a:t>
            </a:r>
          </a:p>
          <a:p>
            <a:endParaRPr lang="pt-BR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r>
              <a:rPr lang="pt-BR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Ferramentas e Técnicas</a:t>
            </a:r>
          </a:p>
        </p:txBody>
      </p:sp>
    </p:spTree>
    <p:extLst>
      <p:ext uri="{BB962C8B-B14F-4D97-AF65-F5344CB8AC3E}">
        <p14:creationId xmlns:p14="http://schemas.microsoft.com/office/powerpoint/2010/main" val="332815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23499E-4163-46E4-9D2D-9E4F9EB6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C4F583-5485-4B24-9022-FDEA1691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71" y="-239486"/>
            <a:ext cx="8763957" cy="70974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80B7372-1516-4B45-9AF5-4FF7D896F175}"/>
              </a:ext>
            </a:extLst>
          </p:cNvPr>
          <p:cNvSpPr txBox="1"/>
          <p:nvPr/>
        </p:nvSpPr>
        <p:spPr>
          <a:xfrm>
            <a:off x="571500" y="1763486"/>
            <a:ext cx="29765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Inovação</a:t>
            </a:r>
            <a:b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em </a:t>
            </a:r>
            <a:b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Três </a:t>
            </a:r>
            <a:b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Ciclos</a:t>
            </a:r>
          </a:p>
        </p:txBody>
      </p:sp>
    </p:spTree>
    <p:extLst>
      <p:ext uri="{BB962C8B-B14F-4D97-AF65-F5344CB8AC3E}">
        <p14:creationId xmlns:p14="http://schemas.microsoft.com/office/powerpoint/2010/main" val="936887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1BD5F-D719-4A48-95B0-A90B1FF8E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514599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pt-BR" sz="6000" dirty="0">
                <a:latin typeface="Cooper Black" panose="0208090404030B020404" pitchFamily="18" charset="0"/>
              </a:rPr>
              <a:t>Como promover a inovação SUSTENTADA em sua instituição ?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6099B-B051-43FD-9041-2AAE487E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0DF503-732B-4721-AC20-D30104D5F450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1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21E8C9-8AC0-449C-9630-3F8A821C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361950"/>
            <a:ext cx="10353762" cy="600392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ooper Black" panose="0208090404030B020404" pitchFamily="18" charset="0"/>
              </a:rPr>
              <a:t>PROVOCANDO</a:t>
            </a:r>
          </a:p>
          <a:p>
            <a:pPr lvl="1"/>
            <a:r>
              <a:rPr lang="pt-BR" sz="3400" dirty="0">
                <a:latin typeface="Cooper Black" panose="0208090404030B020404" pitchFamily="18" charset="0"/>
              </a:rPr>
              <a:t>Repensar o seu fazer</a:t>
            </a:r>
          </a:p>
          <a:p>
            <a:endParaRPr lang="pt-BR" sz="3600" dirty="0">
              <a:latin typeface="Cooper Black" panose="0208090404030B020404" pitchFamily="18" charset="0"/>
            </a:endParaRPr>
          </a:p>
          <a:p>
            <a:r>
              <a:rPr lang="pt-BR" sz="3600" dirty="0">
                <a:latin typeface="Cooper Black" panose="0208090404030B020404" pitchFamily="18" charset="0"/>
              </a:rPr>
              <a:t>PROPORCIONANDO</a:t>
            </a:r>
          </a:p>
          <a:p>
            <a:pPr lvl="1"/>
            <a:r>
              <a:rPr lang="pt-BR" sz="3400" dirty="0">
                <a:latin typeface="Cooper Black" panose="0208090404030B020404" pitchFamily="18" charset="0"/>
              </a:rPr>
              <a:t>Ambiente seguro para experimentação</a:t>
            </a:r>
          </a:p>
          <a:p>
            <a:endParaRPr lang="pt-BR" sz="3600" dirty="0">
              <a:latin typeface="Cooper Black" panose="0208090404030B020404" pitchFamily="18" charset="0"/>
            </a:endParaRPr>
          </a:p>
          <a:p>
            <a:r>
              <a:rPr lang="pt-BR" sz="3600" dirty="0">
                <a:latin typeface="Cooper Black" panose="0208090404030B020404" pitchFamily="18" charset="0"/>
              </a:rPr>
              <a:t>COMUNICANDO</a:t>
            </a:r>
          </a:p>
          <a:p>
            <a:pPr lvl="1"/>
            <a:r>
              <a:rPr lang="pt-BR" sz="3400" dirty="0">
                <a:latin typeface="Cooper Black" panose="0208090404030B020404" pitchFamily="18" charset="0"/>
              </a:rPr>
              <a:t>Êxitos e fracassos sem julgamento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64F824-DA46-4274-89DE-01784DC7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54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0B5AAF-A52A-4614-80EB-5F752536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5D12DA-9C8E-458E-9E7A-2AD872E10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71" y="0"/>
            <a:ext cx="68023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5BCF79-B91C-4190-BC69-4D29EC88496C}"/>
              </a:ext>
            </a:extLst>
          </p:cNvPr>
          <p:cNvSpPr txBox="1"/>
          <p:nvPr/>
        </p:nvSpPr>
        <p:spPr>
          <a:xfrm>
            <a:off x="10172699" y="2751892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inquietude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CB869E-DB68-41AA-B90C-A30C2F670B70}"/>
              </a:ext>
            </a:extLst>
          </p:cNvPr>
          <p:cNvSpPr txBox="1"/>
          <p:nvPr/>
        </p:nvSpPr>
        <p:spPr>
          <a:xfrm>
            <a:off x="10030314" y="1005304"/>
            <a:ext cx="2743200" cy="7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Coleta ideias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C09AC7-81DC-4A11-86BB-2644559004E4}"/>
              </a:ext>
            </a:extLst>
          </p:cNvPr>
          <p:cNvSpPr txBox="1"/>
          <p:nvPr/>
        </p:nvSpPr>
        <p:spPr>
          <a:xfrm>
            <a:off x="7002343" y="659302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Compartilha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F5631C6-16AE-4385-9F29-A1E136C6C989}"/>
              </a:ext>
            </a:extLst>
          </p:cNvPr>
          <p:cNvSpPr txBox="1"/>
          <p:nvPr/>
        </p:nvSpPr>
        <p:spPr>
          <a:xfrm>
            <a:off x="5828771" y="2413338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Escolhe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3887DC-A41C-494D-AD5B-72D3D2030DD4}"/>
              </a:ext>
            </a:extLst>
          </p:cNvPr>
          <p:cNvSpPr txBox="1"/>
          <p:nvPr/>
        </p:nvSpPr>
        <p:spPr>
          <a:xfrm>
            <a:off x="6055628" y="4635669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Prototipa</a:t>
            </a:r>
            <a:endParaRPr lang="pt-BR" sz="1800" dirty="0">
              <a:solidFill>
                <a:schemeClr val="bg1"/>
              </a:solidFill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C34F705-1146-4453-BC51-42E75EFDF319}"/>
              </a:ext>
            </a:extLst>
          </p:cNvPr>
          <p:cNvSpPr txBox="1"/>
          <p:nvPr/>
        </p:nvSpPr>
        <p:spPr>
          <a:xfrm>
            <a:off x="8373943" y="6051151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Avalia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0ADFE1A-005D-457A-810A-9476619A910F}"/>
              </a:ext>
            </a:extLst>
          </p:cNvPr>
          <p:cNvSpPr txBox="1"/>
          <p:nvPr/>
        </p:nvSpPr>
        <p:spPr>
          <a:xfrm>
            <a:off x="10432478" y="4804946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5219B81-3C74-4580-80EC-6BCCC5D7807F}"/>
              </a:ext>
            </a:extLst>
          </p:cNvPr>
          <p:cNvSpPr txBox="1"/>
          <p:nvPr/>
        </p:nvSpPr>
        <p:spPr>
          <a:xfrm>
            <a:off x="274505" y="2147269"/>
            <a:ext cx="4753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Exemplo de</a:t>
            </a:r>
          </a:p>
          <a:p>
            <a:pPr algn="ctr"/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Processo de </a:t>
            </a:r>
          </a:p>
          <a:p>
            <a:pPr algn="ctr"/>
            <a:r>
              <a:rPr lang="pt-BR" sz="4800" dirty="0">
                <a:solidFill>
                  <a:srgbClr val="FFFF00"/>
                </a:solidFill>
                <a:latin typeface="Cooper Black" panose="0208090404030B020404" pitchFamily="18" charset="0"/>
              </a:rPr>
              <a:t>Inovação</a:t>
            </a:r>
          </a:p>
        </p:txBody>
      </p:sp>
    </p:spTree>
    <p:extLst>
      <p:ext uri="{BB962C8B-B14F-4D97-AF65-F5344CB8AC3E}">
        <p14:creationId xmlns:p14="http://schemas.microsoft.com/office/powerpoint/2010/main" val="3081154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65F04F-5789-4B1D-8EC9-C3B1D72F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3AE1D70-EF5A-4720-9A9C-851AA1B08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6"/>
            <a:ext cx="12191999" cy="68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1BD5F-D719-4A48-95B0-A90B1FF8E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514599"/>
            <a:ext cx="9440034" cy="1828801"/>
          </a:xfrm>
        </p:spPr>
        <p:txBody>
          <a:bodyPr>
            <a:normAutofit/>
          </a:bodyPr>
          <a:lstStyle/>
          <a:p>
            <a:r>
              <a:rPr lang="pt-BR" sz="6000" dirty="0">
                <a:latin typeface="Cooper Black" panose="0208090404030B020404" pitchFamily="18" charset="0"/>
              </a:rPr>
              <a:t>Quem você acha que é mais inovador ?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6099B-B051-43FD-9041-2AAE487E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0DF503-732B-4721-AC20-D30104D5F450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5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3DF5E85-99E2-4321-ABA2-BC0F5F4B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3074" name="Picture 2" descr="Pessoas | 3D Warehouse">
            <a:extLst>
              <a:ext uri="{FF2B5EF4-FFF2-40B4-BE49-F238E27FC236}">
                <a16:creationId xmlns:a16="http://schemas.microsoft.com/office/drawing/2014/main" id="{3EEC9604-63C1-4BE1-AD13-FFF4A02C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860" y="-277359"/>
            <a:ext cx="14689201" cy="73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4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B8C9FF0-460A-461F-87E1-8099C9FF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sp>
        <p:nvSpPr>
          <p:cNvPr id="3" name="AutoShape 2" descr="Como manter contatos profissionais importantes: 6 dicas | Blog do ...">
            <a:extLst>
              <a:ext uri="{FF2B5EF4-FFF2-40B4-BE49-F238E27FC236}">
                <a16:creationId xmlns:a16="http://schemas.microsoft.com/office/drawing/2014/main" id="{C248FA66-E7CF-436D-9A20-2EA0AFE53A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2" name="Picture 4" descr="Como manter contatos profissionais importantes: 6 dicas | Blog do ...">
            <a:extLst>
              <a:ext uri="{FF2B5EF4-FFF2-40B4-BE49-F238E27FC236}">
                <a16:creationId xmlns:a16="http://schemas.microsoft.com/office/drawing/2014/main" id="{67B9E4B0-9E72-40CF-AB9F-FFFED256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5" y="-1175188"/>
            <a:ext cx="12250611" cy="92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1BD5F-D719-4A48-95B0-A90B1FF8E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514599"/>
            <a:ext cx="9440034" cy="1828801"/>
          </a:xfrm>
        </p:spPr>
        <p:txBody>
          <a:bodyPr>
            <a:normAutofit/>
          </a:bodyPr>
          <a:lstStyle/>
          <a:p>
            <a:r>
              <a:rPr lang="pt-BR" sz="6000" dirty="0">
                <a:latin typeface="Cooper Black" panose="0208090404030B020404" pitchFamily="18" charset="0"/>
              </a:rPr>
              <a:t>Ou seriam estas?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36099B-B051-43FD-9041-2AAE487E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0DF503-732B-4721-AC20-D30104D5F450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2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undadores da rede de franquias Mcdonald´s, os irmãos Mcdonald">
            <a:extLst>
              <a:ext uri="{FF2B5EF4-FFF2-40B4-BE49-F238E27FC236}">
                <a16:creationId xmlns:a16="http://schemas.microsoft.com/office/drawing/2014/main" id="{1FE13C03-CEE0-41EE-AFBD-FAFFB26D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1" y="3063729"/>
            <a:ext cx="3745684" cy="34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9F7580-38C2-43E6-BA0A-D2CEE121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EE1CA3-2C71-4A17-8849-14AA2A56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15" y="124699"/>
            <a:ext cx="3745684" cy="24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5E8BD3-C607-4668-BB12-81984C8A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1" y="124699"/>
            <a:ext cx="3745684" cy="24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457E39-2994-4CD8-83AF-19E369D48625}"/>
              </a:ext>
            </a:extLst>
          </p:cNvPr>
          <p:cNvSpPr txBox="1"/>
          <p:nvPr/>
        </p:nvSpPr>
        <p:spPr>
          <a:xfrm>
            <a:off x="2756640" y="1959884"/>
            <a:ext cx="125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Jeff Bezos (</a:t>
            </a:r>
            <a:r>
              <a:rPr lang="pt-BR" dirty="0" err="1"/>
              <a:t>Amazon</a:t>
            </a:r>
            <a:r>
              <a:rPr lang="pt-BR" dirty="0"/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9FB3DD-AD85-47A3-A7DC-E39D9D06237E}"/>
              </a:ext>
            </a:extLst>
          </p:cNvPr>
          <p:cNvSpPr txBox="1"/>
          <p:nvPr/>
        </p:nvSpPr>
        <p:spPr>
          <a:xfrm>
            <a:off x="8162923" y="168960"/>
            <a:ext cx="125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Elon</a:t>
            </a:r>
            <a:r>
              <a:rPr lang="pt-BR" dirty="0"/>
              <a:t> Musk (Tesla)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CAE5B8C-6CA9-4D63-8DA7-A032C054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73" y="124698"/>
            <a:ext cx="3745684" cy="24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B536F03-D35C-4DC3-A458-4AE16B5DF795}"/>
              </a:ext>
            </a:extLst>
          </p:cNvPr>
          <p:cNvSpPr txBox="1"/>
          <p:nvPr/>
        </p:nvSpPr>
        <p:spPr>
          <a:xfrm>
            <a:off x="207087" y="3120225"/>
            <a:ext cx="336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  Dick e Maurice MacDonald)</a:t>
            </a:r>
          </a:p>
        </p:txBody>
      </p:sp>
      <p:pic>
        <p:nvPicPr>
          <p:cNvPr id="1036" name="Picture 12" descr="Steve Jobs e Bill Gates: amigos e rivais - Economia - iG">
            <a:extLst>
              <a:ext uri="{FF2B5EF4-FFF2-40B4-BE49-F238E27FC236}">
                <a16:creationId xmlns:a16="http://schemas.microsoft.com/office/drawing/2014/main" id="{EEA09D34-9647-42D1-A6F7-C72572595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99" y="2735860"/>
            <a:ext cx="6210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A3FF34-224F-4106-96AE-6F03983F1085}"/>
              </a:ext>
            </a:extLst>
          </p:cNvPr>
          <p:cNvSpPr txBox="1"/>
          <p:nvPr/>
        </p:nvSpPr>
        <p:spPr>
          <a:xfrm>
            <a:off x="5701956" y="2825184"/>
            <a:ext cx="125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Steve Jobs (Apple)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52579E2-BCC0-405E-AB68-B3BF4090D0EE}"/>
              </a:ext>
            </a:extLst>
          </p:cNvPr>
          <p:cNvSpPr txBox="1"/>
          <p:nvPr/>
        </p:nvSpPr>
        <p:spPr>
          <a:xfrm>
            <a:off x="10567650" y="2735860"/>
            <a:ext cx="125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Bill Gates</a:t>
            </a:r>
            <a:br>
              <a:rPr lang="pt-BR" dirty="0"/>
            </a:br>
            <a:r>
              <a:rPr lang="pt-BR" dirty="0"/>
              <a:t>(Microsoft)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1D1B1A4-8D02-433C-912A-516254EF37FC}"/>
              </a:ext>
            </a:extLst>
          </p:cNvPr>
          <p:cNvSpPr txBox="1"/>
          <p:nvPr/>
        </p:nvSpPr>
        <p:spPr>
          <a:xfrm>
            <a:off x="6859637" y="1835283"/>
            <a:ext cx="1258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Mark Zuckerberg (Facebook)</a:t>
            </a:r>
          </a:p>
        </p:txBody>
      </p:sp>
    </p:spTree>
    <p:extLst>
      <p:ext uri="{BB962C8B-B14F-4D97-AF65-F5344CB8AC3E}">
        <p14:creationId xmlns:p14="http://schemas.microsoft.com/office/powerpoint/2010/main" val="98992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4DDFA-D1AF-4017-B830-B8E3B746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514593"/>
            <a:ext cx="9590550" cy="1828813"/>
          </a:xfrm>
        </p:spPr>
        <p:txBody>
          <a:bodyPr>
            <a:normAutofit/>
          </a:bodyPr>
          <a:lstStyle/>
          <a:p>
            <a:r>
              <a:rPr lang="pt-BR" sz="6000" dirty="0">
                <a:latin typeface="Cooper Black" panose="0208090404030B020404" pitchFamily="18" charset="0"/>
              </a:rPr>
              <a:t>Mas, o que você precisa para ser inovador?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C22EA6-DD59-4F7E-89DF-C2353DD8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7F1835-ADE7-4D9D-BC53-5437D497D352}" type="datetime1">
              <a:rPr lang="pt-BR" smtClean="0"/>
              <a:t>30/06/2020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0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D774D3-CD67-4E59-960B-67ECCC0F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D6572E-AB9B-40B1-9767-99FBEEEC4B22}" type="datetime1">
              <a:rPr lang="pt-BR" smtClean="0"/>
              <a:t>30/06/2020</a:t>
            </a:fld>
            <a:endParaRPr lang="en-US" dirty="0"/>
          </a:p>
        </p:txBody>
      </p:sp>
      <p:pic>
        <p:nvPicPr>
          <p:cNvPr id="4098" name="Picture 2" descr="Lâmpada Idéia Aceso - Imagens grátis no Pixabay">
            <a:extLst>
              <a:ext uri="{FF2B5EF4-FFF2-40B4-BE49-F238E27FC236}">
                <a16:creationId xmlns:a16="http://schemas.microsoft.com/office/drawing/2014/main" id="{6C470BB5-F9D7-47B5-86E4-5C1D9014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" y="6001"/>
            <a:ext cx="12170664" cy="68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43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6_TF12214701" id="{5D565F68-5A4C-4385-9096-18BECD4C5627}" vid="{B4809734-240F-4448-8EC4-45DBE2F02D7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{5BDC9843-3C67-4501-A33A-461CDD14726D}tf12214701</Template>
  <TotalTime>0</TotalTime>
  <Words>212</Words>
  <Application>Microsoft Office PowerPoint</Application>
  <PresentationFormat>Widescreen</PresentationFormat>
  <Paragraphs>84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Calibri</vt:lpstr>
      <vt:lpstr>Cooper Black</vt:lpstr>
      <vt:lpstr>Goudy Old Style</vt:lpstr>
      <vt:lpstr>Wingdings 2</vt:lpstr>
      <vt:lpstr>SlateVTI</vt:lpstr>
      <vt:lpstr>Inovação Transformativa na Educação:  é para VOCÊ também!</vt:lpstr>
      <vt:lpstr>Apresentação do PowerPoint</vt:lpstr>
      <vt:lpstr>Quem você acha que é mais inovador ?</vt:lpstr>
      <vt:lpstr>Apresentação do PowerPoint</vt:lpstr>
      <vt:lpstr>Apresentação do PowerPoint</vt:lpstr>
      <vt:lpstr>Ou seriam estas?</vt:lpstr>
      <vt:lpstr>Apresentação do PowerPoint</vt:lpstr>
      <vt:lpstr>Mas, o que você precisa para ser inovador?</vt:lpstr>
      <vt:lpstr>Apresentação do PowerPoint</vt:lpstr>
      <vt:lpstr>Apresentação do PowerPoint</vt:lpstr>
      <vt:lpstr>Apresentação do PowerPoint</vt:lpstr>
      <vt:lpstr>Será que isso é para mim?</vt:lpstr>
      <vt:lpstr>Apresentação do PowerPoint</vt:lpstr>
      <vt:lpstr>Vamos ver?</vt:lpstr>
      <vt:lpstr>Apresentação do PowerPoint</vt:lpstr>
      <vt:lpstr>Apresentação do PowerPoint</vt:lpstr>
      <vt:lpstr>Apresentação do PowerPoint</vt:lpstr>
      <vt:lpstr>Inovação disruptiva x SUSTENTADA</vt:lpstr>
      <vt:lpstr>Inovação Disruptiva</vt:lpstr>
      <vt:lpstr>Inovação SUSTENTADA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promover a inovação SUSTENTADA em sua instituição ?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2020-06-29T23:14:36Z</dcterms:created>
  <dcterms:modified xsi:type="dcterms:W3CDTF">2020-06-30T21:44:48Z</dcterms:modified>
</cp:coreProperties>
</file>