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sldIdLst>
    <p:sldId id="256" r:id="rId3"/>
    <p:sldId id="258" r:id="rId4"/>
    <p:sldId id="280" r:id="rId5"/>
    <p:sldId id="281" r:id="rId6"/>
    <p:sldId id="277" r:id="rId7"/>
    <p:sldId id="259" r:id="rId8"/>
    <p:sldId id="267" r:id="rId9"/>
    <p:sldId id="276" r:id="rId10"/>
    <p:sldId id="265" r:id="rId11"/>
    <p:sldId id="266" r:id="rId12"/>
    <p:sldId id="282" r:id="rId13"/>
    <p:sldId id="275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5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1A2163-B0EC-4F9A-B877-FC61CE25E96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AF382F0-FF50-4B73-9696-CEEF7AD4AEF7}">
      <dgm:prSet phldrT="[Texto]" custT="1"/>
      <dgm:spPr/>
      <dgm:t>
        <a:bodyPr/>
        <a:lstStyle/>
        <a:p>
          <a:r>
            <a:rPr lang="pt-BR" sz="2800" dirty="0"/>
            <a:t>1</a:t>
          </a:r>
        </a:p>
      </dgm:t>
    </dgm:pt>
    <dgm:pt modelId="{0006359D-EEC3-4BE9-9645-FD9708C01B17}" type="parTrans" cxnId="{0C5CCF7A-E623-46EF-9619-5C279D258C1E}">
      <dgm:prSet/>
      <dgm:spPr/>
      <dgm:t>
        <a:bodyPr/>
        <a:lstStyle/>
        <a:p>
          <a:endParaRPr lang="pt-BR" sz="2000"/>
        </a:p>
      </dgm:t>
    </dgm:pt>
    <dgm:pt modelId="{73C47AC9-CFEB-4622-AA07-8A3AD2F8F90A}" type="sibTrans" cxnId="{0C5CCF7A-E623-46EF-9619-5C279D258C1E}">
      <dgm:prSet/>
      <dgm:spPr/>
      <dgm:t>
        <a:bodyPr/>
        <a:lstStyle/>
        <a:p>
          <a:endParaRPr lang="pt-BR" sz="2000"/>
        </a:p>
      </dgm:t>
    </dgm:pt>
    <dgm:pt modelId="{467B94C3-42D0-4BE7-A126-5E02ED46F178}">
      <dgm:prSet phldrT="[Texto]" custT="1"/>
      <dgm:spPr/>
      <dgm:t>
        <a:bodyPr/>
        <a:lstStyle/>
        <a:p>
          <a:r>
            <a:rPr lang="pt-BR" sz="2800" dirty="0"/>
            <a:t>2</a:t>
          </a:r>
        </a:p>
      </dgm:t>
    </dgm:pt>
    <dgm:pt modelId="{5DFF0CB3-9A5F-4FF0-AF6D-C20EA5FE55EC}" type="parTrans" cxnId="{B3E2E5DA-F2BD-47C9-9D52-F1FE32CBC2A5}">
      <dgm:prSet/>
      <dgm:spPr/>
      <dgm:t>
        <a:bodyPr/>
        <a:lstStyle/>
        <a:p>
          <a:endParaRPr lang="pt-BR" sz="2000"/>
        </a:p>
      </dgm:t>
    </dgm:pt>
    <dgm:pt modelId="{509B3CA6-0D63-447E-A63B-179C9A8978D4}" type="sibTrans" cxnId="{B3E2E5DA-F2BD-47C9-9D52-F1FE32CBC2A5}">
      <dgm:prSet/>
      <dgm:spPr/>
      <dgm:t>
        <a:bodyPr/>
        <a:lstStyle/>
        <a:p>
          <a:endParaRPr lang="pt-BR" sz="2000"/>
        </a:p>
      </dgm:t>
    </dgm:pt>
    <dgm:pt modelId="{8C9A86B0-8D25-4F4D-A88D-1069B724099F}">
      <dgm:prSet phldrT="[Texto]" custT="1"/>
      <dgm:spPr/>
      <dgm:t>
        <a:bodyPr/>
        <a:lstStyle/>
        <a:p>
          <a:pPr algn="just"/>
          <a:r>
            <a:rPr lang="pt-BR" sz="2400" dirty="0" smtClean="0"/>
            <a:t>Determinar as evidências aceitáveis. Serão colhidas na avaliação para documentar e validar a aprendizagem construída. Como saberemos se os alunos atingiram os resultados desejados? </a:t>
          </a:r>
          <a:endParaRPr lang="pt-BR" sz="2400" dirty="0"/>
        </a:p>
      </dgm:t>
    </dgm:pt>
    <dgm:pt modelId="{CBA265FB-CAD2-4F19-923A-FC60815AD55F}" type="parTrans" cxnId="{58FAE09B-80DA-4C6F-B993-C0698AFA98BB}">
      <dgm:prSet/>
      <dgm:spPr/>
      <dgm:t>
        <a:bodyPr/>
        <a:lstStyle/>
        <a:p>
          <a:endParaRPr lang="pt-BR" sz="2000"/>
        </a:p>
      </dgm:t>
    </dgm:pt>
    <dgm:pt modelId="{ED48F2A6-4370-4570-ADC3-C227E9EEC8F6}" type="sibTrans" cxnId="{58FAE09B-80DA-4C6F-B993-C0698AFA98BB}">
      <dgm:prSet/>
      <dgm:spPr/>
      <dgm:t>
        <a:bodyPr/>
        <a:lstStyle/>
        <a:p>
          <a:endParaRPr lang="pt-BR" sz="2000"/>
        </a:p>
      </dgm:t>
    </dgm:pt>
    <dgm:pt modelId="{1394E9C0-F906-4F38-9E40-7F0B5477BC85}">
      <dgm:prSet phldrT="[Texto]" custT="1"/>
      <dgm:spPr/>
      <dgm:t>
        <a:bodyPr/>
        <a:lstStyle/>
        <a:p>
          <a:r>
            <a:rPr lang="pt-BR" sz="2800" dirty="0"/>
            <a:t>3</a:t>
          </a:r>
        </a:p>
      </dgm:t>
    </dgm:pt>
    <dgm:pt modelId="{11DD93C1-BAFC-4A3B-932A-8AFFA2B21CE3}" type="parTrans" cxnId="{CF34CB1C-4A32-4D96-9FCC-924D17E7823D}">
      <dgm:prSet/>
      <dgm:spPr/>
      <dgm:t>
        <a:bodyPr/>
        <a:lstStyle/>
        <a:p>
          <a:endParaRPr lang="pt-BR" sz="2000"/>
        </a:p>
      </dgm:t>
    </dgm:pt>
    <dgm:pt modelId="{343F9223-69AB-4768-9064-92C39D5C51DC}" type="sibTrans" cxnId="{CF34CB1C-4A32-4D96-9FCC-924D17E7823D}">
      <dgm:prSet/>
      <dgm:spPr/>
      <dgm:t>
        <a:bodyPr/>
        <a:lstStyle/>
        <a:p>
          <a:endParaRPr lang="pt-BR" sz="2000"/>
        </a:p>
      </dgm:t>
    </dgm:pt>
    <dgm:pt modelId="{36058DD9-597F-40E5-BAB2-F051AD01515D}">
      <dgm:prSet phldrT="[Texto]" custT="1"/>
      <dgm:spPr/>
      <dgm:t>
        <a:bodyPr/>
        <a:lstStyle/>
        <a:p>
          <a:pPr algn="just"/>
          <a:r>
            <a:rPr lang="pt-BR" sz="2400" dirty="0" smtClean="0"/>
            <a:t>Planejar experiências de aprendizagem. Que conhecimentos e habilidades estruturantes os alunos precisarão para ter um desempenho efetivo? </a:t>
          </a:r>
          <a:endParaRPr lang="pt-BR" sz="2400" dirty="0"/>
        </a:p>
      </dgm:t>
    </dgm:pt>
    <dgm:pt modelId="{0CEED9F1-8D53-40E1-895A-6D3C3F32FB68}" type="parTrans" cxnId="{DC65140D-C1A4-40FC-9D95-2424CB08024C}">
      <dgm:prSet/>
      <dgm:spPr/>
      <dgm:t>
        <a:bodyPr/>
        <a:lstStyle/>
        <a:p>
          <a:endParaRPr lang="pt-BR" sz="2000"/>
        </a:p>
      </dgm:t>
    </dgm:pt>
    <dgm:pt modelId="{D3836AB6-DFAA-411A-AA6E-3CB5058D126B}" type="sibTrans" cxnId="{DC65140D-C1A4-40FC-9D95-2424CB08024C}">
      <dgm:prSet/>
      <dgm:spPr/>
      <dgm:t>
        <a:bodyPr/>
        <a:lstStyle/>
        <a:p>
          <a:endParaRPr lang="pt-BR" sz="2000"/>
        </a:p>
      </dgm:t>
    </dgm:pt>
    <dgm:pt modelId="{EF1CC41B-C8AA-41F6-BB92-0D75247A5EA3}">
      <dgm:prSet custT="1"/>
      <dgm:spPr/>
      <dgm:t>
        <a:bodyPr/>
        <a:lstStyle/>
        <a:p>
          <a:pPr algn="just"/>
          <a:r>
            <a:rPr lang="pt-BR" sz="2400" dirty="0" smtClean="0"/>
            <a:t>Identificar os resultados de aprendizagem desejados.  O que os alunos devem saber, compreender e serem capazes de fazer? </a:t>
          </a:r>
          <a:endParaRPr lang="pt-BR" sz="2400" dirty="0"/>
        </a:p>
      </dgm:t>
    </dgm:pt>
    <dgm:pt modelId="{86918096-925E-4290-848C-171575F4F90B}" type="parTrans" cxnId="{51C25049-86C6-4B87-85DC-92A2A8C3613A}">
      <dgm:prSet/>
      <dgm:spPr/>
      <dgm:t>
        <a:bodyPr/>
        <a:lstStyle/>
        <a:p>
          <a:endParaRPr lang="pt-BR" sz="2000"/>
        </a:p>
      </dgm:t>
    </dgm:pt>
    <dgm:pt modelId="{9CAF40AD-7BD1-4E99-BE77-35F70B960A14}" type="sibTrans" cxnId="{51C25049-86C6-4B87-85DC-92A2A8C3613A}">
      <dgm:prSet/>
      <dgm:spPr/>
      <dgm:t>
        <a:bodyPr/>
        <a:lstStyle/>
        <a:p>
          <a:endParaRPr lang="pt-BR" sz="2000"/>
        </a:p>
      </dgm:t>
    </dgm:pt>
    <dgm:pt modelId="{CBCE7D9C-F10B-4C0A-9156-6A01D6A2B10A}" type="pres">
      <dgm:prSet presAssocID="{D91A2163-B0EC-4F9A-B877-FC61CE25E96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F7F6139-2AAC-4CF6-AFFF-A043818F93E9}" type="pres">
      <dgm:prSet presAssocID="{DAF382F0-FF50-4B73-9696-CEEF7AD4AEF7}" presName="composite" presStyleCnt="0"/>
      <dgm:spPr/>
    </dgm:pt>
    <dgm:pt modelId="{0D75614D-C6F4-4516-AAD0-21DC4DF9B094}" type="pres">
      <dgm:prSet presAssocID="{DAF382F0-FF50-4B73-9696-CEEF7AD4AEF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F6B3AA8-1291-4E81-B11A-1507286A3023}" type="pres">
      <dgm:prSet presAssocID="{DAF382F0-FF50-4B73-9696-CEEF7AD4AEF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C1BF444-E972-4795-BC0C-1D5BB80C74C0}" type="pres">
      <dgm:prSet presAssocID="{73C47AC9-CFEB-4622-AA07-8A3AD2F8F90A}" presName="sp" presStyleCnt="0"/>
      <dgm:spPr/>
    </dgm:pt>
    <dgm:pt modelId="{377296CD-E580-40AE-8591-3C4808934023}" type="pres">
      <dgm:prSet presAssocID="{467B94C3-42D0-4BE7-A126-5E02ED46F178}" presName="composite" presStyleCnt="0"/>
      <dgm:spPr/>
    </dgm:pt>
    <dgm:pt modelId="{2929A31E-8BE0-4897-BD37-FA90AAD72524}" type="pres">
      <dgm:prSet presAssocID="{467B94C3-42D0-4BE7-A126-5E02ED46F17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3D2FD3E-2422-43C7-A9EB-FC365C6661C0}" type="pres">
      <dgm:prSet presAssocID="{467B94C3-42D0-4BE7-A126-5E02ED46F178}" presName="descendantText" presStyleLbl="alignAcc1" presStyleIdx="1" presStyleCnt="3" custScaleX="100539" custScaleY="12940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44541E1-911D-4C27-9752-5AFAEFBF7D29}" type="pres">
      <dgm:prSet presAssocID="{509B3CA6-0D63-447E-A63B-179C9A8978D4}" presName="sp" presStyleCnt="0"/>
      <dgm:spPr/>
    </dgm:pt>
    <dgm:pt modelId="{E3C0CBFF-582F-43CC-A716-D9F9B9B93B0F}" type="pres">
      <dgm:prSet presAssocID="{1394E9C0-F906-4F38-9E40-7F0B5477BC85}" presName="composite" presStyleCnt="0"/>
      <dgm:spPr/>
    </dgm:pt>
    <dgm:pt modelId="{3A86C38A-4490-4476-ACE3-56C258497E73}" type="pres">
      <dgm:prSet presAssocID="{1394E9C0-F906-4F38-9E40-7F0B5477BC8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D1EA6B1-1EA9-43C5-9912-18A93FEA9B27}" type="pres">
      <dgm:prSet presAssocID="{1394E9C0-F906-4F38-9E40-7F0B5477BC85}" presName="descendantText" presStyleLbl="alignAcc1" presStyleIdx="2" presStyleCnt="3" custScaleX="98002" custScaleY="15350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8FAE09B-80DA-4C6F-B993-C0698AFA98BB}" srcId="{467B94C3-42D0-4BE7-A126-5E02ED46F178}" destId="{8C9A86B0-8D25-4F4D-A88D-1069B724099F}" srcOrd="0" destOrd="0" parTransId="{CBA265FB-CAD2-4F19-923A-FC60815AD55F}" sibTransId="{ED48F2A6-4370-4570-ADC3-C227E9EEC8F6}"/>
    <dgm:cxn modelId="{B3E2E5DA-F2BD-47C9-9D52-F1FE32CBC2A5}" srcId="{D91A2163-B0EC-4F9A-B877-FC61CE25E96C}" destId="{467B94C3-42D0-4BE7-A126-5E02ED46F178}" srcOrd="1" destOrd="0" parTransId="{5DFF0CB3-9A5F-4FF0-AF6D-C20EA5FE55EC}" sibTransId="{509B3CA6-0D63-447E-A63B-179C9A8978D4}"/>
    <dgm:cxn modelId="{3D6B0C37-433E-4198-9A2C-0E20A12CEE3D}" type="presOf" srcId="{467B94C3-42D0-4BE7-A126-5E02ED46F178}" destId="{2929A31E-8BE0-4897-BD37-FA90AAD72524}" srcOrd="0" destOrd="0" presId="urn:microsoft.com/office/officeart/2005/8/layout/chevron2"/>
    <dgm:cxn modelId="{034477DC-C7C4-478E-89F6-58C4AE11322A}" type="presOf" srcId="{36058DD9-597F-40E5-BAB2-F051AD01515D}" destId="{8D1EA6B1-1EA9-43C5-9912-18A93FEA9B27}" srcOrd="0" destOrd="0" presId="urn:microsoft.com/office/officeart/2005/8/layout/chevron2"/>
    <dgm:cxn modelId="{FEA88202-C6AA-4F03-A6F6-4F938BCF5BCC}" type="presOf" srcId="{8C9A86B0-8D25-4F4D-A88D-1069B724099F}" destId="{03D2FD3E-2422-43C7-A9EB-FC365C6661C0}" srcOrd="0" destOrd="0" presId="urn:microsoft.com/office/officeart/2005/8/layout/chevron2"/>
    <dgm:cxn modelId="{D489CA6D-A3E8-4B1A-AE2E-C0927F55C34D}" type="presOf" srcId="{1394E9C0-F906-4F38-9E40-7F0B5477BC85}" destId="{3A86C38A-4490-4476-ACE3-56C258497E73}" srcOrd="0" destOrd="0" presId="urn:microsoft.com/office/officeart/2005/8/layout/chevron2"/>
    <dgm:cxn modelId="{0C5CCF7A-E623-46EF-9619-5C279D258C1E}" srcId="{D91A2163-B0EC-4F9A-B877-FC61CE25E96C}" destId="{DAF382F0-FF50-4B73-9696-CEEF7AD4AEF7}" srcOrd="0" destOrd="0" parTransId="{0006359D-EEC3-4BE9-9645-FD9708C01B17}" sibTransId="{73C47AC9-CFEB-4622-AA07-8A3AD2F8F90A}"/>
    <dgm:cxn modelId="{CF34CB1C-4A32-4D96-9FCC-924D17E7823D}" srcId="{D91A2163-B0EC-4F9A-B877-FC61CE25E96C}" destId="{1394E9C0-F906-4F38-9E40-7F0B5477BC85}" srcOrd="2" destOrd="0" parTransId="{11DD93C1-BAFC-4A3B-932A-8AFFA2B21CE3}" sibTransId="{343F9223-69AB-4768-9064-92C39D5C51DC}"/>
    <dgm:cxn modelId="{9D3ADC1D-89D8-43A4-8F60-71BF6C4B592A}" type="presOf" srcId="{DAF382F0-FF50-4B73-9696-CEEF7AD4AEF7}" destId="{0D75614D-C6F4-4516-AAD0-21DC4DF9B094}" srcOrd="0" destOrd="0" presId="urn:microsoft.com/office/officeart/2005/8/layout/chevron2"/>
    <dgm:cxn modelId="{2F523104-0D0F-461F-8C5A-D5277907CCFB}" type="presOf" srcId="{EF1CC41B-C8AA-41F6-BB92-0D75247A5EA3}" destId="{EF6B3AA8-1291-4E81-B11A-1507286A3023}" srcOrd="0" destOrd="0" presId="urn:microsoft.com/office/officeart/2005/8/layout/chevron2"/>
    <dgm:cxn modelId="{A5F7CE06-61EF-47A4-B72A-82CF764E6FF0}" type="presOf" srcId="{D91A2163-B0EC-4F9A-B877-FC61CE25E96C}" destId="{CBCE7D9C-F10B-4C0A-9156-6A01D6A2B10A}" srcOrd="0" destOrd="0" presId="urn:microsoft.com/office/officeart/2005/8/layout/chevron2"/>
    <dgm:cxn modelId="{DC65140D-C1A4-40FC-9D95-2424CB08024C}" srcId="{1394E9C0-F906-4F38-9E40-7F0B5477BC85}" destId="{36058DD9-597F-40E5-BAB2-F051AD01515D}" srcOrd="0" destOrd="0" parTransId="{0CEED9F1-8D53-40E1-895A-6D3C3F32FB68}" sibTransId="{D3836AB6-DFAA-411A-AA6E-3CB5058D126B}"/>
    <dgm:cxn modelId="{51C25049-86C6-4B87-85DC-92A2A8C3613A}" srcId="{DAF382F0-FF50-4B73-9696-CEEF7AD4AEF7}" destId="{EF1CC41B-C8AA-41F6-BB92-0D75247A5EA3}" srcOrd="0" destOrd="0" parTransId="{86918096-925E-4290-848C-171575F4F90B}" sibTransId="{9CAF40AD-7BD1-4E99-BE77-35F70B960A14}"/>
    <dgm:cxn modelId="{17C31209-B409-484D-B6BB-7DFA726F5209}" type="presParOf" srcId="{CBCE7D9C-F10B-4C0A-9156-6A01D6A2B10A}" destId="{8F7F6139-2AAC-4CF6-AFFF-A043818F93E9}" srcOrd="0" destOrd="0" presId="urn:microsoft.com/office/officeart/2005/8/layout/chevron2"/>
    <dgm:cxn modelId="{7AB4BDD4-6487-4FE9-A3E8-A707083E90CE}" type="presParOf" srcId="{8F7F6139-2AAC-4CF6-AFFF-A043818F93E9}" destId="{0D75614D-C6F4-4516-AAD0-21DC4DF9B094}" srcOrd="0" destOrd="0" presId="urn:microsoft.com/office/officeart/2005/8/layout/chevron2"/>
    <dgm:cxn modelId="{9A84FC31-3491-413E-9021-509B7C4F7EA0}" type="presParOf" srcId="{8F7F6139-2AAC-4CF6-AFFF-A043818F93E9}" destId="{EF6B3AA8-1291-4E81-B11A-1507286A3023}" srcOrd="1" destOrd="0" presId="urn:microsoft.com/office/officeart/2005/8/layout/chevron2"/>
    <dgm:cxn modelId="{955C2E35-0BF5-4FF3-8E91-ACED9C182FA4}" type="presParOf" srcId="{CBCE7D9C-F10B-4C0A-9156-6A01D6A2B10A}" destId="{BC1BF444-E972-4795-BC0C-1D5BB80C74C0}" srcOrd="1" destOrd="0" presId="urn:microsoft.com/office/officeart/2005/8/layout/chevron2"/>
    <dgm:cxn modelId="{CDBD79D7-DD7E-4D5C-B041-CE52E42F0D21}" type="presParOf" srcId="{CBCE7D9C-F10B-4C0A-9156-6A01D6A2B10A}" destId="{377296CD-E580-40AE-8591-3C4808934023}" srcOrd="2" destOrd="0" presId="urn:microsoft.com/office/officeart/2005/8/layout/chevron2"/>
    <dgm:cxn modelId="{A4A48EAE-1905-457A-AEEF-1D23D8911247}" type="presParOf" srcId="{377296CD-E580-40AE-8591-3C4808934023}" destId="{2929A31E-8BE0-4897-BD37-FA90AAD72524}" srcOrd="0" destOrd="0" presId="urn:microsoft.com/office/officeart/2005/8/layout/chevron2"/>
    <dgm:cxn modelId="{28A417EB-F19F-4D6E-BC35-7FC5662C7B13}" type="presParOf" srcId="{377296CD-E580-40AE-8591-3C4808934023}" destId="{03D2FD3E-2422-43C7-A9EB-FC365C6661C0}" srcOrd="1" destOrd="0" presId="urn:microsoft.com/office/officeart/2005/8/layout/chevron2"/>
    <dgm:cxn modelId="{85F71056-F6C8-4DBF-A593-7CA03F1AB8F0}" type="presParOf" srcId="{CBCE7D9C-F10B-4C0A-9156-6A01D6A2B10A}" destId="{944541E1-911D-4C27-9752-5AFAEFBF7D29}" srcOrd="3" destOrd="0" presId="urn:microsoft.com/office/officeart/2005/8/layout/chevron2"/>
    <dgm:cxn modelId="{0B0ACF2A-989E-49A1-8F20-98703CD885A6}" type="presParOf" srcId="{CBCE7D9C-F10B-4C0A-9156-6A01D6A2B10A}" destId="{E3C0CBFF-582F-43CC-A716-D9F9B9B93B0F}" srcOrd="4" destOrd="0" presId="urn:microsoft.com/office/officeart/2005/8/layout/chevron2"/>
    <dgm:cxn modelId="{02B61BD2-9B0B-4575-88E7-E83243AC3EF7}" type="presParOf" srcId="{E3C0CBFF-582F-43CC-A716-D9F9B9B93B0F}" destId="{3A86C38A-4490-4476-ACE3-56C258497E73}" srcOrd="0" destOrd="0" presId="urn:microsoft.com/office/officeart/2005/8/layout/chevron2"/>
    <dgm:cxn modelId="{E79378A7-E154-4B3B-BF77-F2144C502AEA}" type="presParOf" srcId="{E3C0CBFF-582F-43CC-A716-D9F9B9B93B0F}" destId="{8D1EA6B1-1EA9-43C5-9912-18A93FEA9B2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8DFF6E-2B00-4700-B94D-71E87624B416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5BF9D46-D642-4EB6-956B-190E98021BBD}">
      <dgm:prSet phldrT="[Texto]"/>
      <dgm:spPr/>
      <dgm:t>
        <a:bodyPr/>
        <a:lstStyle/>
        <a:p>
          <a:pPr rtl="0"/>
          <a:r>
            <a:rPr kumimoji="0" lang="pt-BR" altLang="pt-BR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Resultados de Aprendizagem</a:t>
          </a:r>
          <a:endParaRPr lang="pt-BR" dirty="0">
            <a:solidFill>
              <a:schemeClr val="bg1"/>
            </a:solidFill>
          </a:endParaRPr>
        </a:p>
      </dgm:t>
    </dgm:pt>
    <dgm:pt modelId="{BF137222-25EA-45B6-96DE-5B8C0DE26ED0}" type="parTrans" cxnId="{F1B15F47-916D-4BCA-9AEE-4CFFC79E7308}">
      <dgm:prSet/>
      <dgm:spPr/>
      <dgm:t>
        <a:bodyPr/>
        <a:lstStyle/>
        <a:p>
          <a:endParaRPr lang="pt-BR"/>
        </a:p>
      </dgm:t>
    </dgm:pt>
    <dgm:pt modelId="{CD526FD1-D7AE-403C-B3B8-8F5F06A06C1B}" type="sibTrans" cxnId="{F1B15F47-916D-4BCA-9AEE-4CFFC79E7308}">
      <dgm:prSet/>
      <dgm:spPr/>
      <dgm:t>
        <a:bodyPr/>
        <a:lstStyle/>
        <a:p>
          <a:endParaRPr lang="pt-BR"/>
        </a:p>
      </dgm:t>
    </dgm:pt>
    <dgm:pt modelId="{0AD9E11C-20A3-44A3-AEE5-824F04FD86CB}">
      <dgm:prSet phldrT="[Texto]"/>
      <dgm:spPr/>
      <dgm:t>
        <a:bodyPr/>
        <a:lstStyle/>
        <a:p>
          <a:pPr rtl="0"/>
          <a:r>
            <a:rPr kumimoji="0" lang="pt-BR" altLang="pt-BR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Avaliação da Aprendizagem</a:t>
          </a:r>
          <a:endParaRPr lang="pt-BR" dirty="0">
            <a:solidFill>
              <a:schemeClr val="bg1"/>
            </a:solidFill>
          </a:endParaRPr>
        </a:p>
      </dgm:t>
    </dgm:pt>
    <dgm:pt modelId="{E45E2F24-C7C6-48A2-B02F-9083E663E603}" type="parTrans" cxnId="{B898FEB0-34F7-44B1-A465-C01A3D1534B1}">
      <dgm:prSet/>
      <dgm:spPr/>
      <dgm:t>
        <a:bodyPr/>
        <a:lstStyle/>
        <a:p>
          <a:endParaRPr lang="pt-BR"/>
        </a:p>
      </dgm:t>
    </dgm:pt>
    <dgm:pt modelId="{7710CA17-6C12-4662-903C-E31F00F7E0B1}" type="sibTrans" cxnId="{B898FEB0-34F7-44B1-A465-C01A3D1534B1}">
      <dgm:prSet/>
      <dgm:spPr/>
      <dgm:t>
        <a:bodyPr/>
        <a:lstStyle/>
        <a:p>
          <a:endParaRPr lang="pt-BR"/>
        </a:p>
      </dgm:t>
    </dgm:pt>
    <dgm:pt modelId="{3A266AD4-BBC1-4DE5-BA82-6A608FBE2E0A}">
      <dgm:prSet phldrT="[Texto]"/>
      <dgm:spPr/>
      <dgm:t>
        <a:bodyPr/>
        <a:lstStyle/>
        <a:p>
          <a:pPr rtl="0"/>
          <a:r>
            <a:rPr kumimoji="0" lang="pt-BR" altLang="pt-BR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Atividades de Ensino e Aprendizagem</a:t>
          </a:r>
          <a:endParaRPr lang="pt-BR" dirty="0">
            <a:solidFill>
              <a:schemeClr val="bg1"/>
            </a:solidFill>
          </a:endParaRPr>
        </a:p>
      </dgm:t>
    </dgm:pt>
    <dgm:pt modelId="{8939FAF7-6E2C-46EC-8D44-DA1EEB6F4E8C}" type="parTrans" cxnId="{62A0F212-CDED-4D83-AAB2-F03F7EC57B1E}">
      <dgm:prSet/>
      <dgm:spPr/>
      <dgm:t>
        <a:bodyPr/>
        <a:lstStyle/>
        <a:p>
          <a:endParaRPr lang="pt-BR"/>
        </a:p>
      </dgm:t>
    </dgm:pt>
    <dgm:pt modelId="{1830F0D4-8B70-498A-8DA2-3116359C6039}" type="sibTrans" cxnId="{62A0F212-CDED-4D83-AAB2-F03F7EC57B1E}">
      <dgm:prSet/>
      <dgm:spPr/>
      <dgm:t>
        <a:bodyPr/>
        <a:lstStyle/>
        <a:p>
          <a:endParaRPr lang="pt-BR"/>
        </a:p>
      </dgm:t>
    </dgm:pt>
    <dgm:pt modelId="{BB8BF2A8-1447-4B42-876A-1D73F87E25F9}" type="pres">
      <dgm:prSet presAssocID="{E98DFF6E-2B00-4700-B94D-71E87624B41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36BDBCD-797D-42D3-832A-050062BB2B7F}" type="pres">
      <dgm:prSet presAssocID="{F5BF9D46-D642-4EB6-956B-190E98021BB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FE75E84-4573-4024-A06F-305E9C926A15}" type="pres">
      <dgm:prSet presAssocID="{CD526FD1-D7AE-403C-B3B8-8F5F06A06C1B}" presName="sibTrans" presStyleLbl="sibTrans2D1" presStyleIdx="0" presStyleCnt="3"/>
      <dgm:spPr/>
      <dgm:t>
        <a:bodyPr/>
        <a:lstStyle/>
        <a:p>
          <a:endParaRPr lang="pt-BR"/>
        </a:p>
      </dgm:t>
    </dgm:pt>
    <dgm:pt modelId="{2463EB4C-501D-4623-BC7F-F0C3ED03805C}" type="pres">
      <dgm:prSet presAssocID="{CD526FD1-D7AE-403C-B3B8-8F5F06A06C1B}" presName="connectorText" presStyleLbl="sibTrans2D1" presStyleIdx="0" presStyleCnt="3"/>
      <dgm:spPr/>
      <dgm:t>
        <a:bodyPr/>
        <a:lstStyle/>
        <a:p>
          <a:endParaRPr lang="pt-BR"/>
        </a:p>
      </dgm:t>
    </dgm:pt>
    <dgm:pt modelId="{2938336C-46C2-422C-96D3-5666A5E9B16A}" type="pres">
      <dgm:prSet presAssocID="{0AD9E11C-20A3-44A3-AEE5-824F04FD86CB}" presName="node" presStyleLbl="node1" presStyleIdx="1" presStyleCnt="3" custRadScaleRad="94287" custRadScaleInc="342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7AB1C26-0556-4C37-8D94-D7958C07EF31}" type="pres">
      <dgm:prSet presAssocID="{7710CA17-6C12-4662-903C-E31F00F7E0B1}" presName="sibTrans" presStyleLbl="sibTrans2D1" presStyleIdx="1" presStyleCnt="3"/>
      <dgm:spPr/>
      <dgm:t>
        <a:bodyPr/>
        <a:lstStyle/>
        <a:p>
          <a:endParaRPr lang="pt-BR"/>
        </a:p>
      </dgm:t>
    </dgm:pt>
    <dgm:pt modelId="{38C80D32-0D41-447F-9F3A-CD2922C1FD68}" type="pres">
      <dgm:prSet presAssocID="{7710CA17-6C12-4662-903C-E31F00F7E0B1}" presName="connectorText" presStyleLbl="sibTrans2D1" presStyleIdx="1" presStyleCnt="3"/>
      <dgm:spPr/>
      <dgm:t>
        <a:bodyPr/>
        <a:lstStyle/>
        <a:p>
          <a:endParaRPr lang="pt-BR"/>
        </a:p>
      </dgm:t>
    </dgm:pt>
    <dgm:pt modelId="{588ECC71-A655-4C2F-B885-F31A5956202B}" type="pres">
      <dgm:prSet presAssocID="{3A266AD4-BBC1-4DE5-BA82-6A608FBE2E0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A2448A8-5354-46BC-A2C4-16A8BA613B97}" type="pres">
      <dgm:prSet presAssocID="{1830F0D4-8B70-498A-8DA2-3116359C6039}" presName="sibTrans" presStyleLbl="sibTrans2D1" presStyleIdx="2" presStyleCnt="3"/>
      <dgm:spPr/>
      <dgm:t>
        <a:bodyPr/>
        <a:lstStyle/>
        <a:p>
          <a:endParaRPr lang="pt-BR"/>
        </a:p>
      </dgm:t>
    </dgm:pt>
    <dgm:pt modelId="{9D3E6D6C-6FE0-4912-B820-66ABDE9A80C8}" type="pres">
      <dgm:prSet presAssocID="{1830F0D4-8B70-498A-8DA2-3116359C6039}" presName="connectorText" presStyleLbl="sibTrans2D1" presStyleIdx="2" presStyleCnt="3"/>
      <dgm:spPr/>
      <dgm:t>
        <a:bodyPr/>
        <a:lstStyle/>
        <a:p>
          <a:endParaRPr lang="pt-BR"/>
        </a:p>
      </dgm:t>
    </dgm:pt>
  </dgm:ptLst>
  <dgm:cxnLst>
    <dgm:cxn modelId="{B66F4955-CD7F-4FDF-A51B-CEC9437FBE0A}" type="presOf" srcId="{1830F0D4-8B70-498A-8DA2-3116359C6039}" destId="{7A2448A8-5354-46BC-A2C4-16A8BA613B97}" srcOrd="0" destOrd="0" presId="urn:microsoft.com/office/officeart/2005/8/layout/cycle7"/>
    <dgm:cxn modelId="{B898FEB0-34F7-44B1-A465-C01A3D1534B1}" srcId="{E98DFF6E-2B00-4700-B94D-71E87624B416}" destId="{0AD9E11C-20A3-44A3-AEE5-824F04FD86CB}" srcOrd="1" destOrd="0" parTransId="{E45E2F24-C7C6-48A2-B02F-9083E663E603}" sibTransId="{7710CA17-6C12-4662-903C-E31F00F7E0B1}"/>
    <dgm:cxn modelId="{44305007-4F2F-4FC2-8038-F3178F5AC1AC}" type="presOf" srcId="{E98DFF6E-2B00-4700-B94D-71E87624B416}" destId="{BB8BF2A8-1447-4B42-876A-1D73F87E25F9}" srcOrd="0" destOrd="0" presId="urn:microsoft.com/office/officeart/2005/8/layout/cycle7"/>
    <dgm:cxn modelId="{75ACB33F-79C8-4584-8B4A-D8600E2D80D1}" type="presOf" srcId="{CD526FD1-D7AE-403C-B3B8-8F5F06A06C1B}" destId="{2463EB4C-501D-4623-BC7F-F0C3ED03805C}" srcOrd="1" destOrd="0" presId="urn:microsoft.com/office/officeart/2005/8/layout/cycle7"/>
    <dgm:cxn modelId="{334C77BA-3770-4CAB-AB4C-EBBEEAB9C879}" type="presOf" srcId="{7710CA17-6C12-4662-903C-E31F00F7E0B1}" destId="{38C80D32-0D41-447F-9F3A-CD2922C1FD68}" srcOrd="1" destOrd="0" presId="urn:microsoft.com/office/officeart/2005/8/layout/cycle7"/>
    <dgm:cxn modelId="{D82FCF7C-BEC6-449B-A2FC-563FDCDF8BA8}" type="presOf" srcId="{7710CA17-6C12-4662-903C-E31F00F7E0B1}" destId="{17AB1C26-0556-4C37-8D94-D7958C07EF31}" srcOrd="0" destOrd="0" presId="urn:microsoft.com/office/officeart/2005/8/layout/cycle7"/>
    <dgm:cxn modelId="{09A488BB-2177-4BEC-8301-A9F7EFA287FF}" type="presOf" srcId="{3A266AD4-BBC1-4DE5-BA82-6A608FBE2E0A}" destId="{588ECC71-A655-4C2F-B885-F31A5956202B}" srcOrd="0" destOrd="0" presId="urn:microsoft.com/office/officeart/2005/8/layout/cycle7"/>
    <dgm:cxn modelId="{62A0F212-CDED-4D83-AAB2-F03F7EC57B1E}" srcId="{E98DFF6E-2B00-4700-B94D-71E87624B416}" destId="{3A266AD4-BBC1-4DE5-BA82-6A608FBE2E0A}" srcOrd="2" destOrd="0" parTransId="{8939FAF7-6E2C-46EC-8D44-DA1EEB6F4E8C}" sibTransId="{1830F0D4-8B70-498A-8DA2-3116359C6039}"/>
    <dgm:cxn modelId="{7FF0EC86-DF95-4062-BCD2-D37766883582}" type="presOf" srcId="{CD526FD1-D7AE-403C-B3B8-8F5F06A06C1B}" destId="{4FE75E84-4573-4024-A06F-305E9C926A15}" srcOrd="0" destOrd="0" presId="urn:microsoft.com/office/officeart/2005/8/layout/cycle7"/>
    <dgm:cxn modelId="{F1B15F47-916D-4BCA-9AEE-4CFFC79E7308}" srcId="{E98DFF6E-2B00-4700-B94D-71E87624B416}" destId="{F5BF9D46-D642-4EB6-956B-190E98021BBD}" srcOrd="0" destOrd="0" parTransId="{BF137222-25EA-45B6-96DE-5B8C0DE26ED0}" sibTransId="{CD526FD1-D7AE-403C-B3B8-8F5F06A06C1B}"/>
    <dgm:cxn modelId="{E356A5FB-C6FE-4349-8136-332A7C91AD9D}" type="presOf" srcId="{F5BF9D46-D642-4EB6-956B-190E98021BBD}" destId="{C36BDBCD-797D-42D3-832A-050062BB2B7F}" srcOrd="0" destOrd="0" presId="urn:microsoft.com/office/officeart/2005/8/layout/cycle7"/>
    <dgm:cxn modelId="{944C2F1A-21DB-493B-B714-038739922F8D}" type="presOf" srcId="{0AD9E11C-20A3-44A3-AEE5-824F04FD86CB}" destId="{2938336C-46C2-422C-96D3-5666A5E9B16A}" srcOrd="0" destOrd="0" presId="urn:microsoft.com/office/officeart/2005/8/layout/cycle7"/>
    <dgm:cxn modelId="{A6D25FF6-8E1C-4F91-9A67-A3891AD55456}" type="presOf" srcId="{1830F0D4-8B70-498A-8DA2-3116359C6039}" destId="{9D3E6D6C-6FE0-4912-B820-66ABDE9A80C8}" srcOrd="1" destOrd="0" presId="urn:microsoft.com/office/officeart/2005/8/layout/cycle7"/>
    <dgm:cxn modelId="{61A284EE-1941-4835-816A-6FC5DB2DBDED}" type="presParOf" srcId="{BB8BF2A8-1447-4B42-876A-1D73F87E25F9}" destId="{C36BDBCD-797D-42D3-832A-050062BB2B7F}" srcOrd="0" destOrd="0" presId="urn:microsoft.com/office/officeart/2005/8/layout/cycle7"/>
    <dgm:cxn modelId="{A5EBD87B-78A8-4648-9DF4-5E3413AE9442}" type="presParOf" srcId="{BB8BF2A8-1447-4B42-876A-1D73F87E25F9}" destId="{4FE75E84-4573-4024-A06F-305E9C926A15}" srcOrd="1" destOrd="0" presId="urn:microsoft.com/office/officeart/2005/8/layout/cycle7"/>
    <dgm:cxn modelId="{7372BAB6-DD7F-490A-9ACB-723185E3A243}" type="presParOf" srcId="{4FE75E84-4573-4024-A06F-305E9C926A15}" destId="{2463EB4C-501D-4623-BC7F-F0C3ED03805C}" srcOrd="0" destOrd="0" presId="urn:microsoft.com/office/officeart/2005/8/layout/cycle7"/>
    <dgm:cxn modelId="{0A0E8BE4-6506-43D4-B003-FE816D21232B}" type="presParOf" srcId="{BB8BF2A8-1447-4B42-876A-1D73F87E25F9}" destId="{2938336C-46C2-422C-96D3-5666A5E9B16A}" srcOrd="2" destOrd="0" presId="urn:microsoft.com/office/officeart/2005/8/layout/cycle7"/>
    <dgm:cxn modelId="{5DC9CC40-73BD-43AE-89C3-083052DCC83B}" type="presParOf" srcId="{BB8BF2A8-1447-4B42-876A-1D73F87E25F9}" destId="{17AB1C26-0556-4C37-8D94-D7958C07EF31}" srcOrd="3" destOrd="0" presId="urn:microsoft.com/office/officeart/2005/8/layout/cycle7"/>
    <dgm:cxn modelId="{2A8B4EB4-854D-4575-9B99-717771E00D53}" type="presParOf" srcId="{17AB1C26-0556-4C37-8D94-D7958C07EF31}" destId="{38C80D32-0D41-447F-9F3A-CD2922C1FD68}" srcOrd="0" destOrd="0" presId="urn:microsoft.com/office/officeart/2005/8/layout/cycle7"/>
    <dgm:cxn modelId="{79A31108-E0FD-48E5-836F-F576CC55F9E8}" type="presParOf" srcId="{BB8BF2A8-1447-4B42-876A-1D73F87E25F9}" destId="{588ECC71-A655-4C2F-B885-F31A5956202B}" srcOrd="4" destOrd="0" presId="urn:microsoft.com/office/officeart/2005/8/layout/cycle7"/>
    <dgm:cxn modelId="{5E0E35EE-99B0-4866-8765-286E81B3D8D4}" type="presParOf" srcId="{BB8BF2A8-1447-4B42-876A-1D73F87E25F9}" destId="{7A2448A8-5354-46BC-A2C4-16A8BA613B97}" srcOrd="5" destOrd="0" presId="urn:microsoft.com/office/officeart/2005/8/layout/cycle7"/>
    <dgm:cxn modelId="{8613A4B3-6F6C-45CF-8971-308E2DFF3FAE}" type="presParOf" srcId="{7A2448A8-5354-46BC-A2C4-16A8BA613B97}" destId="{9D3E6D6C-6FE0-4912-B820-66ABDE9A80C8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75614D-C6F4-4516-AAD0-21DC4DF9B094}">
      <dsp:nvSpPr>
        <dsp:cNvPr id="0" name=""/>
        <dsp:cNvSpPr/>
      </dsp:nvSpPr>
      <dsp:spPr>
        <a:xfrm rot="5400000">
          <a:off x="-238165" y="226962"/>
          <a:ext cx="1496557" cy="10475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/>
            <a:t>1</a:t>
          </a:r>
        </a:p>
      </dsp:txBody>
      <dsp:txXfrm rot="-5400000">
        <a:off x="-13681" y="526273"/>
        <a:ext cx="1047590" cy="448967"/>
      </dsp:txXfrm>
    </dsp:sp>
    <dsp:sp modelId="{EF6B3AA8-1291-4E81-B11A-1507286A3023}">
      <dsp:nvSpPr>
        <dsp:cNvPr id="0" name=""/>
        <dsp:cNvSpPr/>
      </dsp:nvSpPr>
      <dsp:spPr>
        <a:xfrm rot="5400000">
          <a:off x="5624431" y="-4588044"/>
          <a:ext cx="972762" cy="101538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/>
            <a:t>Identificar os resultados de aprendizagem desejados.  O que os alunos devem saber, compreender e serem capazes de fazer? </a:t>
          </a:r>
          <a:endParaRPr lang="pt-BR" sz="2400" kern="1200" dirty="0"/>
        </a:p>
      </dsp:txBody>
      <dsp:txXfrm rot="-5400000">
        <a:off x="1033908" y="49965"/>
        <a:ext cx="10106323" cy="877790"/>
      </dsp:txXfrm>
    </dsp:sp>
    <dsp:sp modelId="{2929A31E-8BE0-4897-BD37-FA90AAD72524}">
      <dsp:nvSpPr>
        <dsp:cNvPr id="0" name=""/>
        <dsp:cNvSpPr/>
      </dsp:nvSpPr>
      <dsp:spPr>
        <a:xfrm rot="5400000">
          <a:off x="-238165" y="1690148"/>
          <a:ext cx="1496557" cy="10475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/>
            <a:t>2</a:t>
          </a:r>
        </a:p>
      </dsp:txBody>
      <dsp:txXfrm rot="-5400000">
        <a:off x="-13681" y="1989459"/>
        <a:ext cx="1047590" cy="448967"/>
      </dsp:txXfrm>
    </dsp:sp>
    <dsp:sp modelId="{03D2FD3E-2422-43C7-A9EB-FC365C6661C0}">
      <dsp:nvSpPr>
        <dsp:cNvPr id="0" name=""/>
        <dsp:cNvSpPr/>
      </dsp:nvSpPr>
      <dsp:spPr>
        <a:xfrm rot="5400000">
          <a:off x="5481420" y="-3152222"/>
          <a:ext cx="1258784" cy="102085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/>
            <a:t>Determinar as evidências aceitáveis. Serão colhidas na avaliação para documentar e validar a aprendizagem construída. Como saberemos se os alunos atingiram os resultados desejados? </a:t>
          </a:r>
          <a:endParaRPr lang="pt-BR" sz="2400" kern="1200" dirty="0"/>
        </a:p>
      </dsp:txBody>
      <dsp:txXfrm rot="-5400000">
        <a:off x="1006544" y="1384103"/>
        <a:ext cx="10147089" cy="1135886"/>
      </dsp:txXfrm>
    </dsp:sp>
    <dsp:sp modelId="{3A86C38A-4490-4476-ACE3-56C258497E73}">
      <dsp:nvSpPr>
        <dsp:cNvPr id="0" name=""/>
        <dsp:cNvSpPr/>
      </dsp:nvSpPr>
      <dsp:spPr>
        <a:xfrm rot="5400000">
          <a:off x="-238165" y="3270552"/>
          <a:ext cx="1496557" cy="10475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/>
            <a:t>3</a:t>
          </a:r>
        </a:p>
      </dsp:txBody>
      <dsp:txXfrm rot="-5400000">
        <a:off x="-13681" y="3569863"/>
        <a:ext cx="1047590" cy="448967"/>
      </dsp:txXfrm>
    </dsp:sp>
    <dsp:sp modelId="{8D1EA6B1-1EA9-43C5-9912-18A93FEA9B27}">
      <dsp:nvSpPr>
        <dsp:cNvPr id="0" name=""/>
        <dsp:cNvSpPr/>
      </dsp:nvSpPr>
      <dsp:spPr>
        <a:xfrm rot="5400000">
          <a:off x="5364203" y="-1443017"/>
          <a:ext cx="1493219" cy="995093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/>
            <a:t>Planejar experiências de aprendizagem. Que conhecimentos e habilidades estruturantes os alunos precisarão para ter um desempenho efetivo? </a:t>
          </a:r>
          <a:endParaRPr lang="pt-BR" sz="2400" kern="1200" dirty="0"/>
        </a:p>
      </dsp:txBody>
      <dsp:txXfrm rot="-5400000">
        <a:off x="1135345" y="2858734"/>
        <a:ext cx="9878043" cy="13474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6BDBCD-797D-42D3-832A-050062BB2B7F}">
      <dsp:nvSpPr>
        <dsp:cNvPr id="0" name=""/>
        <dsp:cNvSpPr/>
      </dsp:nvSpPr>
      <dsp:spPr>
        <a:xfrm>
          <a:off x="4646100" y="1051"/>
          <a:ext cx="2469496" cy="12347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pt-BR" altLang="pt-BR" sz="23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Resultados de Aprendizagem</a:t>
          </a:r>
          <a:endParaRPr lang="pt-BR" sz="2300" kern="1200" dirty="0">
            <a:solidFill>
              <a:schemeClr val="bg1"/>
            </a:solidFill>
          </a:endParaRPr>
        </a:p>
      </dsp:txBody>
      <dsp:txXfrm>
        <a:off x="4682265" y="37216"/>
        <a:ext cx="2397166" cy="1162418"/>
      </dsp:txXfrm>
    </dsp:sp>
    <dsp:sp modelId="{4FE75E84-4573-4024-A06F-305E9C926A15}">
      <dsp:nvSpPr>
        <dsp:cNvPr id="0" name=""/>
        <dsp:cNvSpPr/>
      </dsp:nvSpPr>
      <dsp:spPr>
        <a:xfrm rot="3717684">
          <a:off x="6241504" y="2167810"/>
          <a:ext cx="1159169" cy="43216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800" kern="1200"/>
        </a:p>
      </dsp:txBody>
      <dsp:txXfrm>
        <a:off x="6371152" y="2254242"/>
        <a:ext cx="899873" cy="259297"/>
      </dsp:txXfrm>
    </dsp:sp>
    <dsp:sp modelId="{2938336C-46C2-422C-96D3-5666A5E9B16A}">
      <dsp:nvSpPr>
        <dsp:cNvPr id="0" name=""/>
        <dsp:cNvSpPr/>
      </dsp:nvSpPr>
      <dsp:spPr>
        <a:xfrm>
          <a:off x="6526580" y="3531981"/>
          <a:ext cx="2469496" cy="12347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pt-BR" altLang="pt-BR" sz="23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Avaliação da Aprendizagem</a:t>
          </a:r>
          <a:endParaRPr lang="pt-BR" sz="2300" kern="1200" dirty="0">
            <a:solidFill>
              <a:schemeClr val="bg1"/>
            </a:solidFill>
          </a:endParaRPr>
        </a:p>
      </dsp:txBody>
      <dsp:txXfrm>
        <a:off x="6562745" y="3568146"/>
        <a:ext cx="2397166" cy="1162418"/>
      </dsp:txXfrm>
    </dsp:sp>
    <dsp:sp modelId="{17AB1C26-0556-4C37-8D94-D7958C07EF31}">
      <dsp:nvSpPr>
        <dsp:cNvPr id="0" name=""/>
        <dsp:cNvSpPr/>
      </dsp:nvSpPr>
      <dsp:spPr>
        <a:xfrm rot="10800920">
          <a:off x="5222515" y="3932750"/>
          <a:ext cx="1159169" cy="43216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800" kern="1200"/>
        </a:p>
      </dsp:txBody>
      <dsp:txXfrm rot="10800000">
        <a:off x="5352163" y="4019182"/>
        <a:ext cx="899873" cy="259297"/>
      </dsp:txXfrm>
    </dsp:sp>
    <dsp:sp modelId="{588ECC71-A655-4C2F-B885-F31A5956202B}">
      <dsp:nvSpPr>
        <dsp:cNvPr id="0" name=""/>
        <dsp:cNvSpPr/>
      </dsp:nvSpPr>
      <dsp:spPr>
        <a:xfrm>
          <a:off x="2608122" y="3530932"/>
          <a:ext cx="2469496" cy="12347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pt-BR" altLang="pt-BR" sz="23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Atividades de Ensino e Aprendizagem</a:t>
          </a:r>
          <a:endParaRPr lang="pt-BR" sz="2300" kern="1200" dirty="0">
            <a:solidFill>
              <a:schemeClr val="bg1"/>
            </a:solidFill>
          </a:endParaRPr>
        </a:p>
      </dsp:txBody>
      <dsp:txXfrm>
        <a:off x="2644287" y="3567097"/>
        <a:ext cx="2397166" cy="1162418"/>
      </dsp:txXfrm>
    </dsp:sp>
    <dsp:sp modelId="{7A2448A8-5354-46BC-A2C4-16A8BA613B97}">
      <dsp:nvSpPr>
        <dsp:cNvPr id="0" name=""/>
        <dsp:cNvSpPr/>
      </dsp:nvSpPr>
      <dsp:spPr>
        <a:xfrm rot="18000000">
          <a:off x="4282274" y="2167285"/>
          <a:ext cx="1159169" cy="43216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800" kern="1200"/>
        </a:p>
      </dsp:txBody>
      <dsp:txXfrm>
        <a:off x="4411922" y="2253717"/>
        <a:ext cx="899873" cy="2592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9116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8190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7317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124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741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55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668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8413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5316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019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624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20842" y="-920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58B7B-2BA8-4C00-BF73-A0D02EE0F400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70CED-39FC-4E4A-8EBE-E4BB716E4E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3326928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05064" y="-920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B5A80-BB6F-4C8F-9883-593D2BDAB258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56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ndfonline.com/doi/pdf/10.1080/0729436990180105?needAccess=tru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0270" y="410086"/>
            <a:ext cx="10878670" cy="2407056"/>
          </a:xfrm>
        </p:spPr>
        <p:txBody>
          <a:bodyPr>
            <a:normAutofit/>
          </a:bodyPr>
          <a:lstStyle/>
          <a:p>
            <a:r>
              <a:rPr lang="pt-BR" sz="4800" b="1" dirty="0" smtClean="0">
                <a:solidFill>
                  <a:srgbClr val="075EA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Boas práticas em avaliação da aprendizagem</a:t>
            </a:r>
            <a:endParaRPr lang="pt-BR" sz="4800" b="1" dirty="0">
              <a:solidFill>
                <a:srgbClr val="075EA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052417"/>
            <a:ext cx="9144000" cy="956674"/>
          </a:xfrm>
        </p:spPr>
        <p:txBody>
          <a:bodyPr/>
          <a:lstStyle/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Uma abordagem por competências </a:t>
            </a:r>
            <a:endParaRPr lang="pt-BR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919354" y="3947657"/>
            <a:ext cx="507094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Profª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Me. Maria Aparecida de Souza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Silva</a:t>
            </a:r>
          </a:p>
          <a:p>
            <a:pPr algn="ctr"/>
            <a:r>
              <a:rPr lang="pt-BR" sz="1600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cidasouza@p.unileste.edu.br</a:t>
            </a:r>
            <a:endParaRPr lang="pt-BR" sz="16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41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113582" y="1321587"/>
            <a:ext cx="11921536" cy="5032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altLang="pt-BR" sz="2400" dirty="0" smtClean="0"/>
              <a:t>1- </a:t>
            </a:r>
            <a:r>
              <a:rPr lang="pt-PT" altLang="pt-BR" sz="2400" dirty="0"/>
              <a:t>Escolher uma competência, elemento da competência ou resultado da </a:t>
            </a:r>
            <a:r>
              <a:rPr lang="pt-PT" altLang="pt-BR" sz="2400" dirty="0" smtClean="0"/>
              <a:t>aprendizagem.</a:t>
            </a:r>
            <a:endParaRPr lang="pt-PT" altLang="pt-BR" sz="2400" dirty="0"/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altLang="pt-BR" sz="2400" dirty="0"/>
              <a:t>2- Identificar onde está localizado na taxonomia (minimamente no nível </a:t>
            </a:r>
            <a:r>
              <a:rPr lang="pt-PT" altLang="pt-BR" sz="2400" dirty="0" smtClean="0"/>
              <a:t>4 - ANALISAR).</a:t>
            </a:r>
            <a:endParaRPr lang="pt-PT" altLang="pt-BR" sz="2400" dirty="0"/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altLang="pt-BR" sz="2400" dirty="0"/>
              <a:t>3- Determinar o método de avaliação </a:t>
            </a:r>
            <a:r>
              <a:rPr lang="pt-PT" altLang="pt-BR" sz="2400" dirty="0" smtClean="0"/>
              <a:t>que seria </a:t>
            </a:r>
            <a:r>
              <a:rPr lang="pt-PT" altLang="pt-BR" sz="2400" dirty="0"/>
              <a:t>o mais apropriado para </a:t>
            </a:r>
            <a:r>
              <a:rPr lang="pt-PT" altLang="pt-BR" sz="2400" dirty="0" smtClean="0"/>
              <a:t>avaliá-lo.</a:t>
            </a:r>
            <a:endParaRPr lang="pt-PT" altLang="pt-BR" sz="2400" dirty="0"/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altLang="pt-BR" sz="2400" dirty="0"/>
              <a:t>4- Encontrar ou escrever a situação </a:t>
            </a:r>
            <a:r>
              <a:rPr lang="pt-PT" altLang="pt-BR" sz="2400" dirty="0" smtClean="0"/>
              <a:t>autêntica.</a:t>
            </a:r>
            <a:endParaRPr lang="pt-PT" altLang="pt-BR" sz="2400" dirty="0"/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altLang="pt-BR" sz="2400" dirty="0"/>
              <a:t>5- Escrever as instruções e determinar as responsabilidades dos alunos para esta </a:t>
            </a:r>
            <a:r>
              <a:rPr lang="pt-PT" altLang="pt-BR" sz="2400" dirty="0" smtClean="0"/>
              <a:t>tarefa.</a:t>
            </a:r>
            <a:endParaRPr lang="pt-PT" altLang="pt-BR" sz="2400" dirty="0"/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altLang="pt-BR" sz="2400" dirty="0"/>
              <a:t>6- Decidir quais serão as evidências (um produto, um texto, um modelo, uma performance etc</a:t>
            </a:r>
            <a:r>
              <a:rPr lang="pt-PT" altLang="pt-BR" sz="2400" dirty="0" smtClean="0"/>
              <a:t>.).</a:t>
            </a:r>
            <a:endParaRPr lang="pt-PT" altLang="pt-BR" sz="2400" dirty="0"/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altLang="pt-BR" sz="2400" dirty="0"/>
              <a:t>7- Fornecer os recursos </a:t>
            </a:r>
            <a:r>
              <a:rPr lang="pt-PT" altLang="pt-BR" sz="2400" dirty="0" smtClean="0"/>
              <a:t>necessários.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altLang="pt-BR" sz="2400" dirty="0" smtClean="0"/>
              <a:t>8- Planejar </a:t>
            </a:r>
            <a:r>
              <a:rPr lang="pt-PT" altLang="pt-BR" sz="2400" dirty="0"/>
              <a:t>o acompanhamento e o caminho do </a:t>
            </a:r>
            <a:r>
              <a:rPr lang="pt-PT" altLang="pt-BR" sz="2400" dirty="0" smtClean="0"/>
              <a:t>feedback.</a:t>
            </a:r>
            <a:r>
              <a:rPr lang="pt-BR" altLang="pt-BR" sz="2400" dirty="0" smtClean="0"/>
              <a:t> </a:t>
            </a:r>
            <a:endParaRPr lang="pt-BR" altLang="pt-BR" sz="2400" dirty="0"/>
          </a:p>
        </p:txBody>
      </p:sp>
      <p:sp>
        <p:nvSpPr>
          <p:cNvPr id="2" name="Retângulo 1"/>
          <p:cNvSpPr/>
          <p:nvPr/>
        </p:nvSpPr>
        <p:spPr>
          <a:xfrm>
            <a:off x="113582" y="232192"/>
            <a:ext cx="908716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BR" sz="4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Como elaborar uma </a:t>
            </a:r>
            <a:r>
              <a:rPr lang="pt-PT" altLang="pt-BR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avaliação autêntica </a:t>
            </a:r>
            <a:endParaRPr lang="pt-PT" altLang="pt-BR" sz="4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16586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36123" y="48228"/>
            <a:ext cx="10515599" cy="10250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4400" dirty="0" smtClean="0"/>
              <a:t>Avaliação autêntica: algumas possibilidades</a:t>
            </a:r>
            <a:endParaRPr lang="pt-BR" sz="4400" dirty="0"/>
          </a:p>
        </p:txBody>
      </p:sp>
      <p:sp>
        <p:nvSpPr>
          <p:cNvPr id="3" name="Elipse 2"/>
          <p:cNvSpPr/>
          <p:nvPr/>
        </p:nvSpPr>
        <p:spPr>
          <a:xfrm>
            <a:off x="4029874" y="1753917"/>
            <a:ext cx="3265980" cy="1278633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400" b="1" dirty="0" err="1"/>
              <a:t>UNILAb</a:t>
            </a:r>
            <a:endParaRPr lang="pt-BR" altLang="pt-BR" sz="2400" b="1" dirty="0"/>
          </a:p>
        </p:txBody>
      </p:sp>
      <p:sp>
        <p:nvSpPr>
          <p:cNvPr id="7" name="Elipse 6"/>
          <p:cNvSpPr/>
          <p:nvPr/>
        </p:nvSpPr>
        <p:spPr>
          <a:xfrm>
            <a:off x="405065" y="2393577"/>
            <a:ext cx="3306324" cy="131012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400" b="1" dirty="0"/>
              <a:t>Projeto Integrador</a:t>
            </a:r>
          </a:p>
        </p:txBody>
      </p:sp>
      <p:sp>
        <p:nvSpPr>
          <p:cNvPr id="8" name="Elipse 7"/>
          <p:cNvSpPr/>
          <p:nvPr/>
        </p:nvSpPr>
        <p:spPr>
          <a:xfrm>
            <a:off x="7847184" y="1953776"/>
            <a:ext cx="3624810" cy="1587096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400" b="1" dirty="0"/>
              <a:t>PBL</a:t>
            </a:r>
          </a:p>
        </p:txBody>
      </p:sp>
      <p:sp>
        <p:nvSpPr>
          <p:cNvPr id="9" name="Elipse 8"/>
          <p:cNvSpPr/>
          <p:nvPr/>
        </p:nvSpPr>
        <p:spPr>
          <a:xfrm>
            <a:off x="934742" y="4577989"/>
            <a:ext cx="3095131" cy="1271481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800" b="1" dirty="0" err="1"/>
              <a:t>Abproj</a:t>
            </a:r>
            <a:endParaRPr lang="pt-BR" altLang="pt-BR" sz="2800" b="1" dirty="0"/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800" b="1" dirty="0"/>
          </a:p>
        </p:txBody>
      </p:sp>
      <p:sp>
        <p:nvSpPr>
          <p:cNvPr id="13" name="Elipse 12"/>
          <p:cNvSpPr/>
          <p:nvPr/>
        </p:nvSpPr>
        <p:spPr>
          <a:xfrm>
            <a:off x="5130878" y="4165917"/>
            <a:ext cx="5432612" cy="1530848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400" b="1" dirty="0" smtClean="0"/>
              <a:t>Metodologia da Problematização - Arco </a:t>
            </a:r>
            <a:r>
              <a:rPr lang="pt-BR" altLang="pt-BR" sz="2400" b="1" dirty="0"/>
              <a:t>de </a:t>
            </a:r>
            <a:r>
              <a:rPr lang="pt-BR" altLang="pt-BR" sz="2400" b="1" dirty="0" err="1"/>
              <a:t>Maguerez</a:t>
            </a:r>
            <a:endParaRPr lang="pt-BR" alt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784532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58906" y="403411"/>
            <a:ext cx="4500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chemeClr val="bg1"/>
                </a:solidFill>
              </a:rPr>
              <a:t>Referências bibliográficas</a:t>
            </a:r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47918" y="1346153"/>
            <a:ext cx="1145689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BIGGS, John. What the student does: teaching for enhanced learning. </a:t>
            </a:r>
            <a:r>
              <a:rPr lang="en-US" sz="2400" b="1" dirty="0"/>
              <a:t>Higher Education Research &amp; Development</a:t>
            </a:r>
            <a:r>
              <a:rPr lang="en-US" sz="2400" dirty="0"/>
              <a:t>, Taylor &amp; Francis, London, England, v. 18, n. 1, p. 57-75, 1999. </a:t>
            </a:r>
            <a:r>
              <a:rPr lang="en-US" sz="2400" dirty="0" err="1"/>
              <a:t>Disponível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pt-BR" sz="2400" dirty="0">
                <a:hlinkClick r:id="rId2"/>
              </a:rPr>
              <a:t>https://www.tandfonline.com/doi/pdf/10.1080/0729436990180105?needAccess=true</a:t>
            </a:r>
            <a:r>
              <a:rPr lang="pt-BR" sz="2400" dirty="0"/>
              <a:t>. Data de acesso: 10 fevereiro 2020.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GANDIN</a:t>
            </a:r>
            <a:r>
              <a:rPr lang="pt-BR" sz="2400" dirty="0"/>
              <a:t>, Danilo. </a:t>
            </a:r>
            <a:r>
              <a:rPr lang="pt-BR" sz="2400" b="1" dirty="0"/>
              <a:t>A prática do planejamento participativo</a:t>
            </a:r>
            <a:r>
              <a:rPr lang="pt-BR" sz="2400" dirty="0"/>
              <a:t>: na educação e em outras instituições, grupos e movimentos dos campos cultural, social, político, religioso e governamental. 16. Ed. Petrópolis, RJ: Vozes, 2009.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WIGGINS</a:t>
            </a:r>
            <a:r>
              <a:rPr lang="pt-BR" sz="2400" dirty="0"/>
              <a:t>, Grant; </a:t>
            </a:r>
            <a:r>
              <a:rPr lang="pt-BR" sz="2400" dirty="0" err="1"/>
              <a:t>McTIGLE</a:t>
            </a:r>
            <a:r>
              <a:rPr lang="pt-BR" sz="2400" dirty="0"/>
              <a:t>, Jay. </a:t>
            </a:r>
            <a:r>
              <a:rPr lang="pt-BR" sz="2400" b="1" dirty="0"/>
              <a:t>Planejamento para compreensão</a:t>
            </a:r>
            <a:r>
              <a:rPr lang="pt-BR" sz="2400" dirty="0"/>
              <a:t>: alinhando currículo, avaliação e ensino por meio do planejamento reverso.  2. ed. Porto Alegre: Penso, 2019.</a:t>
            </a:r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877700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064" y="1408766"/>
            <a:ext cx="10984925" cy="3741458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Bases conceituais do processo de planejamento do currículo – Projeto Pedagógico de Curso – PPC.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Bases teóricas e práticas da avaliação aprendizagem.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Relato de experiências de avaliação por competências no âmbito de cursos e  disciplinas. </a:t>
            </a:r>
          </a:p>
          <a:p>
            <a:pPr marL="0" indent="0" algn="just">
              <a:buNone/>
            </a:pPr>
            <a:endParaRPr lang="pt-BR" dirty="0" smtClean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Nosso percurso...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253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="" xmlns:a16="http://schemas.microsoft.com/office/drawing/2014/main" id="{2B083E76-11CC-4C00-8AE1-8CA7E17E43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2571463"/>
              </p:ext>
            </p:extLst>
          </p:nvPr>
        </p:nvGraphicFramePr>
        <p:xfrm>
          <a:off x="457200" y="1600200"/>
          <a:ext cx="11201400" cy="454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tângulo 4"/>
          <p:cNvSpPr/>
          <p:nvPr/>
        </p:nvSpPr>
        <p:spPr>
          <a:xfrm>
            <a:off x="336344" y="133084"/>
            <a:ext cx="944297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sz="4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Os três estágios do Planejamento </a:t>
            </a:r>
            <a:r>
              <a:rPr lang="pt-BR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Reverso</a:t>
            </a:r>
            <a:endParaRPr lang="pt-BR" sz="4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383186" y="6404792"/>
            <a:ext cx="2674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(</a:t>
            </a:r>
            <a:r>
              <a:rPr lang="pt-BR" dirty="0" err="1" smtClean="0"/>
              <a:t>Wiggins</a:t>
            </a:r>
            <a:r>
              <a:rPr lang="pt-BR" dirty="0" smtClean="0"/>
              <a:t> e </a:t>
            </a:r>
            <a:r>
              <a:rPr lang="pt-BR" dirty="0" err="1" smtClean="0"/>
              <a:t>McTighe</a:t>
            </a:r>
            <a:r>
              <a:rPr lang="pt-BR" dirty="0" smtClean="0"/>
              <a:t>, 2019)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8300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886346472"/>
              </p:ext>
            </p:extLst>
          </p:nvPr>
        </p:nvGraphicFramePr>
        <p:xfrm>
          <a:off x="322728" y="1264023"/>
          <a:ext cx="11761697" cy="4766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 de Texto 8"/>
          <p:cNvSpPr txBox="1">
            <a:spLocks noChangeArrowheads="1"/>
          </p:cNvSpPr>
          <p:nvPr/>
        </p:nvSpPr>
        <p:spPr bwMode="auto">
          <a:xfrm>
            <a:off x="8151134" y="1371600"/>
            <a:ext cx="3518672" cy="124623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que os alunos devem saber e serem capazes de fazer e compreender  ao final do curso?</a:t>
            </a:r>
            <a:endParaRPr kumimoji="0" lang="pt-BR" altLang="pt-B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Caixa de Texto 9"/>
          <p:cNvSpPr txBox="1">
            <a:spLocks noChangeArrowheads="1"/>
          </p:cNvSpPr>
          <p:nvPr/>
        </p:nvSpPr>
        <p:spPr bwMode="auto">
          <a:xfrm>
            <a:off x="9587753" y="4908176"/>
            <a:ext cx="2496672" cy="112258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 os alunos podem demonstrar o que aprenderam?</a:t>
            </a:r>
            <a:endParaRPr kumimoji="0" lang="pt-BR" altLang="pt-B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Caixa de Texto 10"/>
          <p:cNvSpPr txBox="1">
            <a:spLocks noChangeArrowheads="1"/>
          </p:cNvSpPr>
          <p:nvPr/>
        </p:nvSpPr>
        <p:spPr bwMode="auto">
          <a:xfrm>
            <a:off x="349622" y="3310355"/>
            <a:ext cx="3240741" cy="1315434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Quais atividades são apropriadas para os estudantes alcançarem os aprendizados esperados?</a:t>
            </a:r>
            <a:endParaRPr kumimoji="0" lang="pt-BR" altLang="pt-B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32373" y="6337013"/>
            <a:ext cx="1710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BR" dirty="0">
                <a:solidFill>
                  <a:srgbClr val="222222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alibri" panose="020F0502020204030204" pitchFamily="34" charset="0"/>
              </a:rPr>
              <a:t>(BIGGS, 1996)</a:t>
            </a:r>
            <a:endParaRPr lang="pt-PT" altLang="pt-BR" sz="2800" dirty="0">
              <a:latin typeface="Arial" panose="020B060402020202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-805171" y="-3009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Alinhamento Construtivo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982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5494" y="174811"/>
            <a:ext cx="10732405" cy="1325563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/>
              <a:t>Nosso Alinhamento Construtivo - </a:t>
            </a:r>
            <a:r>
              <a:rPr lang="pt-BR" sz="4000" dirty="0"/>
              <a:t>PPC</a:t>
            </a:r>
            <a:br>
              <a:rPr lang="pt-BR" sz="4000" dirty="0"/>
            </a:br>
            <a:endParaRPr lang="pt-B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30" y="1331259"/>
            <a:ext cx="11388006" cy="4800599"/>
          </a:xfrm>
        </p:spPr>
        <p:txBody>
          <a:bodyPr>
            <a:noAutofit/>
          </a:bodyPr>
          <a:lstStyle/>
          <a:p>
            <a:pPr marL="514350" indent="-514350" algn="just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pt-BR" sz="2400" dirty="0" smtClean="0"/>
              <a:t>Identificação e compreensão das demandas emergentes da sociedade atual, dos amparos legais, das diretrizes institucionais. Onde estamos?</a:t>
            </a:r>
          </a:p>
          <a:p>
            <a:pPr marL="514350" indent="-514350" algn="just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pt-BR" sz="2400" dirty="0" smtClean="0"/>
              <a:t>Construção do Perfil Profissional do Egresso. Onde queremos chegar?</a:t>
            </a:r>
          </a:p>
          <a:p>
            <a:pPr marL="514350" indent="-514350" algn="just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pt-BR" sz="2400" dirty="0" smtClean="0"/>
              <a:t>Elaboração das competências e habilidades a serem construídas. 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pt-BR" sz="3200" b="1" u="sng" dirty="0" smtClean="0"/>
              <a:t>Organização por período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pt-BR" sz="2400" dirty="0" smtClean="0"/>
              <a:t>4. Organização gradual dos Resultados de Aprendizagem.  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pt-BR" sz="2400" dirty="0" smtClean="0"/>
              <a:t>5. Definição dos conteúdos necessários para o desenvolvimento dos resultados de aprendizagem. 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pt-BR" sz="2400" dirty="0" smtClean="0"/>
              <a:t>6. Composição dos componentes curriculares.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pt-BR" sz="2400" dirty="0" smtClean="0"/>
              <a:t>7. Propostas metodológicas. 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pt-BR" sz="2400" dirty="0" smtClean="0">
                <a:solidFill>
                  <a:srgbClr val="FF0000"/>
                </a:solidFill>
              </a:rPr>
              <a:t>8. Proposição dos procedimentos e instrumentos de avaliação. </a:t>
            </a:r>
          </a:p>
          <a:p>
            <a:pPr marL="514350" indent="-514350" algn="just">
              <a:lnSpc>
                <a:spcPct val="100000"/>
              </a:lnSpc>
              <a:spcBef>
                <a:spcPts val="1200"/>
              </a:spcBef>
              <a:buAutoNum type="arabicPeriod"/>
            </a:pPr>
            <a:endParaRPr lang="pt-BR" sz="2000" dirty="0" smtClean="0"/>
          </a:p>
          <a:p>
            <a:pPr marL="514350" indent="-514350" algn="just">
              <a:lnSpc>
                <a:spcPct val="100000"/>
              </a:lnSpc>
              <a:spcBef>
                <a:spcPts val="1200"/>
              </a:spcBef>
              <a:buAutoNum type="arabicPeriod"/>
            </a:pPr>
            <a:endParaRPr lang="pt-BR" sz="2000" dirty="0" smtClean="0"/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36795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da aprendizagem: conceito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7690" y="3044324"/>
            <a:ext cx="9832588" cy="2186582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dirty="0" smtClean="0"/>
              <a:t>O ato de determinar em que medida os resultados desejados estão a caminho de serem alcançados e em que medida eles foram atingidos. É dar feedback e confrontá-lo com os padrões de desempenho esperados para possibilitar o progresso e o alcance de padrões de desempenho esperados.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714078" y="1233488"/>
            <a:ext cx="801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O longo caminho das aves, desde o gelado Canadá ao calor do Brasil, ultrapassa todas as dificuldades, porque as aves “sabem” o seu destino. (GANDIN, 2009)</a:t>
            </a:r>
          </a:p>
          <a:p>
            <a:pPr algn="just"/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11127"/>
            <a:ext cx="1667437" cy="252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19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Planejando a avaliação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65" y="1233487"/>
            <a:ext cx="11501376" cy="495215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400" dirty="0" smtClean="0"/>
              <a:t>No processo de planejamento da avaliação é necessário: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 smtClean="0"/>
              <a:t>Reconhecer </a:t>
            </a:r>
            <a:r>
              <a:rPr lang="pt-BR" sz="2400" dirty="0"/>
              <a:t>que todos os instrumentos e tipos tem seu mérito, mas cada </a:t>
            </a:r>
            <a:r>
              <a:rPr lang="pt-BR" sz="2400" dirty="0" smtClean="0"/>
              <a:t>um </a:t>
            </a:r>
            <a:r>
              <a:rPr lang="pt-BR" sz="2400" dirty="0"/>
              <a:t>precisa se alinhar melhor com os objetivos do </a:t>
            </a:r>
            <a:r>
              <a:rPr lang="pt-BR" sz="2400" dirty="0" smtClean="0"/>
              <a:t>currículo. </a:t>
            </a:r>
            <a:endParaRPr lang="pt-BR" sz="2400" dirty="0"/>
          </a:p>
          <a:p>
            <a:pPr algn="just">
              <a:buFont typeface="Wingdings" panose="05000000000000000000" pitchFamily="2" charset="2"/>
              <a:buChar char="ü"/>
            </a:pPr>
            <a:endParaRPr lang="pt-BR" sz="24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 smtClean="0"/>
              <a:t>Considerar </a:t>
            </a:r>
            <a:r>
              <a:rPr lang="pt-BR" sz="2400" dirty="0"/>
              <a:t>uma variedade de métodos </a:t>
            </a:r>
            <a:r>
              <a:rPr lang="pt-BR" sz="2400" dirty="0" smtClean="0"/>
              <a:t>para </a:t>
            </a:r>
            <a:r>
              <a:rPr lang="pt-BR" sz="2400" dirty="0"/>
              <a:t>reunir as evidências dos resultados </a:t>
            </a:r>
            <a:r>
              <a:rPr lang="pt-BR" sz="2400" dirty="0" smtClean="0"/>
              <a:t>alcançados.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 smtClean="0"/>
              <a:t>Identificar quais evidências </a:t>
            </a:r>
            <a:r>
              <a:rPr lang="pt-BR" sz="2400" dirty="0"/>
              <a:t>significam que os alunos atingiram os resultados </a:t>
            </a:r>
            <a:r>
              <a:rPr lang="pt-BR" sz="2400" dirty="0" smtClean="0"/>
              <a:t>desejados.</a:t>
            </a:r>
          </a:p>
          <a:p>
            <a:pPr marL="0" indent="0" algn="just">
              <a:buNone/>
            </a:pPr>
            <a:endParaRPr lang="pt-BR" sz="24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 smtClean="0"/>
              <a:t>Definir </a:t>
            </a:r>
            <a:r>
              <a:rPr lang="pt-BR" sz="2400" dirty="0"/>
              <a:t>q</a:t>
            </a:r>
            <a:r>
              <a:rPr lang="pt-BR" sz="2400" dirty="0" smtClean="0"/>
              <a:t>ue </a:t>
            </a:r>
            <a:r>
              <a:rPr lang="pt-BR" sz="2400" dirty="0"/>
              <a:t>tarefas de avaliação (atividades avaliativas) serão planejadas para buscar essas </a:t>
            </a:r>
            <a:r>
              <a:rPr lang="pt-BR" sz="2400" dirty="0" smtClean="0"/>
              <a:t>evidências.</a:t>
            </a:r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41411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da aprendizagem - EDUCA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312" y="1448641"/>
            <a:ext cx="5797802" cy="487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24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89602" y="2263556"/>
            <a:ext cx="10578905" cy="3370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altLang="pt-BR" sz="2400" dirty="0"/>
              <a:t>A avaliação autêntica é um processo formal e informal de coleta de informações, quantitativas ou </a:t>
            </a:r>
            <a:r>
              <a:rPr lang="pt-PT" altLang="pt-BR" sz="2400" dirty="0" smtClean="0"/>
              <a:t>qualitativas, sobre </a:t>
            </a:r>
            <a:r>
              <a:rPr lang="pt-PT" altLang="pt-BR" sz="2400" dirty="0"/>
              <a:t>as habilidades que estão sendo desenvolvidas </a:t>
            </a:r>
            <a:r>
              <a:rPr lang="pt-PT" altLang="pt-BR" sz="2400" dirty="0" smtClean="0"/>
              <a:t>pelos </a:t>
            </a:r>
            <a:r>
              <a:rPr lang="pt-PT" altLang="pt-BR" sz="2400" dirty="0"/>
              <a:t>estudantes, com instrumentos baseados em </a:t>
            </a:r>
            <a:r>
              <a:rPr lang="pt-PT" altLang="pt-BR" sz="2400" u="sng" dirty="0"/>
              <a:t>situações reais</a:t>
            </a:r>
            <a:r>
              <a:rPr lang="pt-PT" altLang="pt-BR" sz="2400" dirty="0"/>
              <a:t>, </a:t>
            </a:r>
            <a:r>
              <a:rPr lang="pt-PT" altLang="pt-BR" sz="2400" dirty="0" smtClean="0"/>
              <a:t>propondo tarefas </a:t>
            </a:r>
            <a:r>
              <a:rPr lang="pt-PT" altLang="pt-BR" sz="2400" dirty="0"/>
              <a:t>complexas, que exigem padrões de desempenho e critérios específicos, a fim de fornecer feedback para </a:t>
            </a:r>
            <a:r>
              <a:rPr lang="pt-PT" altLang="pt-BR" sz="2400" dirty="0" smtClean="0"/>
              <a:t>estudantes, ajudando-os a </a:t>
            </a:r>
            <a:r>
              <a:rPr lang="pt-PT" altLang="pt-BR" sz="2400" dirty="0"/>
              <a:t>desenvolver suas habilidades e certificar o nível de realização dessas habilidades.</a:t>
            </a:r>
            <a:r>
              <a:rPr lang="pt-BR" altLang="pt-BR" sz="2400" dirty="0"/>
              <a:t> 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05064" y="-920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dirty="0" smtClean="0"/>
              <a:t>Avaliação autêntica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9314415" y="5605080"/>
            <a:ext cx="2127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/>
              <a:t>(</a:t>
            </a:r>
            <a:r>
              <a:rPr lang="pt-BR" sz="2400" dirty="0" err="1"/>
              <a:t>Wiggins</a:t>
            </a:r>
            <a:r>
              <a:rPr lang="pt-BR" sz="2400" dirty="0"/>
              <a:t>, 2019)</a:t>
            </a:r>
          </a:p>
        </p:txBody>
      </p:sp>
      <p:sp>
        <p:nvSpPr>
          <p:cNvPr id="2" name="Retângulo 1"/>
          <p:cNvSpPr/>
          <p:nvPr/>
        </p:nvSpPr>
        <p:spPr>
          <a:xfrm>
            <a:off x="3684495" y="1233488"/>
            <a:ext cx="72361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O método de educação mais importante [...] sempre consistiu daquele que o aluno foi estimulado ao desempenho real. (EINSTEIN, apud. </a:t>
            </a:r>
            <a:r>
              <a:rPr lang="pt-BR" dirty="0" err="1"/>
              <a:t>Wiggins</a:t>
            </a:r>
            <a:r>
              <a:rPr lang="pt-BR" dirty="0"/>
              <a:t>, </a:t>
            </a:r>
            <a:r>
              <a:rPr lang="pt-BR" dirty="0" smtClean="0"/>
              <a:t>2019).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81603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793</Words>
  <Application>Microsoft Office PowerPoint</Application>
  <PresentationFormat>Widescreen</PresentationFormat>
  <Paragraphs>78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12</vt:i4>
      </vt:variant>
    </vt:vector>
  </HeadingPairs>
  <TitlesOfParts>
    <vt:vector size="21" baseType="lpstr">
      <vt:lpstr>Arial Unicode MS</vt:lpstr>
      <vt:lpstr>Arial</vt:lpstr>
      <vt:lpstr>Calibri</vt:lpstr>
      <vt:lpstr>Calibri Light</vt:lpstr>
      <vt:lpstr>Times New Roman</vt:lpstr>
      <vt:lpstr>Verdana</vt:lpstr>
      <vt:lpstr>Wingdings</vt:lpstr>
      <vt:lpstr>Personalizar design</vt:lpstr>
      <vt:lpstr>Tema do Office</vt:lpstr>
      <vt:lpstr>Boas práticas em avaliação da aprendizagem</vt:lpstr>
      <vt:lpstr>Nosso percurso...</vt:lpstr>
      <vt:lpstr>Apresentação do PowerPoint</vt:lpstr>
      <vt:lpstr>Apresentação do PowerPoint</vt:lpstr>
      <vt:lpstr>Nosso Alinhamento Construtivo - PPC </vt:lpstr>
      <vt:lpstr>Avaliação da aprendizagem: conceito</vt:lpstr>
      <vt:lpstr>Planejando a avaliação</vt:lpstr>
      <vt:lpstr>Avaliação da aprendizagem - EDUCA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Clique aqui para adicionar um título</dc:title>
  <dc:creator>Hudson Caetano de Salles</dc:creator>
  <cp:lastModifiedBy>Maria Aparecida De Souza Silva</cp:lastModifiedBy>
  <cp:revision>75</cp:revision>
  <dcterms:created xsi:type="dcterms:W3CDTF">2018-04-06T12:34:40Z</dcterms:created>
  <dcterms:modified xsi:type="dcterms:W3CDTF">2020-06-25T12:05:43Z</dcterms:modified>
</cp:coreProperties>
</file>