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9" r:id="rId4"/>
    <p:sldId id="261" r:id="rId5"/>
    <p:sldId id="263" r:id="rId6"/>
    <p:sldId id="269" r:id="rId7"/>
    <p:sldId id="265" r:id="rId8"/>
    <p:sldId id="266" r:id="rId9"/>
    <p:sldId id="270" r:id="rId10"/>
    <p:sldId id="273" r:id="rId11"/>
    <p:sldId id="271" r:id="rId12"/>
    <p:sldId id="26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5A80-BB6F-4C8F-9883-593D2BDAB258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9D9-1F86-4B38-B81D-6C15FABD4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11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5A80-BB6F-4C8F-9883-593D2BDAB258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9D9-1F86-4B38-B81D-6C15FABD4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19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5A80-BB6F-4C8F-9883-593D2BDAB258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9D9-1F86-4B38-B81D-6C15FABD4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31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5A80-BB6F-4C8F-9883-593D2BDAB258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9D9-1F86-4B38-B81D-6C15FABD4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124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5A80-BB6F-4C8F-9883-593D2BDAB258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9D9-1F86-4B38-B81D-6C15FABD4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74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5A80-BB6F-4C8F-9883-593D2BDAB258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9D9-1F86-4B38-B81D-6C15FABD4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55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5A80-BB6F-4C8F-9883-593D2BDAB258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9D9-1F86-4B38-B81D-6C15FABD4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68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5A80-BB6F-4C8F-9883-593D2BDAB258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9D9-1F86-4B38-B81D-6C15FABD4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41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5A80-BB6F-4C8F-9883-593D2BDAB258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9D9-1F86-4B38-B81D-6C15FABD4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31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5A80-BB6F-4C8F-9883-593D2BDAB258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9D9-1F86-4B38-B81D-6C15FABD4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01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5A80-BB6F-4C8F-9883-593D2BDAB258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9D9-1F86-4B38-B81D-6C15FABD4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2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20842" y="-92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58B7B-2BA8-4C00-BF73-A0D02EE0F400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70CED-39FC-4E4A-8EBE-E4BB716E4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32692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05064" y="-92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B5A80-BB6F-4C8F-9883-593D2BDAB258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019D9-1F86-4B38-B81D-6C15FABD4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6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gloriavitorino/avirgula_ativ_ava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30273"/>
            <a:ext cx="9144000" cy="2387600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rgbClr val="075E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Instrumentos </a:t>
            </a:r>
            <a:r>
              <a:rPr lang="pt-BR" sz="4800" dirty="0">
                <a:solidFill>
                  <a:srgbClr val="075E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avaliação por </a:t>
            </a:r>
            <a:r>
              <a:rPr lang="pt-BR" sz="4800" dirty="0" smtClean="0">
                <a:solidFill>
                  <a:srgbClr val="075E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competência</a:t>
            </a:r>
            <a:endParaRPr lang="pt-BR" sz="4800" b="1" dirty="0">
              <a:solidFill>
                <a:srgbClr val="075E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300657"/>
            <a:ext cx="9144000" cy="956674"/>
          </a:xfrm>
        </p:spPr>
        <p:txBody>
          <a:bodyPr/>
          <a:lstStyle/>
          <a:p>
            <a:r>
              <a:rPr lang="pt-BR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Profª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ª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Glória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Dias Soares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Vitorino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Instrumentos de avaliação por competência</a:t>
            </a:r>
          </a:p>
        </p:txBody>
      </p:sp>
      <p:grpSp>
        <p:nvGrpSpPr>
          <p:cNvPr id="5" name="Group 10"/>
          <p:cNvGrpSpPr/>
          <p:nvPr/>
        </p:nvGrpSpPr>
        <p:grpSpPr>
          <a:xfrm rot="16200000">
            <a:off x="2339212" y="-1164910"/>
            <a:ext cx="1472108" cy="6193855"/>
            <a:chOff x="567074" y="4865085"/>
            <a:chExt cx="1530001" cy="817192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 rot="5400000">
              <a:off x="1188518" y="4243784"/>
              <a:ext cx="287255" cy="1529858"/>
            </a:xfrm>
            <a:custGeom>
              <a:avLst/>
              <a:gdLst>
                <a:gd name="connsiteX0" fmla="*/ 0 w 541355"/>
                <a:gd name="connsiteY0" fmla="*/ 0 h 1477802"/>
                <a:gd name="connsiteX1" fmla="*/ 373838 w 541355"/>
                <a:gd name="connsiteY1" fmla="*/ 0 h 1477802"/>
                <a:gd name="connsiteX2" fmla="*/ 541355 w 541355"/>
                <a:gd name="connsiteY2" fmla="*/ 738901 h 1477802"/>
                <a:gd name="connsiteX3" fmla="*/ 373838 w 541355"/>
                <a:gd name="connsiteY3" fmla="*/ 1477802 h 1477802"/>
                <a:gd name="connsiteX4" fmla="*/ 0 w 541355"/>
                <a:gd name="connsiteY4" fmla="*/ 1477802 h 1477802"/>
                <a:gd name="connsiteX5" fmla="*/ 0 w 541355"/>
                <a:gd name="connsiteY5" fmla="*/ 0 h 1477802"/>
                <a:gd name="connsiteX0" fmla="*/ 0 w 593609"/>
                <a:gd name="connsiteY0" fmla="*/ 0 h 1477802"/>
                <a:gd name="connsiteX1" fmla="*/ 373838 w 593609"/>
                <a:gd name="connsiteY1" fmla="*/ 0 h 1477802"/>
                <a:gd name="connsiteX2" fmla="*/ 593609 w 593609"/>
                <a:gd name="connsiteY2" fmla="*/ 747613 h 1477802"/>
                <a:gd name="connsiteX3" fmla="*/ 373838 w 593609"/>
                <a:gd name="connsiteY3" fmla="*/ 1477802 h 1477802"/>
                <a:gd name="connsiteX4" fmla="*/ 0 w 593609"/>
                <a:gd name="connsiteY4" fmla="*/ 1477802 h 1477802"/>
                <a:gd name="connsiteX5" fmla="*/ 0 w 593609"/>
                <a:gd name="connsiteY5" fmla="*/ 0 h 147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609" h="1477802">
                  <a:moveTo>
                    <a:pt x="0" y="0"/>
                  </a:moveTo>
                  <a:lnTo>
                    <a:pt x="373838" y="0"/>
                  </a:lnTo>
                  <a:lnTo>
                    <a:pt x="593609" y="747613"/>
                  </a:lnTo>
                  <a:lnTo>
                    <a:pt x="373838" y="1477802"/>
                  </a:lnTo>
                  <a:lnTo>
                    <a:pt x="0" y="1477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lIns="52153" tIns="52153" rIns="52153" bIns="52153" anchor="ctr">
              <a:noAutofit/>
            </a:bodyPr>
            <a:lstStyle/>
            <a:p>
              <a:pPr algn="ctr" defTabSz="1042988" eaLnBrk="0" hangingPunct="0">
                <a:spcAft>
                  <a:spcPts val="400"/>
                </a:spcAft>
              </a:pPr>
              <a:r>
                <a:rPr lang="pt-BR" b="1" dirty="0" smtClean="0">
                  <a:solidFill>
                    <a:schemeClr val="bg1"/>
                  </a:solidFill>
                </a:rPr>
                <a:t>INSTRUMENTO DE AVALIAÇÃO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567074" y="4865086"/>
              <a:ext cx="1530000" cy="814167"/>
            </a:xfrm>
            <a:prstGeom prst="rect">
              <a:avLst/>
            </a:prstGeom>
            <a:noFill/>
            <a:ln w="12700" cap="rnd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lIns="52153" tIns="52153" rIns="52153" bIns="52153">
              <a:noAutofit/>
            </a:bodyPr>
            <a:lstStyle/>
            <a:p>
              <a:pPr defTabSz="1042988">
                <a:spcAft>
                  <a:spcPts val="400"/>
                </a:spcAft>
                <a:buClrTx/>
                <a:buSzTx/>
                <a:buFontTx/>
                <a:buNone/>
              </a:pPr>
              <a:endParaRPr lang="pt-BR" sz="16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646086" y="5176551"/>
              <a:ext cx="931622" cy="5057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vert" lIns="0" tIns="0" rIns="0" bIns="0" anchor="ctr">
              <a:noAutofit/>
            </a:bodyPr>
            <a:lstStyle/>
            <a:p>
              <a:pPr>
                <a:defRPr/>
              </a:pPr>
              <a:r>
                <a:rPr lang="pt-BR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Projeto </a:t>
              </a: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de ensaios fotográficos (PI).</a:t>
              </a:r>
            </a:p>
            <a:p>
              <a:pPr lvl="0">
                <a:defRPr/>
              </a:pPr>
              <a:endPara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endPara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 rot="16200000">
            <a:off x="8444035" y="-1001387"/>
            <a:ext cx="1472108" cy="5857745"/>
            <a:chOff x="567075" y="4897631"/>
            <a:chExt cx="1530001" cy="780509"/>
          </a:xfrm>
        </p:grpSpPr>
        <p:sp>
          <p:nvSpPr>
            <p:cNvPr id="14" name="AutoShape 3"/>
            <p:cNvSpPr>
              <a:spLocks noChangeArrowheads="1"/>
            </p:cNvSpPr>
            <p:nvPr/>
          </p:nvSpPr>
          <p:spPr bwMode="auto">
            <a:xfrm rot="5400000">
              <a:off x="1194457" y="4270392"/>
              <a:ext cx="275380" cy="1529858"/>
            </a:xfrm>
            <a:custGeom>
              <a:avLst/>
              <a:gdLst>
                <a:gd name="connsiteX0" fmla="*/ 0 w 541355"/>
                <a:gd name="connsiteY0" fmla="*/ 0 h 1477802"/>
                <a:gd name="connsiteX1" fmla="*/ 373838 w 541355"/>
                <a:gd name="connsiteY1" fmla="*/ 0 h 1477802"/>
                <a:gd name="connsiteX2" fmla="*/ 541355 w 541355"/>
                <a:gd name="connsiteY2" fmla="*/ 738901 h 1477802"/>
                <a:gd name="connsiteX3" fmla="*/ 373838 w 541355"/>
                <a:gd name="connsiteY3" fmla="*/ 1477802 h 1477802"/>
                <a:gd name="connsiteX4" fmla="*/ 0 w 541355"/>
                <a:gd name="connsiteY4" fmla="*/ 1477802 h 1477802"/>
                <a:gd name="connsiteX5" fmla="*/ 0 w 541355"/>
                <a:gd name="connsiteY5" fmla="*/ 0 h 1477802"/>
                <a:gd name="connsiteX0" fmla="*/ 0 w 593609"/>
                <a:gd name="connsiteY0" fmla="*/ 0 h 1477802"/>
                <a:gd name="connsiteX1" fmla="*/ 373838 w 593609"/>
                <a:gd name="connsiteY1" fmla="*/ 0 h 1477802"/>
                <a:gd name="connsiteX2" fmla="*/ 593609 w 593609"/>
                <a:gd name="connsiteY2" fmla="*/ 747613 h 1477802"/>
                <a:gd name="connsiteX3" fmla="*/ 373838 w 593609"/>
                <a:gd name="connsiteY3" fmla="*/ 1477802 h 1477802"/>
                <a:gd name="connsiteX4" fmla="*/ 0 w 593609"/>
                <a:gd name="connsiteY4" fmla="*/ 1477802 h 1477802"/>
                <a:gd name="connsiteX5" fmla="*/ 0 w 593609"/>
                <a:gd name="connsiteY5" fmla="*/ 0 h 147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609" h="1477802">
                  <a:moveTo>
                    <a:pt x="0" y="0"/>
                  </a:moveTo>
                  <a:lnTo>
                    <a:pt x="373838" y="0"/>
                  </a:lnTo>
                  <a:lnTo>
                    <a:pt x="593609" y="747613"/>
                  </a:lnTo>
                  <a:lnTo>
                    <a:pt x="373838" y="1477802"/>
                  </a:lnTo>
                  <a:lnTo>
                    <a:pt x="0" y="1477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lIns="52153" tIns="52153" rIns="52153" bIns="52153" anchor="ctr">
              <a:no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DESCRIÇÃO </a:t>
              </a:r>
              <a:r>
                <a:rPr lang="pt-BR" b="1" dirty="0" smtClean="0">
                  <a:solidFill>
                    <a:schemeClr val="bg1"/>
                  </a:solidFill>
                </a:rPr>
                <a:t>DA </a:t>
              </a:r>
            </a:p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ATIVIDADE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4"/>
            <p:cNvSpPr>
              <a:spLocks/>
            </p:cNvSpPr>
            <p:nvPr/>
          </p:nvSpPr>
          <p:spPr bwMode="auto">
            <a:xfrm>
              <a:off x="567075" y="4912410"/>
              <a:ext cx="1530000" cy="765730"/>
            </a:xfrm>
            <a:prstGeom prst="rect">
              <a:avLst/>
            </a:prstGeom>
            <a:noFill/>
            <a:ln w="12700" cap="rnd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lIns="52153" tIns="52153" rIns="52153" bIns="52153">
              <a:noAutofit/>
            </a:bodyPr>
            <a:lstStyle/>
            <a:p>
              <a:pPr defTabSz="1042988">
                <a:spcAft>
                  <a:spcPts val="400"/>
                </a:spcAft>
                <a:buClrTx/>
                <a:buSzTx/>
                <a:buFontTx/>
                <a:buNone/>
              </a:pPr>
              <a:endParaRPr lang="pt-BR" sz="16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575679" y="5180030"/>
              <a:ext cx="1476437" cy="4848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vert" lIns="0" tIns="0" rIns="0" bIns="0" anchor="ctr">
              <a:noAutofit/>
            </a:bodyPr>
            <a:lstStyle/>
            <a:p>
              <a:pPr algn="just"/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Produção em dupla de um </a:t>
              </a:r>
              <a:r>
                <a:rPr lang="pt-BR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ensaio social </a:t>
              </a: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acompanhado de um texto em </a:t>
              </a:r>
              <a:r>
                <a:rPr lang="pt-BR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crônica</a:t>
              </a: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; um </a:t>
              </a:r>
              <a:r>
                <a:rPr lang="pt-BR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ensaio mercadológico </a:t>
              </a: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aplicado em uma peça de propaganda; e um </a:t>
              </a:r>
              <a:r>
                <a:rPr lang="pt-BR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ensaio ficcional livre</a:t>
              </a: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1" name="Retângulo 20"/>
          <p:cNvSpPr/>
          <p:nvPr/>
        </p:nvSpPr>
        <p:spPr>
          <a:xfrm>
            <a:off x="-21658" y="1181543"/>
            <a:ext cx="116850" cy="524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897" y="2828724"/>
            <a:ext cx="4955822" cy="324003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0"/>
          <a:stretch/>
        </p:blipFill>
        <p:spPr>
          <a:xfrm>
            <a:off x="95192" y="2828852"/>
            <a:ext cx="3878752" cy="323990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672" y="2828723"/>
            <a:ext cx="2785290" cy="32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30273"/>
            <a:ext cx="9144000" cy="2387600"/>
          </a:xfrm>
        </p:spPr>
        <p:txBody>
          <a:bodyPr anchor="ctr">
            <a:normAutofit/>
          </a:bodyPr>
          <a:lstStyle/>
          <a:p>
            <a:r>
              <a:rPr lang="pt-BR" sz="4800" dirty="0">
                <a:solidFill>
                  <a:srgbClr val="075E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pt-BR" sz="4800" dirty="0" smtClean="0">
                <a:solidFill>
                  <a:srgbClr val="075E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brigada!</a:t>
            </a:r>
            <a:endParaRPr lang="pt-BR" sz="4800" b="1" dirty="0">
              <a:solidFill>
                <a:srgbClr val="075E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300657"/>
            <a:ext cx="9144000" cy="956674"/>
          </a:xfrm>
        </p:spPr>
        <p:txBody>
          <a:bodyPr/>
          <a:lstStyle/>
          <a:p>
            <a:r>
              <a:rPr lang="pt-BR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Profª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ª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Glória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Dias Soares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Vitorino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gloriavitorino@p.unileste.edu.br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9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Alinhamento Construtivo do Curso:</a:t>
            </a:r>
            <a:br>
              <a:rPr lang="pt-BR" dirty="0"/>
            </a:br>
            <a:r>
              <a:rPr lang="pt-BR" dirty="0"/>
              <a:t>Jornalismo, Publicidade e Propaganda 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578800" y="1233488"/>
            <a:ext cx="3691448" cy="5094159"/>
            <a:chOff x="567074" y="4825787"/>
            <a:chExt cx="1530000" cy="1872091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 rot="16200000" flipH="1">
              <a:off x="1178378" y="4214484"/>
              <a:ext cx="307252" cy="1529858"/>
            </a:xfrm>
            <a:custGeom>
              <a:avLst/>
              <a:gdLst>
                <a:gd name="connsiteX0" fmla="*/ 0 w 541355"/>
                <a:gd name="connsiteY0" fmla="*/ 0 h 1477802"/>
                <a:gd name="connsiteX1" fmla="*/ 373838 w 541355"/>
                <a:gd name="connsiteY1" fmla="*/ 0 h 1477802"/>
                <a:gd name="connsiteX2" fmla="*/ 541355 w 541355"/>
                <a:gd name="connsiteY2" fmla="*/ 738901 h 1477802"/>
                <a:gd name="connsiteX3" fmla="*/ 373838 w 541355"/>
                <a:gd name="connsiteY3" fmla="*/ 1477802 h 1477802"/>
                <a:gd name="connsiteX4" fmla="*/ 0 w 541355"/>
                <a:gd name="connsiteY4" fmla="*/ 1477802 h 1477802"/>
                <a:gd name="connsiteX5" fmla="*/ 0 w 541355"/>
                <a:gd name="connsiteY5" fmla="*/ 0 h 1477802"/>
                <a:gd name="connsiteX0" fmla="*/ 0 w 593609"/>
                <a:gd name="connsiteY0" fmla="*/ 0 h 1477802"/>
                <a:gd name="connsiteX1" fmla="*/ 373838 w 593609"/>
                <a:gd name="connsiteY1" fmla="*/ 0 h 1477802"/>
                <a:gd name="connsiteX2" fmla="*/ 593609 w 593609"/>
                <a:gd name="connsiteY2" fmla="*/ 747613 h 1477802"/>
                <a:gd name="connsiteX3" fmla="*/ 373838 w 593609"/>
                <a:gd name="connsiteY3" fmla="*/ 1477802 h 1477802"/>
                <a:gd name="connsiteX4" fmla="*/ 0 w 593609"/>
                <a:gd name="connsiteY4" fmla="*/ 1477802 h 1477802"/>
                <a:gd name="connsiteX5" fmla="*/ 0 w 593609"/>
                <a:gd name="connsiteY5" fmla="*/ 0 h 147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609" h="1477802">
                  <a:moveTo>
                    <a:pt x="0" y="0"/>
                  </a:moveTo>
                  <a:lnTo>
                    <a:pt x="373838" y="0"/>
                  </a:lnTo>
                  <a:lnTo>
                    <a:pt x="593609" y="747613"/>
                  </a:lnTo>
                  <a:lnTo>
                    <a:pt x="373838" y="1477802"/>
                  </a:lnTo>
                  <a:lnTo>
                    <a:pt x="0" y="1477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eaVert" lIns="52153" tIns="52153" rIns="52153" bIns="52153">
              <a:noAutofit/>
            </a:bodyPr>
            <a:lstStyle/>
            <a:p>
              <a:pPr algn="ctr" defTabSz="1042988" eaLnBrk="0" hangingPunct="0">
                <a:spcAft>
                  <a:spcPts val="400"/>
                </a:spcAft>
              </a:pPr>
              <a:r>
                <a:rPr lang="pt-BR" b="1" dirty="0">
                  <a:solidFill>
                    <a:schemeClr val="bg1"/>
                  </a:solidFill>
                </a:rPr>
                <a:t>PERFIL DO </a:t>
              </a:r>
              <a:r>
                <a:rPr lang="pt-BR" b="1" dirty="0" smtClean="0">
                  <a:solidFill>
                    <a:schemeClr val="bg1"/>
                  </a:solidFill>
                </a:rPr>
                <a:t>EGRESSO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567074" y="4865086"/>
              <a:ext cx="1530000" cy="1832792"/>
            </a:xfrm>
            <a:prstGeom prst="rect">
              <a:avLst/>
            </a:prstGeom>
            <a:noFill/>
            <a:ln w="12700" cap="rnd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lIns="52153" tIns="52153" rIns="52153" bIns="52153">
              <a:noAutofit/>
            </a:bodyPr>
            <a:lstStyle/>
            <a:p>
              <a:pPr defTabSz="1042988">
                <a:spcAft>
                  <a:spcPts val="400"/>
                </a:spcAft>
                <a:buClrTx/>
                <a:buSzTx/>
                <a:buFontTx/>
                <a:buNone/>
              </a:pPr>
              <a:endParaRPr lang="pt-BR" sz="16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593785" y="5140185"/>
              <a:ext cx="1476437" cy="9802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lvl="0">
                <a:defRPr/>
              </a:pPr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Ao final do curso, o egresso deverá estar apto a:</a:t>
              </a: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/>
              </a:r>
              <a:b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</a:br>
              <a:endParaRPr lang="pt-B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182563" lvl="0" indent="-182563">
                <a:defRPr/>
              </a:pPr>
              <a:endParaRPr lang="pt-B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182563" lvl="0" indent="-182563">
                <a:buFont typeface="Wingdings" panose="05000000000000000000" pitchFamily="2" charset="2"/>
                <a:buChar char="§"/>
                <a:defRPr/>
              </a:pPr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VALER-SE</a:t>
              </a: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das diferentes linguagens (verbal, artística, </a:t>
              </a:r>
              <a:r>
                <a:rPr lang="pt-B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multissemiótica</a:t>
              </a: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)  na produção de textos  veiculados em diversas plataformas midiáticas</a:t>
              </a:r>
              <a:r>
                <a:rPr lang="pt-B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.</a:t>
              </a:r>
            </a:p>
            <a:p>
              <a:pPr lvl="0">
                <a:defRPr/>
              </a:pPr>
              <a:r>
                <a:rPr lang="pt-B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</a:p>
            <a:p>
              <a:pPr marL="182563" indent="-182563">
                <a:buFont typeface="Wingdings" panose="05000000000000000000" pitchFamily="2" charset="2"/>
                <a:buChar char="§"/>
                <a:defRPr/>
              </a:pPr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ANALISAR, AVALIAR e JULGAR</a:t>
              </a: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procedimentos de comunicação mais apropriados a objetivos mercadológicos, institucionais, governamentais e socioculturais. </a:t>
              </a:r>
            </a:p>
            <a:p>
              <a:pPr marL="182563" lvl="0" indent="-182563">
                <a:buFont typeface="Wingdings" panose="05000000000000000000" pitchFamily="2" charset="2"/>
                <a:buChar char="§"/>
                <a:defRPr/>
              </a:pPr>
              <a:endParaRPr lang="pt-B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10"/>
          <p:cNvGrpSpPr/>
          <p:nvPr/>
        </p:nvGrpSpPr>
        <p:grpSpPr>
          <a:xfrm>
            <a:off x="8134133" y="1233486"/>
            <a:ext cx="3690000" cy="5094159"/>
            <a:chOff x="567074" y="4825787"/>
            <a:chExt cx="1530000" cy="1872091"/>
          </a:xfrm>
        </p:grpSpPr>
        <p:sp>
          <p:nvSpPr>
            <p:cNvPr id="29" name="AutoShape 3"/>
            <p:cNvSpPr>
              <a:spLocks noChangeArrowheads="1"/>
            </p:cNvSpPr>
            <p:nvPr/>
          </p:nvSpPr>
          <p:spPr bwMode="auto">
            <a:xfrm rot="16200000" flipH="1">
              <a:off x="1178378" y="4214484"/>
              <a:ext cx="307252" cy="1529858"/>
            </a:xfrm>
            <a:custGeom>
              <a:avLst/>
              <a:gdLst>
                <a:gd name="connsiteX0" fmla="*/ 0 w 541355"/>
                <a:gd name="connsiteY0" fmla="*/ 0 h 1477802"/>
                <a:gd name="connsiteX1" fmla="*/ 373838 w 541355"/>
                <a:gd name="connsiteY1" fmla="*/ 0 h 1477802"/>
                <a:gd name="connsiteX2" fmla="*/ 541355 w 541355"/>
                <a:gd name="connsiteY2" fmla="*/ 738901 h 1477802"/>
                <a:gd name="connsiteX3" fmla="*/ 373838 w 541355"/>
                <a:gd name="connsiteY3" fmla="*/ 1477802 h 1477802"/>
                <a:gd name="connsiteX4" fmla="*/ 0 w 541355"/>
                <a:gd name="connsiteY4" fmla="*/ 1477802 h 1477802"/>
                <a:gd name="connsiteX5" fmla="*/ 0 w 541355"/>
                <a:gd name="connsiteY5" fmla="*/ 0 h 1477802"/>
                <a:gd name="connsiteX0" fmla="*/ 0 w 593609"/>
                <a:gd name="connsiteY0" fmla="*/ 0 h 1477802"/>
                <a:gd name="connsiteX1" fmla="*/ 373838 w 593609"/>
                <a:gd name="connsiteY1" fmla="*/ 0 h 1477802"/>
                <a:gd name="connsiteX2" fmla="*/ 593609 w 593609"/>
                <a:gd name="connsiteY2" fmla="*/ 747613 h 1477802"/>
                <a:gd name="connsiteX3" fmla="*/ 373838 w 593609"/>
                <a:gd name="connsiteY3" fmla="*/ 1477802 h 1477802"/>
                <a:gd name="connsiteX4" fmla="*/ 0 w 593609"/>
                <a:gd name="connsiteY4" fmla="*/ 1477802 h 1477802"/>
                <a:gd name="connsiteX5" fmla="*/ 0 w 593609"/>
                <a:gd name="connsiteY5" fmla="*/ 0 h 147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609" h="1477802">
                  <a:moveTo>
                    <a:pt x="0" y="0"/>
                  </a:moveTo>
                  <a:lnTo>
                    <a:pt x="373838" y="0"/>
                  </a:lnTo>
                  <a:lnTo>
                    <a:pt x="593609" y="747613"/>
                  </a:lnTo>
                  <a:lnTo>
                    <a:pt x="373838" y="1477802"/>
                  </a:lnTo>
                  <a:lnTo>
                    <a:pt x="0" y="1477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eaVert" lIns="52153" tIns="52153" rIns="52153" bIns="52153">
              <a:no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RESULTADO </a:t>
              </a:r>
              <a:r>
                <a:rPr lang="pt-BR" b="1" dirty="0">
                  <a:solidFill>
                    <a:schemeClr val="bg1"/>
                  </a:solidFill>
                </a:rPr>
                <a:t>DE </a:t>
              </a:r>
              <a:r>
                <a:rPr lang="pt-BR" b="1" dirty="0" smtClean="0">
                  <a:solidFill>
                    <a:schemeClr val="bg1"/>
                  </a:solidFill>
                </a:rPr>
                <a:t>APRENDIZAGEM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4"/>
            <p:cNvSpPr>
              <a:spLocks/>
            </p:cNvSpPr>
            <p:nvPr/>
          </p:nvSpPr>
          <p:spPr bwMode="auto">
            <a:xfrm>
              <a:off x="567074" y="4865086"/>
              <a:ext cx="1530000" cy="1832792"/>
            </a:xfrm>
            <a:prstGeom prst="rect">
              <a:avLst/>
            </a:prstGeom>
            <a:noFill/>
            <a:ln w="12700" cap="rnd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lIns="52153" tIns="52153" rIns="52153" bIns="52153">
              <a:noAutofit/>
            </a:bodyPr>
            <a:lstStyle/>
            <a:p>
              <a:pPr defTabSz="1042988">
                <a:spcAft>
                  <a:spcPts val="400"/>
                </a:spcAft>
                <a:buClrTx/>
                <a:buSzTx/>
                <a:buFontTx/>
                <a:buNone/>
              </a:pPr>
              <a:endParaRPr lang="pt-BR" sz="16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593785" y="5375410"/>
              <a:ext cx="1476437" cy="9802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noAutofit/>
            </a:bodyPr>
            <a:lstStyle/>
            <a:p>
              <a:pPr lvl="0">
                <a:defRPr/>
              </a:pPr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PRODUZIR</a:t>
              </a: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vídeos e material gráfico promocional</a:t>
              </a:r>
              <a:r>
                <a:rPr lang="pt-B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.</a:t>
              </a:r>
            </a:p>
            <a:p>
              <a:pPr lvl="0">
                <a:defRPr/>
              </a:pPr>
              <a:endParaRPr lang="pt-B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lvl="0">
                <a:defRPr/>
              </a:pPr>
              <a:r>
                <a:rPr lang="pt-B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PRODUZIR </a:t>
              </a:r>
              <a:r>
                <a:rPr lang="pt-B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ensaio fotográfico mercadológico, social e ficcional.</a:t>
              </a:r>
              <a:endParaRPr lang="pt-B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5" name="Freeform 4970"/>
          <p:cNvSpPr>
            <a:spLocks noEditPoints="1"/>
          </p:cNvSpPr>
          <p:nvPr/>
        </p:nvSpPr>
        <p:spPr bwMode="auto">
          <a:xfrm>
            <a:off x="9767485" y="1554253"/>
            <a:ext cx="510371" cy="472186"/>
          </a:xfrm>
          <a:custGeom>
            <a:avLst/>
            <a:gdLst>
              <a:gd name="T0" fmla="*/ 318 w 412"/>
              <a:gd name="T1" fmla="*/ 358 h 392"/>
              <a:gd name="T2" fmla="*/ 268 w 412"/>
              <a:gd name="T3" fmla="*/ 382 h 392"/>
              <a:gd name="T4" fmla="*/ 234 w 412"/>
              <a:gd name="T5" fmla="*/ 390 h 392"/>
              <a:gd name="T6" fmla="*/ 208 w 412"/>
              <a:gd name="T7" fmla="*/ 392 h 392"/>
              <a:gd name="T8" fmla="*/ 146 w 412"/>
              <a:gd name="T9" fmla="*/ 382 h 392"/>
              <a:gd name="T10" fmla="*/ 92 w 412"/>
              <a:gd name="T11" fmla="*/ 356 h 392"/>
              <a:gd name="T12" fmla="*/ 48 w 412"/>
              <a:gd name="T13" fmla="*/ 316 h 392"/>
              <a:gd name="T14" fmla="*/ 18 w 412"/>
              <a:gd name="T15" fmla="*/ 264 h 392"/>
              <a:gd name="T16" fmla="*/ 2 w 412"/>
              <a:gd name="T17" fmla="*/ 206 h 392"/>
              <a:gd name="T18" fmla="*/ 2 w 412"/>
              <a:gd name="T19" fmla="*/ 172 h 392"/>
              <a:gd name="T20" fmla="*/ 30 w 412"/>
              <a:gd name="T21" fmla="*/ 166 h 392"/>
              <a:gd name="T22" fmla="*/ 182 w 412"/>
              <a:gd name="T23" fmla="*/ 166 h 392"/>
              <a:gd name="T24" fmla="*/ 224 w 412"/>
              <a:gd name="T25" fmla="*/ 180 h 392"/>
              <a:gd name="T26" fmla="*/ 234 w 412"/>
              <a:gd name="T27" fmla="*/ 204 h 392"/>
              <a:gd name="T28" fmla="*/ 256 w 412"/>
              <a:gd name="T29" fmla="*/ 212 h 392"/>
              <a:gd name="T30" fmla="*/ 282 w 412"/>
              <a:gd name="T31" fmla="*/ 240 h 392"/>
              <a:gd name="T32" fmla="*/ 292 w 412"/>
              <a:gd name="T33" fmla="*/ 262 h 392"/>
              <a:gd name="T34" fmla="*/ 314 w 412"/>
              <a:gd name="T35" fmla="*/ 272 h 392"/>
              <a:gd name="T36" fmla="*/ 138 w 412"/>
              <a:gd name="T37" fmla="*/ 140 h 392"/>
              <a:gd name="T38" fmla="*/ 164 w 412"/>
              <a:gd name="T39" fmla="*/ 134 h 392"/>
              <a:gd name="T40" fmla="*/ 196 w 412"/>
              <a:gd name="T41" fmla="*/ 108 h 392"/>
              <a:gd name="T42" fmla="*/ 208 w 412"/>
              <a:gd name="T43" fmla="*/ 70 h 392"/>
              <a:gd name="T44" fmla="*/ 202 w 412"/>
              <a:gd name="T45" fmla="*/ 42 h 392"/>
              <a:gd name="T46" fmla="*/ 176 w 412"/>
              <a:gd name="T47" fmla="*/ 12 h 392"/>
              <a:gd name="T48" fmla="*/ 138 w 412"/>
              <a:gd name="T49" fmla="*/ 0 h 392"/>
              <a:gd name="T50" fmla="*/ 110 w 412"/>
              <a:gd name="T51" fmla="*/ 4 h 392"/>
              <a:gd name="T52" fmla="*/ 80 w 412"/>
              <a:gd name="T53" fmla="*/ 30 h 392"/>
              <a:gd name="T54" fmla="*/ 68 w 412"/>
              <a:gd name="T55" fmla="*/ 70 h 392"/>
              <a:gd name="T56" fmla="*/ 74 w 412"/>
              <a:gd name="T57" fmla="*/ 96 h 392"/>
              <a:gd name="T58" fmla="*/ 98 w 412"/>
              <a:gd name="T59" fmla="*/ 128 h 392"/>
              <a:gd name="T60" fmla="*/ 138 w 412"/>
              <a:gd name="T61" fmla="*/ 140 h 392"/>
              <a:gd name="T62" fmla="*/ 412 w 412"/>
              <a:gd name="T63" fmla="*/ 152 h 392"/>
              <a:gd name="T64" fmla="*/ 408 w 412"/>
              <a:gd name="T65" fmla="*/ 146 h 392"/>
              <a:gd name="T66" fmla="*/ 354 w 412"/>
              <a:gd name="T67" fmla="*/ 142 h 392"/>
              <a:gd name="T68" fmla="*/ 352 w 412"/>
              <a:gd name="T69" fmla="*/ 90 h 392"/>
              <a:gd name="T70" fmla="*/ 344 w 412"/>
              <a:gd name="T71" fmla="*/ 84 h 392"/>
              <a:gd name="T72" fmla="*/ 312 w 412"/>
              <a:gd name="T73" fmla="*/ 84 h 392"/>
              <a:gd name="T74" fmla="*/ 304 w 412"/>
              <a:gd name="T75" fmla="*/ 94 h 392"/>
              <a:gd name="T76" fmla="*/ 256 w 412"/>
              <a:gd name="T77" fmla="*/ 142 h 392"/>
              <a:gd name="T78" fmla="*/ 248 w 412"/>
              <a:gd name="T79" fmla="*/ 148 h 392"/>
              <a:gd name="T80" fmla="*/ 246 w 412"/>
              <a:gd name="T81" fmla="*/ 180 h 392"/>
              <a:gd name="T82" fmla="*/ 252 w 412"/>
              <a:gd name="T83" fmla="*/ 190 h 392"/>
              <a:gd name="T84" fmla="*/ 304 w 412"/>
              <a:gd name="T85" fmla="*/ 240 h 392"/>
              <a:gd name="T86" fmla="*/ 308 w 412"/>
              <a:gd name="T87" fmla="*/ 246 h 392"/>
              <a:gd name="T88" fmla="*/ 344 w 412"/>
              <a:gd name="T89" fmla="*/ 250 h 392"/>
              <a:gd name="T90" fmla="*/ 350 w 412"/>
              <a:gd name="T91" fmla="*/ 246 h 392"/>
              <a:gd name="T92" fmla="*/ 354 w 412"/>
              <a:gd name="T93" fmla="*/ 190 h 392"/>
              <a:gd name="T94" fmla="*/ 406 w 412"/>
              <a:gd name="T95" fmla="*/ 190 h 392"/>
              <a:gd name="T96" fmla="*/ 412 w 412"/>
              <a:gd name="T97" fmla="*/ 18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12" h="392">
                <a:moveTo>
                  <a:pt x="334" y="348"/>
                </a:moveTo>
                <a:lnTo>
                  <a:pt x="334" y="348"/>
                </a:lnTo>
                <a:lnTo>
                  <a:pt x="318" y="358"/>
                </a:lnTo>
                <a:lnTo>
                  <a:pt x="302" y="368"/>
                </a:lnTo>
                <a:lnTo>
                  <a:pt x="286" y="376"/>
                </a:lnTo>
                <a:lnTo>
                  <a:pt x="268" y="382"/>
                </a:lnTo>
                <a:lnTo>
                  <a:pt x="250" y="280"/>
                </a:lnTo>
                <a:lnTo>
                  <a:pt x="232" y="280"/>
                </a:lnTo>
                <a:lnTo>
                  <a:pt x="234" y="390"/>
                </a:lnTo>
                <a:lnTo>
                  <a:pt x="234" y="390"/>
                </a:lnTo>
                <a:lnTo>
                  <a:pt x="208" y="392"/>
                </a:lnTo>
                <a:lnTo>
                  <a:pt x="208" y="392"/>
                </a:lnTo>
                <a:lnTo>
                  <a:pt x="186" y="390"/>
                </a:lnTo>
                <a:lnTo>
                  <a:pt x="166" y="386"/>
                </a:lnTo>
                <a:lnTo>
                  <a:pt x="146" y="382"/>
                </a:lnTo>
                <a:lnTo>
                  <a:pt x="128" y="374"/>
                </a:lnTo>
                <a:lnTo>
                  <a:pt x="110" y="366"/>
                </a:lnTo>
                <a:lnTo>
                  <a:pt x="92" y="356"/>
                </a:lnTo>
                <a:lnTo>
                  <a:pt x="76" y="344"/>
                </a:lnTo>
                <a:lnTo>
                  <a:pt x="62" y="330"/>
                </a:lnTo>
                <a:lnTo>
                  <a:pt x="48" y="316"/>
                </a:lnTo>
                <a:lnTo>
                  <a:pt x="36" y="300"/>
                </a:lnTo>
                <a:lnTo>
                  <a:pt x="26" y="282"/>
                </a:lnTo>
                <a:lnTo>
                  <a:pt x="18" y="264"/>
                </a:lnTo>
                <a:lnTo>
                  <a:pt x="10" y="246"/>
                </a:lnTo>
                <a:lnTo>
                  <a:pt x="6" y="226"/>
                </a:lnTo>
                <a:lnTo>
                  <a:pt x="2" y="206"/>
                </a:lnTo>
                <a:lnTo>
                  <a:pt x="0" y="184"/>
                </a:lnTo>
                <a:lnTo>
                  <a:pt x="0" y="184"/>
                </a:lnTo>
                <a:lnTo>
                  <a:pt x="2" y="172"/>
                </a:lnTo>
                <a:lnTo>
                  <a:pt x="2" y="172"/>
                </a:lnTo>
                <a:lnTo>
                  <a:pt x="16" y="168"/>
                </a:lnTo>
                <a:lnTo>
                  <a:pt x="30" y="166"/>
                </a:lnTo>
                <a:lnTo>
                  <a:pt x="94" y="166"/>
                </a:lnTo>
                <a:lnTo>
                  <a:pt x="138" y="244"/>
                </a:lnTo>
                <a:lnTo>
                  <a:pt x="182" y="166"/>
                </a:lnTo>
                <a:lnTo>
                  <a:pt x="224" y="166"/>
                </a:lnTo>
                <a:lnTo>
                  <a:pt x="224" y="180"/>
                </a:lnTo>
                <a:lnTo>
                  <a:pt x="224" y="180"/>
                </a:lnTo>
                <a:lnTo>
                  <a:pt x="226" y="186"/>
                </a:lnTo>
                <a:lnTo>
                  <a:pt x="228" y="192"/>
                </a:lnTo>
                <a:lnTo>
                  <a:pt x="234" y="204"/>
                </a:lnTo>
                <a:lnTo>
                  <a:pt x="244" y="210"/>
                </a:lnTo>
                <a:lnTo>
                  <a:pt x="250" y="212"/>
                </a:lnTo>
                <a:lnTo>
                  <a:pt x="256" y="212"/>
                </a:lnTo>
                <a:lnTo>
                  <a:pt x="282" y="212"/>
                </a:lnTo>
                <a:lnTo>
                  <a:pt x="282" y="240"/>
                </a:lnTo>
                <a:lnTo>
                  <a:pt x="282" y="240"/>
                </a:lnTo>
                <a:lnTo>
                  <a:pt x="284" y="246"/>
                </a:lnTo>
                <a:lnTo>
                  <a:pt x="286" y="252"/>
                </a:lnTo>
                <a:lnTo>
                  <a:pt x="292" y="262"/>
                </a:lnTo>
                <a:lnTo>
                  <a:pt x="302" y="268"/>
                </a:lnTo>
                <a:lnTo>
                  <a:pt x="308" y="270"/>
                </a:lnTo>
                <a:lnTo>
                  <a:pt x="314" y="272"/>
                </a:lnTo>
                <a:lnTo>
                  <a:pt x="322" y="272"/>
                </a:lnTo>
                <a:lnTo>
                  <a:pt x="334" y="348"/>
                </a:lnTo>
                <a:close/>
                <a:moveTo>
                  <a:pt x="138" y="140"/>
                </a:moveTo>
                <a:lnTo>
                  <a:pt x="138" y="140"/>
                </a:lnTo>
                <a:lnTo>
                  <a:pt x="152" y="138"/>
                </a:lnTo>
                <a:lnTo>
                  <a:pt x="164" y="134"/>
                </a:lnTo>
                <a:lnTo>
                  <a:pt x="176" y="128"/>
                </a:lnTo>
                <a:lnTo>
                  <a:pt x="188" y="118"/>
                </a:lnTo>
                <a:lnTo>
                  <a:pt x="196" y="108"/>
                </a:lnTo>
                <a:lnTo>
                  <a:pt x="202" y="96"/>
                </a:lnTo>
                <a:lnTo>
                  <a:pt x="206" y="84"/>
                </a:lnTo>
                <a:lnTo>
                  <a:pt x="208" y="70"/>
                </a:lnTo>
                <a:lnTo>
                  <a:pt x="208" y="70"/>
                </a:lnTo>
                <a:lnTo>
                  <a:pt x="206" y="54"/>
                </a:lnTo>
                <a:lnTo>
                  <a:pt x="202" y="42"/>
                </a:lnTo>
                <a:lnTo>
                  <a:pt x="196" y="30"/>
                </a:lnTo>
                <a:lnTo>
                  <a:pt x="188" y="20"/>
                </a:lnTo>
                <a:lnTo>
                  <a:pt x="176" y="12"/>
                </a:lnTo>
                <a:lnTo>
                  <a:pt x="164" y="4"/>
                </a:lnTo>
                <a:lnTo>
                  <a:pt x="152" y="0"/>
                </a:lnTo>
                <a:lnTo>
                  <a:pt x="138" y="0"/>
                </a:lnTo>
                <a:lnTo>
                  <a:pt x="138" y="0"/>
                </a:lnTo>
                <a:lnTo>
                  <a:pt x="124" y="0"/>
                </a:lnTo>
                <a:lnTo>
                  <a:pt x="110" y="4"/>
                </a:lnTo>
                <a:lnTo>
                  <a:pt x="98" y="12"/>
                </a:lnTo>
                <a:lnTo>
                  <a:pt x="88" y="20"/>
                </a:lnTo>
                <a:lnTo>
                  <a:pt x="80" y="30"/>
                </a:lnTo>
                <a:lnTo>
                  <a:pt x="74" y="42"/>
                </a:lnTo>
                <a:lnTo>
                  <a:pt x="70" y="54"/>
                </a:lnTo>
                <a:lnTo>
                  <a:pt x="68" y="70"/>
                </a:lnTo>
                <a:lnTo>
                  <a:pt x="68" y="70"/>
                </a:lnTo>
                <a:lnTo>
                  <a:pt x="70" y="84"/>
                </a:lnTo>
                <a:lnTo>
                  <a:pt x="74" y="96"/>
                </a:lnTo>
                <a:lnTo>
                  <a:pt x="80" y="108"/>
                </a:lnTo>
                <a:lnTo>
                  <a:pt x="88" y="118"/>
                </a:lnTo>
                <a:lnTo>
                  <a:pt x="98" y="128"/>
                </a:lnTo>
                <a:lnTo>
                  <a:pt x="110" y="134"/>
                </a:lnTo>
                <a:lnTo>
                  <a:pt x="124" y="138"/>
                </a:lnTo>
                <a:lnTo>
                  <a:pt x="138" y="140"/>
                </a:lnTo>
                <a:lnTo>
                  <a:pt x="138" y="140"/>
                </a:lnTo>
                <a:close/>
                <a:moveTo>
                  <a:pt x="412" y="180"/>
                </a:moveTo>
                <a:lnTo>
                  <a:pt x="412" y="152"/>
                </a:lnTo>
                <a:lnTo>
                  <a:pt x="412" y="152"/>
                </a:lnTo>
                <a:lnTo>
                  <a:pt x="410" y="148"/>
                </a:lnTo>
                <a:lnTo>
                  <a:pt x="408" y="146"/>
                </a:lnTo>
                <a:lnTo>
                  <a:pt x="406" y="144"/>
                </a:lnTo>
                <a:lnTo>
                  <a:pt x="402" y="142"/>
                </a:lnTo>
                <a:lnTo>
                  <a:pt x="354" y="142"/>
                </a:lnTo>
                <a:lnTo>
                  <a:pt x="354" y="94"/>
                </a:lnTo>
                <a:lnTo>
                  <a:pt x="354" y="94"/>
                </a:lnTo>
                <a:lnTo>
                  <a:pt x="352" y="90"/>
                </a:lnTo>
                <a:lnTo>
                  <a:pt x="350" y="86"/>
                </a:lnTo>
                <a:lnTo>
                  <a:pt x="346" y="84"/>
                </a:lnTo>
                <a:lnTo>
                  <a:pt x="344" y="84"/>
                </a:lnTo>
                <a:lnTo>
                  <a:pt x="314" y="84"/>
                </a:lnTo>
                <a:lnTo>
                  <a:pt x="314" y="84"/>
                </a:lnTo>
                <a:lnTo>
                  <a:pt x="312" y="84"/>
                </a:lnTo>
                <a:lnTo>
                  <a:pt x="308" y="86"/>
                </a:lnTo>
                <a:lnTo>
                  <a:pt x="306" y="90"/>
                </a:lnTo>
                <a:lnTo>
                  <a:pt x="304" y="94"/>
                </a:lnTo>
                <a:lnTo>
                  <a:pt x="304" y="142"/>
                </a:lnTo>
                <a:lnTo>
                  <a:pt x="256" y="142"/>
                </a:lnTo>
                <a:lnTo>
                  <a:pt x="256" y="142"/>
                </a:lnTo>
                <a:lnTo>
                  <a:pt x="252" y="144"/>
                </a:lnTo>
                <a:lnTo>
                  <a:pt x="250" y="146"/>
                </a:lnTo>
                <a:lnTo>
                  <a:pt x="248" y="148"/>
                </a:lnTo>
                <a:lnTo>
                  <a:pt x="246" y="152"/>
                </a:lnTo>
                <a:lnTo>
                  <a:pt x="246" y="180"/>
                </a:lnTo>
                <a:lnTo>
                  <a:pt x="246" y="180"/>
                </a:lnTo>
                <a:lnTo>
                  <a:pt x="248" y="184"/>
                </a:lnTo>
                <a:lnTo>
                  <a:pt x="250" y="188"/>
                </a:lnTo>
                <a:lnTo>
                  <a:pt x="252" y="190"/>
                </a:lnTo>
                <a:lnTo>
                  <a:pt x="256" y="190"/>
                </a:lnTo>
                <a:lnTo>
                  <a:pt x="304" y="190"/>
                </a:lnTo>
                <a:lnTo>
                  <a:pt x="304" y="240"/>
                </a:lnTo>
                <a:lnTo>
                  <a:pt x="304" y="240"/>
                </a:lnTo>
                <a:lnTo>
                  <a:pt x="306" y="242"/>
                </a:lnTo>
                <a:lnTo>
                  <a:pt x="308" y="246"/>
                </a:lnTo>
                <a:lnTo>
                  <a:pt x="312" y="248"/>
                </a:lnTo>
                <a:lnTo>
                  <a:pt x="314" y="250"/>
                </a:lnTo>
                <a:lnTo>
                  <a:pt x="344" y="250"/>
                </a:lnTo>
                <a:lnTo>
                  <a:pt x="344" y="250"/>
                </a:lnTo>
                <a:lnTo>
                  <a:pt x="346" y="248"/>
                </a:lnTo>
                <a:lnTo>
                  <a:pt x="350" y="246"/>
                </a:lnTo>
                <a:lnTo>
                  <a:pt x="352" y="242"/>
                </a:lnTo>
                <a:lnTo>
                  <a:pt x="354" y="240"/>
                </a:lnTo>
                <a:lnTo>
                  <a:pt x="354" y="190"/>
                </a:lnTo>
                <a:lnTo>
                  <a:pt x="402" y="190"/>
                </a:lnTo>
                <a:lnTo>
                  <a:pt x="402" y="190"/>
                </a:lnTo>
                <a:lnTo>
                  <a:pt x="406" y="190"/>
                </a:lnTo>
                <a:lnTo>
                  <a:pt x="408" y="188"/>
                </a:lnTo>
                <a:lnTo>
                  <a:pt x="410" y="184"/>
                </a:lnTo>
                <a:lnTo>
                  <a:pt x="412" y="180"/>
                </a:lnTo>
                <a:lnTo>
                  <a:pt x="412" y="1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45" name="Group 10"/>
          <p:cNvGrpSpPr/>
          <p:nvPr/>
        </p:nvGrpSpPr>
        <p:grpSpPr>
          <a:xfrm>
            <a:off x="4347492" y="1233487"/>
            <a:ext cx="3691448" cy="5094159"/>
            <a:chOff x="567074" y="4825787"/>
            <a:chExt cx="1530000" cy="1872091"/>
          </a:xfrm>
        </p:grpSpPr>
        <p:sp>
          <p:nvSpPr>
            <p:cNvPr id="46" name="AutoShape 3"/>
            <p:cNvSpPr>
              <a:spLocks noChangeArrowheads="1"/>
            </p:cNvSpPr>
            <p:nvPr/>
          </p:nvSpPr>
          <p:spPr bwMode="auto">
            <a:xfrm rot="16200000" flipH="1">
              <a:off x="1178378" y="4214484"/>
              <a:ext cx="307252" cy="1529858"/>
            </a:xfrm>
            <a:custGeom>
              <a:avLst/>
              <a:gdLst>
                <a:gd name="connsiteX0" fmla="*/ 0 w 541355"/>
                <a:gd name="connsiteY0" fmla="*/ 0 h 1477802"/>
                <a:gd name="connsiteX1" fmla="*/ 373838 w 541355"/>
                <a:gd name="connsiteY1" fmla="*/ 0 h 1477802"/>
                <a:gd name="connsiteX2" fmla="*/ 541355 w 541355"/>
                <a:gd name="connsiteY2" fmla="*/ 738901 h 1477802"/>
                <a:gd name="connsiteX3" fmla="*/ 373838 w 541355"/>
                <a:gd name="connsiteY3" fmla="*/ 1477802 h 1477802"/>
                <a:gd name="connsiteX4" fmla="*/ 0 w 541355"/>
                <a:gd name="connsiteY4" fmla="*/ 1477802 h 1477802"/>
                <a:gd name="connsiteX5" fmla="*/ 0 w 541355"/>
                <a:gd name="connsiteY5" fmla="*/ 0 h 1477802"/>
                <a:gd name="connsiteX0" fmla="*/ 0 w 593609"/>
                <a:gd name="connsiteY0" fmla="*/ 0 h 1477802"/>
                <a:gd name="connsiteX1" fmla="*/ 373838 w 593609"/>
                <a:gd name="connsiteY1" fmla="*/ 0 h 1477802"/>
                <a:gd name="connsiteX2" fmla="*/ 593609 w 593609"/>
                <a:gd name="connsiteY2" fmla="*/ 747613 h 1477802"/>
                <a:gd name="connsiteX3" fmla="*/ 373838 w 593609"/>
                <a:gd name="connsiteY3" fmla="*/ 1477802 h 1477802"/>
                <a:gd name="connsiteX4" fmla="*/ 0 w 593609"/>
                <a:gd name="connsiteY4" fmla="*/ 1477802 h 1477802"/>
                <a:gd name="connsiteX5" fmla="*/ 0 w 593609"/>
                <a:gd name="connsiteY5" fmla="*/ 0 h 147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609" h="1477802">
                  <a:moveTo>
                    <a:pt x="0" y="0"/>
                  </a:moveTo>
                  <a:lnTo>
                    <a:pt x="373838" y="0"/>
                  </a:lnTo>
                  <a:lnTo>
                    <a:pt x="593609" y="747613"/>
                  </a:lnTo>
                  <a:lnTo>
                    <a:pt x="373838" y="1477802"/>
                  </a:lnTo>
                  <a:lnTo>
                    <a:pt x="0" y="1477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eaVert" lIns="52153" tIns="52153" rIns="52153" bIns="52153">
              <a:no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COMPETÊNCIAS / CURSO</a:t>
              </a:r>
            </a:p>
          </p:txBody>
        </p:sp>
        <p:sp>
          <p:nvSpPr>
            <p:cNvPr id="47" name="Freeform 4"/>
            <p:cNvSpPr>
              <a:spLocks/>
            </p:cNvSpPr>
            <p:nvPr/>
          </p:nvSpPr>
          <p:spPr bwMode="auto">
            <a:xfrm>
              <a:off x="567074" y="4825787"/>
              <a:ext cx="1530000" cy="1872091"/>
            </a:xfrm>
            <a:prstGeom prst="rect">
              <a:avLst/>
            </a:prstGeom>
            <a:noFill/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 lIns="52153" tIns="52153" rIns="52153" bIns="52153">
              <a:noAutofit/>
            </a:bodyPr>
            <a:lstStyle/>
            <a:p>
              <a:pPr defTabSz="1042988">
                <a:spcAft>
                  <a:spcPts val="400"/>
                </a:spcAft>
                <a:buClrTx/>
                <a:buSzTx/>
                <a:buFontTx/>
                <a:buNone/>
              </a:pPr>
              <a:endParaRPr lang="pt-BR" sz="16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8" name="Rectangle 11"/>
            <p:cNvSpPr>
              <a:spLocks noChangeArrowheads="1"/>
            </p:cNvSpPr>
            <p:nvPr/>
          </p:nvSpPr>
          <p:spPr bwMode="auto">
            <a:xfrm>
              <a:off x="593785" y="5375410"/>
              <a:ext cx="1476437" cy="9802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noAutofit/>
            </a:bodyPr>
            <a:lstStyle/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PRODUZIR </a:t>
              </a: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material publicitário e conteúdo propagandístico de qualidade nas diversas plataformas midiáticas, realizando escolhas de forma adequada e criativa</a:t>
              </a:r>
              <a:r>
                <a:rPr lang="pt-B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.</a:t>
              </a:r>
              <a:endParaRPr lang="pt-B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lvl="0">
                <a:defRPr/>
              </a:pPr>
              <a:endParaRPr lang="pt-B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lvl="0">
                <a:defRPr/>
              </a:pPr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AVALIAR</a:t>
              </a: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tendências de linguagem, meios e mensagens, buscando excelência nas soluções dos desafios comunicacionais.</a:t>
              </a:r>
            </a:p>
          </p:txBody>
        </p:sp>
      </p:grpSp>
      <p:sp>
        <p:nvSpPr>
          <p:cNvPr id="53" name="Freeform 4851"/>
          <p:cNvSpPr>
            <a:spLocks noEditPoints="1"/>
          </p:cNvSpPr>
          <p:nvPr/>
        </p:nvSpPr>
        <p:spPr bwMode="auto">
          <a:xfrm>
            <a:off x="2205019" y="1554253"/>
            <a:ext cx="438669" cy="463039"/>
          </a:xfrm>
          <a:custGeom>
            <a:avLst/>
            <a:gdLst>
              <a:gd name="T0" fmla="*/ 248 w 360"/>
              <a:gd name="T1" fmla="*/ 8 h 380"/>
              <a:gd name="T2" fmla="*/ 274 w 360"/>
              <a:gd name="T3" fmla="*/ 0 h 380"/>
              <a:gd name="T4" fmla="*/ 298 w 360"/>
              <a:gd name="T5" fmla="*/ 28 h 380"/>
              <a:gd name="T6" fmla="*/ 280 w 360"/>
              <a:gd name="T7" fmla="*/ 56 h 380"/>
              <a:gd name="T8" fmla="*/ 258 w 360"/>
              <a:gd name="T9" fmla="*/ 56 h 380"/>
              <a:gd name="T10" fmla="*/ 240 w 360"/>
              <a:gd name="T11" fmla="*/ 28 h 380"/>
              <a:gd name="T12" fmla="*/ 344 w 360"/>
              <a:gd name="T13" fmla="*/ 88 h 380"/>
              <a:gd name="T14" fmla="*/ 288 w 360"/>
              <a:gd name="T15" fmla="*/ 68 h 380"/>
              <a:gd name="T16" fmla="*/ 214 w 360"/>
              <a:gd name="T17" fmla="*/ 70 h 380"/>
              <a:gd name="T18" fmla="*/ 194 w 360"/>
              <a:gd name="T19" fmla="*/ 90 h 380"/>
              <a:gd name="T20" fmla="*/ 224 w 360"/>
              <a:gd name="T21" fmla="*/ 114 h 380"/>
              <a:gd name="T22" fmla="*/ 248 w 360"/>
              <a:gd name="T23" fmla="*/ 166 h 380"/>
              <a:gd name="T24" fmla="*/ 234 w 360"/>
              <a:gd name="T25" fmla="*/ 208 h 380"/>
              <a:gd name="T26" fmla="*/ 278 w 360"/>
              <a:gd name="T27" fmla="*/ 214 h 380"/>
              <a:gd name="T28" fmla="*/ 310 w 360"/>
              <a:gd name="T29" fmla="*/ 244 h 380"/>
              <a:gd name="T30" fmla="*/ 332 w 360"/>
              <a:gd name="T31" fmla="*/ 200 h 380"/>
              <a:gd name="T32" fmla="*/ 348 w 360"/>
              <a:gd name="T33" fmla="*/ 208 h 380"/>
              <a:gd name="T34" fmla="*/ 360 w 360"/>
              <a:gd name="T35" fmla="*/ 190 h 380"/>
              <a:gd name="T36" fmla="*/ 102 w 360"/>
              <a:gd name="T37" fmla="*/ 56 h 380"/>
              <a:gd name="T38" fmla="*/ 120 w 360"/>
              <a:gd name="T39" fmla="*/ 28 h 380"/>
              <a:gd name="T40" fmla="*/ 98 w 360"/>
              <a:gd name="T41" fmla="*/ 0 h 380"/>
              <a:gd name="T42" fmla="*/ 70 w 360"/>
              <a:gd name="T43" fmla="*/ 8 h 380"/>
              <a:gd name="T44" fmla="*/ 62 w 360"/>
              <a:gd name="T45" fmla="*/ 34 h 380"/>
              <a:gd name="T46" fmla="*/ 92 w 360"/>
              <a:gd name="T47" fmla="*/ 58 h 380"/>
              <a:gd name="T48" fmla="*/ 50 w 360"/>
              <a:gd name="T49" fmla="*/ 244 h 380"/>
              <a:gd name="T50" fmla="*/ 74 w 360"/>
              <a:gd name="T51" fmla="*/ 218 h 380"/>
              <a:gd name="T52" fmla="*/ 126 w 360"/>
              <a:gd name="T53" fmla="*/ 208 h 380"/>
              <a:gd name="T54" fmla="*/ 112 w 360"/>
              <a:gd name="T55" fmla="*/ 166 h 380"/>
              <a:gd name="T56" fmla="*/ 128 w 360"/>
              <a:gd name="T57" fmla="*/ 122 h 380"/>
              <a:gd name="T58" fmla="*/ 166 w 360"/>
              <a:gd name="T59" fmla="*/ 90 h 380"/>
              <a:gd name="T60" fmla="*/ 154 w 360"/>
              <a:gd name="T61" fmla="*/ 74 h 380"/>
              <a:gd name="T62" fmla="*/ 72 w 360"/>
              <a:gd name="T63" fmla="*/ 68 h 380"/>
              <a:gd name="T64" fmla="*/ 20 w 360"/>
              <a:gd name="T65" fmla="*/ 80 h 380"/>
              <a:gd name="T66" fmla="*/ 0 w 360"/>
              <a:gd name="T67" fmla="*/ 190 h 380"/>
              <a:gd name="T68" fmla="*/ 12 w 360"/>
              <a:gd name="T69" fmla="*/ 208 h 380"/>
              <a:gd name="T70" fmla="*/ 28 w 360"/>
              <a:gd name="T71" fmla="*/ 200 h 380"/>
              <a:gd name="T72" fmla="*/ 170 w 360"/>
              <a:gd name="T73" fmla="*/ 118 h 380"/>
              <a:gd name="T74" fmla="*/ 136 w 360"/>
              <a:gd name="T75" fmla="*/ 146 h 380"/>
              <a:gd name="T76" fmla="*/ 136 w 360"/>
              <a:gd name="T77" fmla="*/ 184 h 380"/>
              <a:gd name="T78" fmla="*/ 170 w 360"/>
              <a:gd name="T79" fmla="*/ 214 h 380"/>
              <a:gd name="T80" fmla="*/ 208 w 360"/>
              <a:gd name="T81" fmla="*/ 206 h 380"/>
              <a:gd name="T82" fmla="*/ 228 w 360"/>
              <a:gd name="T83" fmla="*/ 166 h 380"/>
              <a:gd name="T84" fmla="*/ 214 w 360"/>
              <a:gd name="T85" fmla="*/ 132 h 380"/>
              <a:gd name="T86" fmla="*/ 296 w 360"/>
              <a:gd name="T87" fmla="*/ 260 h 380"/>
              <a:gd name="T88" fmla="*/ 288 w 360"/>
              <a:gd name="T89" fmla="*/ 246 h 380"/>
              <a:gd name="T90" fmla="*/ 180 w 360"/>
              <a:gd name="T91" fmla="*/ 278 h 380"/>
              <a:gd name="T92" fmla="*/ 82 w 360"/>
              <a:gd name="T93" fmla="*/ 236 h 380"/>
              <a:gd name="T94" fmla="*/ 64 w 360"/>
              <a:gd name="T95" fmla="*/ 260 h 380"/>
              <a:gd name="T96" fmla="*/ 106 w 360"/>
              <a:gd name="T97" fmla="*/ 304 h 380"/>
              <a:gd name="T98" fmla="*/ 146 w 360"/>
              <a:gd name="T99" fmla="*/ 378 h 380"/>
              <a:gd name="T100" fmla="*/ 214 w 360"/>
              <a:gd name="T101" fmla="*/ 378 h 380"/>
              <a:gd name="T102" fmla="*/ 264 w 360"/>
              <a:gd name="T103" fmla="*/ 362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60" h="380">
                <a:moveTo>
                  <a:pt x="240" y="28"/>
                </a:moveTo>
                <a:lnTo>
                  <a:pt x="240" y="28"/>
                </a:lnTo>
                <a:lnTo>
                  <a:pt x="240" y="22"/>
                </a:lnTo>
                <a:lnTo>
                  <a:pt x="242" y="18"/>
                </a:lnTo>
                <a:lnTo>
                  <a:pt x="248" y="8"/>
                </a:lnTo>
                <a:lnTo>
                  <a:pt x="258" y="2"/>
                </a:lnTo>
                <a:lnTo>
                  <a:pt x="262" y="0"/>
                </a:lnTo>
                <a:lnTo>
                  <a:pt x="268" y="0"/>
                </a:lnTo>
                <a:lnTo>
                  <a:pt x="268" y="0"/>
                </a:lnTo>
                <a:lnTo>
                  <a:pt x="274" y="0"/>
                </a:lnTo>
                <a:lnTo>
                  <a:pt x="280" y="2"/>
                </a:lnTo>
                <a:lnTo>
                  <a:pt x="290" y="8"/>
                </a:lnTo>
                <a:lnTo>
                  <a:pt x="296" y="18"/>
                </a:lnTo>
                <a:lnTo>
                  <a:pt x="298" y="22"/>
                </a:lnTo>
                <a:lnTo>
                  <a:pt x="298" y="28"/>
                </a:lnTo>
                <a:lnTo>
                  <a:pt x="298" y="28"/>
                </a:lnTo>
                <a:lnTo>
                  <a:pt x="298" y="34"/>
                </a:lnTo>
                <a:lnTo>
                  <a:pt x="296" y="40"/>
                </a:lnTo>
                <a:lnTo>
                  <a:pt x="290" y="50"/>
                </a:lnTo>
                <a:lnTo>
                  <a:pt x="280" y="56"/>
                </a:lnTo>
                <a:lnTo>
                  <a:pt x="274" y="58"/>
                </a:lnTo>
                <a:lnTo>
                  <a:pt x="268" y="58"/>
                </a:lnTo>
                <a:lnTo>
                  <a:pt x="268" y="58"/>
                </a:lnTo>
                <a:lnTo>
                  <a:pt x="262" y="58"/>
                </a:lnTo>
                <a:lnTo>
                  <a:pt x="258" y="56"/>
                </a:lnTo>
                <a:lnTo>
                  <a:pt x="248" y="50"/>
                </a:lnTo>
                <a:lnTo>
                  <a:pt x="242" y="40"/>
                </a:lnTo>
                <a:lnTo>
                  <a:pt x="240" y="34"/>
                </a:lnTo>
                <a:lnTo>
                  <a:pt x="240" y="28"/>
                </a:lnTo>
                <a:lnTo>
                  <a:pt x="240" y="28"/>
                </a:lnTo>
                <a:close/>
                <a:moveTo>
                  <a:pt x="360" y="190"/>
                </a:moveTo>
                <a:lnTo>
                  <a:pt x="344" y="90"/>
                </a:lnTo>
                <a:lnTo>
                  <a:pt x="344" y="90"/>
                </a:lnTo>
                <a:lnTo>
                  <a:pt x="344" y="88"/>
                </a:lnTo>
                <a:lnTo>
                  <a:pt x="344" y="88"/>
                </a:lnTo>
                <a:lnTo>
                  <a:pt x="340" y="80"/>
                </a:lnTo>
                <a:lnTo>
                  <a:pt x="332" y="74"/>
                </a:lnTo>
                <a:lnTo>
                  <a:pt x="324" y="70"/>
                </a:lnTo>
                <a:lnTo>
                  <a:pt x="314" y="68"/>
                </a:lnTo>
                <a:lnTo>
                  <a:pt x="288" y="68"/>
                </a:lnTo>
                <a:lnTo>
                  <a:pt x="270" y="102"/>
                </a:lnTo>
                <a:lnTo>
                  <a:pt x="250" y="68"/>
                </a:lnTo>
                <a:lnTo>
                  <a:pt x="222" y="68"/>
                </a:lnTo>
                <a:lnTo>
                  <a:pt x="222" y="68"/>
                </a:lnTo>
                <a:lnTo>
                  <a:pt x="214" y="70"/>
                </a:lnTo>
                <a:lnTo>
                  <a:pt x="206" y="74"/>
                </a:lnTo>
                <a:lnTo>
                  <a:pt x="198" y="80"/>
                </a:lnTo>
                <a:lnTo>
                  <a:pt x="194" y="88"/>
                </a:lnTo>
                <a:lnTo>
                  <a:pt x="194" y="88"/>
                </a:lnTo>
                <a:lnTo>
                  <a:pt x="194" y="90"/>
                </a:lnTo>
                <a:lnTo>
                  <a:pt x="192" y="98"/>
                </a:lnTo>
                <a:lnTo>
                  <a:pt x="192" y="98"/>
                </a:lnTo>
                <a:lnTo>
                  <a:pt x="204" y="102"/>
                </a:lnTo>
                <a:lnTo>
                  <a:pt x="214" y="106"/>
                </a:lnTo>
                <a:lnTo>
                  <a:pt x="224" y="114"/>
                </a:lnTo>
                <a:lnTo>
                  <a:pt x="232" y="122"/>
                </a:lnTo>
                <a:lnTo>
                  <a:pt x="240" y="132"/>
                </a:lnTo>
                <a:lnTo>
                  <a:pt x="244" y="142"/>
                </a:lnTo>
                <a:lnTo>
                  <a:pt x="248" y="154"/>
                </a:lnTo>
                <a:lnTo>
                  <a:pt x="248" y="166"/>
                </a:lnTo>
                <a:lnTo>
                  <a:pt x="248" y="166"/>
                </a:lnTo>
                <a:lnTo>
                  <a:pt x="248" y="178"/>
                </a:lnTo>
                <a:lnTo>
                  <a:pt x="246" y="188"/>
                </a:lnTo>
                <a:lnTo>
                  <a:pt x="240" y="198"/>
                </a:lnTo>
                <a:lnTo>
                  <a:pt x="234" y="208"/>
                </a:lnTo>
                <a:lnTo>
                  <a:pt x="250" y="208"/>
                </a:lnTo>
                <a:lnTo>
                  <a:pt x="250" y="208"/>
                </a:lnTo>
                <a:lnTo>
                  <a:pt x="260" y="208"/>
                </a:lnTo>
                <a:lnTo>
                  <a:pt x="270" y="210"/>
                </a:lnTo>
                <a:lnTo>
                  <a:pt x="278" y="214"/>
                </a:lnTo>
                <a:lnTo>
                  <a:pt x="286" y="218"/>
                </a:lnTo>
                <a:lnTo>
                  <a:pt x="294" y="222"/>
                </a:lnTo>
                <a:lnTo>
                  <a:pt x="300" y="228"/>
                </a:lnTo>
                <a:lnTo>
                  <a:pt x="306" y="236"/>
                </a:lnTo>
                <a:lnTo>
                  <a:pt x="310" y="244"/>
                </a:lnTo>
                <a:lnTo>
                  <a:pt x="308" y="118"/>
                </a:lnTo>
                <a:lnTo>
                  <a:pt x="318" y="118"/>
                </a:lnTo>
                <a:lnTo>
                  <a:pt x="330" y="196"/>
                </a:lnTo>
                <a:lnTo>
                  <a:pt x="330" y="196"/>
                </a:lnTo>
                <a:lnTo>
                  <a:pt x="332" y="200"/>
                </a:lnTo>
                <a:lnTo>
                  <a:pt x="336" y="204"/>
                </a:lnTo>
                <a:lnTo>
                  <a:pt x="340" y="208"/>
                </a:lnTo>
                <a:lnTo>
                  <a:pt x="346" y="208"/>
                </a:lnTo>
                <a:lnTo>
                  <a:pt x="346" y="208"/>
                </a:lnTo>
                <a:lnTo>
                  <a:pt x="348" y="208"/>
                </a:lnTo>
                <a:lnTo>
                  <a:pt x="348" y="208"/>
                </a:lnTo>
                <a:lnTo>
                  <a:pt x="354" y="206"/>
                </a:lnTo>
                <a:lnTo>
                  <a:pt x="358" y="202"/>
                </a:lnTo>
                <a:lnTo>
                  <a:pt x="360" y="196"/>
                </a:lnTo>
                <a:lnTo>
                  <a:pt x="360" y="190"/>
                </a:lnTo>
                <a:lnTo>
                  <a:pt x="360" y="190"/>
                </a:lnTo>
                <a:close/>
                <a:moveTo>
                  <a:pt x="92" y="58"/>
                </a:moveTo>
                <a:lnTo>
                  <a:pt x="92" y="58"/>
                </a:lnTo>
                <a:lnTo>
                  <a:pt x="98" y="58"/>
                </a:lnTo>
                <a:lnTo>
                  <a:pt x="102" y="56"/>
                </a:lnTo>
                <a:lnTo>
                  <a:pt x="112" y="50"/>
                </a:lnTo>
                <a:lnTo>
                  <a:pt x="118" y="40"/>
                </a:lnTo>
                <a:lnTo>
                  <a:pt x="120" y="34"/>
                </a:lnTo>
                <a:lnTo>
                  <a:pt x="120" y="28"/>
                </a:lnTo>
                <a:lnTo>
                  <a:pt x="120" y="28"/>
                </a:lnTo>
                <a:lnTo>
                  <a:pt x="120" y="22"/>
                </a:lnTo>
                <a:lnTo>
                  <a:pt x="118" y="18"/>
                </a:lnTo>
                <a:lnTo>
                  <a:pt x="112" y="8"/>
                </a:lnTo>
                <a:lnTo>
                  <a:pt x="102" y="2"/>
                </a:lnTo>
                <a:lnTo>
                  <a:pt x="98" y="0"/>
                </a:lnTo>
                <a:lnTo>
                  <a:pt x="92" y="0"/>
                </a:lnTo>
                <a:lnTo>
                  <a:pt x="92" y="0"/>
                </a:lnTo>
                <a:lnTo>
                  <a:pt x="86" y="0"/>
                </a:lnTo>
                <a:lnTo>
                  <a:pt x="80" y="2"/>
                </a:lnTo>
                <a:lnTo>
                  <a:pt x="70" y="8"/>
                </a:lnTo>
                <a:lnTo>
                  <a:pt x="64" y="18"/>
                </a:lnTo>
                <a:lnTo>
                  <a:pt x="62" y="22"/>
                </a:lnTo>
                <a:lnTo>
                  <a:pt x="62" y="28"/>
                </a:lnTo>
                <a:lnTo>
                  <a:pt x="62" y="28"/>
                </a:lnTo>
                <a:lnTo>
                  <a:pt x="62" y="34"/>
                </a:lnTo>
                <a:lnTo>
                  <a:pt x="64" y="40"/>
                </a:lnTo>
                <a:lnTo>
                  <a:pt x="70" y="50"/>
                </a:lnTo>
                <a:lnTo>
                  <a:pt x="80" y="56"/>
                </a:lnTo>
                <a:lnTo>
                  <a:pt x="86" y="58"/>
                </a:lnTo>
                <a:lnTo>
                  <a:pt x="92" y="58"/>
                </a:lnTo>
                <a:lnTo>
                  <a:pt x="92" y="58"/>
                </a:lnTo>
                <a:close/>
                <a:moveTo>
                  <a:pt x="30" y="196"/>
                </a:moveTo>
                <a:lnTo>
                  <a:pt x="42" y="118"/>
                </a:lnTo>
                <a:lnTo>
                  <a:pt x="52" y="118"/>
                </a:lnTo>
                <a:lnTo>
                  <a:pt x="50" y="244"/>
                </a:lnTo>
                <a:lnTo>
                  <a:pt x="50" y="244"/>
                </a:lnTo>
                <a:lnTo>
                  <a:pt x="54" y="236"/>
                </a:lnTo>
                <a:lnTo>
                  <a:pt x="60" y="228"/>
                </a:lnTo>
                <a:lnTo>
                  <a:pt x="66" y="222"/>
                </a:lnTo>
                <a:lnTo>
                  <a:pt x="74" y="218"/>
                </a:lnTo>
                <a:lnTo>
                  <a:pt x="82" y="214"/>
                </a:lnTo>
                <a:lnTo>
                  <a:pt x="90" y="210"/>
                </a:lnTo>
                <a:lnTo>
                  <a:pt x="100" y="208"/>
                </a:lnTo>
                <a:lnTo>
                  <a:pt x="110" y="208"/>
                </a:lnTo>
                <a:lnTo>
                  <a:pt x="126" y="208"/>
                </a:lnTo>
                <a:lnTo>
                  <a:pt x="126" y="208"/>
                </a:lnTo>
                <a:lnTo>
                  <a:pt x="120" y="198"/>
                </a:lnTo>
                <a:lnTo>
                  <a:pt x="114" y="188"/>
                </a:lnTo>
                <a:lnTo>
                  <a:pt x="112" y="178"/>
                </a:lnTo>
                <a:lnTo>
                  <a:pt x="112" y="166"/>
                </a:lnTo>
                <a:lnTo>
                  <a:pt x="112" y="166"/>
                </a:lnTo>
                <a:lnTo>
                  <a:pt x="112" y="154"/>
                </a:lnTo>
                <a:lnTo>
                  <a:pt x="116" y="142"/>
                </a:lnTo>
                <a:lnTo>
                  <a:pt x="120" y="132"/>
                </a:lnTo>
                <a:lnTo>
                  <a:pt x="128" y="122"/>
                </a:lnTo>
                <a:lnTo>
                  <a:pt x="136" y="114"/>
                </a:lnTo>
                <a:lnTo>
                  <a:pt x="146" y="106"/>
                </a:lnTo>
                <a:lnTo>
                  <a:pt x="156" y="102"/>
                </a:lnTo>
                <a:lnTo>
                  <a:pt x="168" y="98"/>
                </a:lnTo>
                <a:lnTo>
                  <a:pt x="166" y="90"/>
                </a:lnTo>
                <a:lnTo>
                  <a:pt x="166" y="90"/>
                </a:lnTo>
                <a:lnTo>
                  <a:pt x="166" y="88"/>
                </a:lnTo>
                <a:lnTo>
                  <a:pt x="166" y="88"/>
                </a:lnTo>
                <a:lnTo>
                  <a:pt x="162" y="80"/>
                </a:lnTo>
                <a:lnTo>
                  <a:pt x="154" y="74"/>
                </a:lnTo>
                <a:lnTo>
                  <a:pt x="146" y="70"/>
                </a:lnTo>
                <a:lnTo>
                  <a:pt x="138" y="68"/>
                </a:lnTo>
                <a:lnTo>
                  <a:pt x="110" y="68"/>
                </a:lnTo>
                <a:lnTo>
                  <a:pt x="90" y="102"/>
                </a:lnTo>
                <a:lnTo>
                  <a:pt x="72" y="68"/>
                </a:lnTo>
                <a:lnTo>
                  <a:pt x="46" y="68"/>
                </a:lnTo>
                <a:lnTo>
                  <a:pt x="46" y="68"/>
                </a:lnTo>
                <a:lnTo>
                  <a:pt x="36" y="70"/>
                </a:lnTo>
                <a:lnTo>
                  <a:pt x="28" y="74"/>
                </a:lnTo>
                <a:lnTo>
                  <a:pt x="20" y="80"/>
                </a:lnTo>
                <a:lnTo>
                  <a:pt x="16" y="88"/>
                </a:lnTo>
                <a:lnTo>
                  <a:pt x="16" y="88"/>
                </a:lnTo>
                <a:lnTo>
                  <a:pt x="16" y="90"/>
                </a:lnTo>
                <a:lnTo>
                  <a:pt x="0" y="190"/>
                </a:lnTo>
                <a:lnTo>
                  <a:pt x="0" y="190"/>
                </a:lnTo>
                <a:lnTo>
                  <a:pt x="0" y="196"/>
                </a:lnTo>
                <a:lnTo>
                  <a:pt x="2" y="202"/>
                </a:lnTo>
                <a:lnTo>
                  <a:pt x="6" y="206"/>
                </a:lnTo>
                <a:lnTo>
                  <a:pt x="12" y="208"/>
                </a:lnTo>
                <a:lnTo>
                  <a:pt x="12" y="208"/>
                </a:lnTo>
                <a:lnTo>
                  <a:pt x="14" y="208"/>
                </a:lnTo>
                <a:lnTo>
                  <a:pt x="14" y="208"/>
                </a:lnTo>
                <a:lnTo>
                  <a:pt x="20" y="208"/>
                </a:lnTo>
                <a:lnTo>
                  <a:pt x="24" y="204"/>
                </a:lnTo>
                <a:lnTo>
                  <a:pt x="28" y="200"/>
                </a:lnTo>
                <a:lnTo>
                  <a:pt x="30" y="196"/>
                </a:lnTo>
                <a:lnTo>
                  <a:pt x="30" y="196"/>
                </a:lnTo>
                <a:close/>
                <a:moveTo>
                  <a:pt x="180" y="118"/>
                </a:moveTo>
                <a:lnTo>
                  <a:pt x="180" y="118"/>
                </a:lnTo>
                <a:lnTo>
                  <a:pt x="170" y="118"/>
                </a:lnTo>
                <a:lnTo>
                  <a:pt x="162" y="120"/>
                </a:lnTo>
                <a:lnTo>
                  <a:pt x="152" y="126"/>
                </a:lnTo>
                <a:lnTo>
                  <a:pt x="146" y="132"/>
                </a:lnTo>
                <a:lnTo>
                  <a:pt x="140" y="138"/>
                </a:lnTo>
                <a:lnTo>
                  <a:pt x="136" y="146"/>
                </a:lnTo>
                <a:lnTo>
                  <a:pt x="132" y="156"/>
                </a:lnTo>
                <a:lnTo>
                  <a:pt x="132" y="166"/>
                </a:lnTo>
                <a:lnTo>
                  <a:pt x="132" y="166"/>
                </a:lnTo>
                <a:lnTo>
                  <a:pt x="132" y="176"/>
                </a:lnTo>
                <a:lnTo>
                  <a:pt x="136" y="184"/>
                </a:lnTo>
                <a:lnTo>
                  <a:pt x="140" y="194"/>
                </a:lnTo>
                <a:lnTo>
                  <a:pt x="146" y="200"/>
                </a:lnTo>
                <a:lnTo>
                  <a:pt x="152" y="206"/>
                </a:lnTo>
                <a:lnTo>
                  <a:pt x="162" y="210"/>
                </a:lnTo>
                <a:lnTo>
                  <a:pt x="170" y="214"/>
                </a:lnTo>
                <a:lnTo>
                  <a:pt x="180" y="214"/>
                </a:lnTo>
                <a:lnTo>
                  <a:pt x="180" y="214"/>
                </a:lnTo>
                <a:lnTo>
                  <a:pt x="190" y="214"/>
                </a:lnTo>
                <a:lnTo>
                  <a:pt x="200" y="210"/>
                </a:lnTo>
                <a:lnTo>
                  <a:pt x="208" y="206"/>
                </a:lnTo>
                <a:lnTo>
                  <a:pt x="214" y="200"/>
                </a:lnTo>
                <a:lnTo>
                  <a:pt x="220" y="194"/>
                </a:lnTo>
                <a:lnTo>
                  <a:pt x="224" y="184"/>
                </a:lnTo>
                <a:lnTo>
                  <a:pt x="228" y="176"/>
                </a:lnTo>
                <a:lnTo>
                  <a:pt x="228" y="166"/>
                </a:lnTo>
                <a:lnTo>
                  <a:pt x="228" y="166"/>
                </a:lnTo>
                <a:lnTo>
                  <a:pt x="228" y="156"/>
                </a:lnTo>
                <a:lnTo>
                  <a:pt x="224" y="146"/>
                </a:lnTo>
                <a:lnTo>
                  <a:pt x="220" y="138"/>
                </a:lnTo>
                <a:lnTo>
                  <a:pt x="214" y="132"/>
                </a:lnTo>
                <a:lnTo>
                  <a:pt x="208" y="126"/>
                </a:lnTo>
                <a:lnTo>
                  <a:pt x="200" y="120"/>
                </a:lnTo>
                <a:lnTo>
                  <a:pt x="190" y="118"/>
                </a:lnTo>
                <a:lnTo>
                  <a:pt x="180" y="118"/>
                </a:lnTo>
                <a:close/>
                <a:moveTo>
                  <a:pt x="296" y="260"/>
                </a:moveTo>
                <a:lnTo>
                  <a:pt x="296" y="260"/>
                </a:lnTo>
                <a:lnTo>
                  <a:pt x="294" y="258"/>
                </a:lnTo>
                <a:lnTo>
                  <a:pt x="294" y="258"/>
                </a:lnTo>
                <a:lnTo>
                  <a:pt x="292" y="252"/>
                </a:lnTo>
                <a:lnTo>
                  <a:pt x="288" y="246"/>
                </a:lnTo>
                <a:lnTo>
                  <a:pt x="278" y="236"/>
                </a:lnTo>
                <a:lnTo>
                  <a:pt x="266" y="230"/>
                </a:lnTo>
                <a:lnTo>
                  <a:pt x="250" y="228"/>
                </a:lnTo>
                <a:lnTo>
                  <a:pt x="210" y="228"/>
                </a:lnTo>
                <a:lnTo>
                  <a:pt x="180" y="278"/>
                </a:lnTo>
                <a:lnTo>
                  <a:pt x="150" y="228"/>
                </a:lnTo>
                <a:lnTo>
                  <a:pt x="110" y="228"/>
                </a:lnTo>
                <a:lnTo>
                  <a:pt x="110" y="228"/>
                </a:lnTo>
                <a:lnTo>
                  <a:pt x="94" y="230"/>
                </a:lnTo>
                <a:lnTo>
                  <a:pt x="82" y="236"/>
                </a:lnTo>
                <a:lnTo>
                  <a:pt x="72" y="246"/>
                </a:lnTo>
                <a:lnTo>
                  <a:pt x="68" y="252"/>
                </a:lnTo>
                <a:lnTo>
                  <a:pt x="66" y="258"/>
                </a:lnTo>
                <a:lnTo>
                  <a:pt x="66" y="258"/>
                </a:lnTo>
                <a:lnTo>
                  <a:pt x="64" y="260"/>
                </a:lnTo>
                <a:lnTo>
                  <a:pt x="52" y="336"/>
                </a:lnTo>
                <a:lnTo>
                  <a:pt x="52" y="336"/>
                </a:lnTo>
                <a:lnTo>
                  <a:pt x="72" y="352"/>
                </a:lnTo>
                <a:lnTo>
                  <a:pt x="96" y="362"/>
                </a:lnTo>
                <a:lnTo>
                  <a:pt x="106" y="304"/>
                </a:lnTo>
                <a:lnTo>
                  <a:pt x="118" y="304"/>
                </a:lnTo>
                <a:lnTo>
                  <a:pt x="114" y="370"/>
                </a:lnTo>
                <a:lnTo>
                  <a:pt x="114" y="370"/>
                </a:lnTo>
                <a:lnTo>
                  <a:pt x="130" y="374"/>
                </a:lnTo>
                <a:lnTo>
                  <a:pt x="146" y="378"/>
                </a:lnTo>
                <a:lnTo>
                  <a:pt x="162" y="380"/>
                </a:lnTo>
                <a:lnTo>
                  <a:pt x="180" y="380"/>
                </a:lnTo>
                <a:lnTo>
                  <a:pt x="180" y="380"/>
                </a:lnTo>
                <a:lnTo>
                  <a:pt x="196" y="380"/>
                </a:lnTo>
                <a:lnTo>
                  <a:pt x="214" y="378"/>
                </a:lnTo>
                <a:lnTo>
                  <a:pt x="230" y="374"/>
                </a:lnTo>
                <a:lnTo>
                  <a:pt x="246" y="370"/>
                </a:lnTo>
                <a:lnTo>
                  <a:pt x="242" y="304"/>
                </a:lnTo>
                <a:lnTo>
                  <a:pt x="254" y="304"/>
                </a:lnTo>
                <a:lnTo>
                  <a:pt x="264" y="362"/>
                </a:lnTo>
                <a:lnTo>
                  <a:pt x="264" y="362"/>
                </a:lnTo>
                <a:lnTo>
                  <a:pt x="288" y="350"/>
                </a:lnTo>
                <a:lnTo>
                  <a:pt x="308" y="336"/>
                </a:lnTo>
                <a:lnTo>
                  <a:pt x="296" y="2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4918"/>
          <p:cNvSpPr>
            <a:spLocks noEditPoints="1"/>
          </p:cNvSpPr>
          <p:nvPr/>
        </p:nvSpPr>
        <p:spPr bwMode="auto">
          <a:xfrm>
            <a:off x="6055235" y="1552111"/>
            <a:ext cx="293911" cy="491458"/>
          </a:xfrm>
          <a:custGeom>
            <a:avLst/>
            <a:gdLst>
              <a:gd name="T0" fmla="*/ 226 w 244"/>
              <a:gd name="T1" fmla="*/ 162 h 408"/>
              <a:gd name="T2" fmla="*/ 226 w 244"/>
              <a:gd name="T3" fmla="*/ 102 h 408"/>
              <a:gd name="T4" fmla="*/ 220 w 244"/>
              <a:gd name="T5" fmla="*/ 96 h 408"/>
              <a:gd name="T6" fmla="*/ 198 w 244"/>
              <a:gd name="T7" fmla="*/ 104 h 408"/>
              <a:gd name="T8" fmla="*/ 172 w 244"/>
              <a:gd name="T9" fmla="*/ 80 h 408"/>
              <a:gd name="T10" fmla="*/ 84 w 244"/>
              <a:gd name="T11" fmla="*/ 78 h 408"/>
              <a:gd name="T12" fmla="*/ 52 w 244"/>
              <a:gd name="T13" fmla="*/ 92 h 408"/>
              <a:gd name="T14" fmla="*/ 28 w 244"/>
              <a:gd name="T15" fmla="*/ 98 h 408"/>
              <a:gd name="T16" fmla="*/ 20 w 244"/>
              <a:gd name="T17" fmla="*/ 98 h 408"/>
              <a:gd name="T18" fmla="*/ 16 w 244"/>
              <a:gd name="T19" fmla="*/ 162 h 408"/>
              <a:gd name="T20" fmla="*/ 16 w 244"/>
              <a:gd name="T21" fmla="*/ 162 h 408"/>
              <a:gd name="T22" fmla="*/ 2 w 244"/>
              <a:gd name="T23" fmla="*/ 172 h 408"/>
              <a:gd name="T24" fmla="*/ 2 w 244"/>
              <a:gd name="T25" fmla="*/ 186 h 408"/>
              <a:gd name="T26" fmla="*/ 16 w 244"/>
              <a:gd name="T27" fmla="*/ 196 h 408"/>
              <a:gd name="T28" fmla="*/ 16 w 244"/>
              <a:gd name="T29" fmla="*/ 228 h 408"/>
              <a:gd name="T30" fmla="*/ 22 w 244"/>
              <a:gd name="T31" fmla="*/ 236 h 408"/>
              <a:gd name="T32" fmla="*/ 74 w 244"/>
              <a:gd name="T33" fmla="*/ 388 h 408"/>
              <a:gd name="T34" fmla="*/ 86 w 244"/>
              <a:gd name="T35" fmla="*/ 406 h 408"/>
              <a:gd name="T36" fmla="*/ 102 w 244"/>
              <a:gd name="T37" fmla="*/ 406 h 408"/>
              <a:gd name="T38" fmla="*/ 114 w 244"/>
              <a:gd name="T39" fmla="*/ 388 h 408"/>
              <a:gd name="T40" fmla="*/ 118 w 244"/>
              <a:gd name="T41" fmla="*/ 272 h 408"/>
              <a:gd name="T42" fmla="*/ 124 w 244"/>
              <a:gd name="T43" fmla="*/ 272 h 408"/>
              <a:gd name="T44" fmla="*/ 130 w 244"/>
              <a:gd name="T45" fmla="*/ 388 h 408"/>
              <a:gd name="T46" fmla="*/ 136 w 244"/>
              <a:gd name="T47" fmla="*/ 402 h 408"/>
              <a:gd name="T48" fmla="*/ 150 w 244"/>
              <a:gd name="T49" fmla="*/ 408 h 408"/>
              <a:gd name="T50" fmla="*/ 168 w 244"/>
              <a:gd name="T51" fmla="*/ 396 h 408"/>
              <a:gd name="T52" fmla="*/ 222 w 244"/>
              <a:gd name="T53" fmla="*/ 236 h 408"/>
              <a:gd name="T54" fmla="*/ 226 w 244"/>
              <a:gd name="T55" fmla="*/ 228 h 408"/>
              <a:gd name="T56" fmla="*/ 226 w 244"/>
              <a:gd name="T57" fmla="*/ 196 h 408"/>
              <a:gd name="T58" fmla="*/ 238 w 244"/>
              <a:gd name="T59" fmla="*/ 192 h 408"/>
              <a:gd name="T60" fmla="*/ 244 w 244"/>
              <a:gd name="T61" fmla="*/ 180 h 408"/>
              <a:gd name="T62" fmla="*/ 234 w 244"/>
              <a:gd name="T63" fmla="*/ 164 h 408"/>
              <a:gd name="T64" fmla="*/ 34 w 244"/>
              <a:gd name="T65" fmla="*/ 118 h 408"/>
              <a:gd name="T66" fmla="*/ 34 w 244"/>
              <a:gd name="T67" fmla="*/ 222 h 408"/>
              <a:gd name="T68" fmla="*/ 130 w 244"/>
              <a:gd name="T69" fmla="*/ 252 h 408"/>
              <a:gd name="T70" fmla="*/ 210 w 244"/>
              <a:gd name="T71" fmla="*/ 222 h 408"/>
              <a:gd name="T72" fmla="*/ 88 w 244"/>
              <a:gd name="T73" fmla="*/ 28 h 408"/>
              <a:gd name="T74" fmla="*/ 98 w 244"/>
              <a:gd name="T75" fmla="*/ 10 h 408"/>
              <a:gd name="T76" fmla="*/ 114 w 244"/>
              <a:gd name="T77" fmla="*/ 2 h 408"/>
              <a:gd name="T78" fmla="*/ 128 w 244"/>
              <a:gd name="T79" fmla="*/ 2 h 408"/>
              <a:gd name="T80" fmla="*/ 146 w 244"/>
              <a:gd name="T81" fmla="*/ 10 h 408"/>
              <a:gd name="T82" fmla="*/ 156 w 244"/>
              <a:gd name="T83" fmla="*/ 28 h 408"/>
              <a:gd name="T84" fmla="*/ 156 w 244"/>
              <a:gd name="T85" fmla="*/ 42 h 408"/>
              <a:gd name="T86" fmla="*/ 146 w 244"/>
              <a:gd name="T87" fmla="*/ 60 h 408"/>
              <a:gd name="T88" fmla="*/ 128 w 244"/>
              <a:gd name="T89" fmla="*/ 70 h 408"/>
              <a:gd name="T90" fmla="*/ 114 w 244"/>
              <a:gd name="T91" fmla="*/ 70 h 408"/>
              <a:gd name="T92" fmla="*/ 98 w 244"/>
              <a:gd name="T93" fmla="*/ 60 h 408"/>
              <a:gd name="T94" fmla="*/ 88 w 244"/>
              <a:gd name="T95" fmla="*/ 42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4" h="408">
                <a:moveTo>
                  <a:pt x="226" y="162"/>
                </a:moveTo>
                <a:lnTo>
                  <a:pt x="226" y="162"/>
                </a:lnTo>
                <a:lnTo>
                  <a:pt x="226" y="162"/>
                </a:lnTo>
                <a:lnTo>
                  <a:pt x="226" y="106"/>
                </a:lnTo>
                <a:lnTo>
                  <a:pt x="226" y="106"/>
                </a:lnTo>
                <a:lnTo>
                  <a:pt x="226" y="102"/>
                </a:lnTo>
                <a:lnTo>
                  <a:pt x="222" y="98"/>
                </a:lnTo>
                <a:lnTo>
                  <a:pt x="222" y="98"/>
                </a:lnTo>
                <a:lnTo>
                  <a:pt x="220" y="96"/>
                </a:lnTo>
                <a:lnTo>
                  <a:pt x="214" y="98"/>
                </a:lnTo>
                <a:lnTo>
                  <a:pt x="198" y="104"/>
                </a:lnTo>
                <a:lnTo>
                  <a:pt x="198" y="104"/>
                </a:lnTo>
                <a:lnTo>
                  <a:pt x="192" y="94"/>
                </a:lnTo>
                <a:lnTo>
                  <a:pt x="182" y="86"/>
                </a:lnTo>
                <a:lnTo>
                  <a:pt x="172" y="80"/>
                </a:lnTo>
                <a:lnTo>
                  <a:pt x="158" y="78"/>
                </a:lnTo>
                <a:lnTo>
                  <a:pt x="84" y="78"/>
                </a:lnTo>
                <a:lnTo>
                  <a:pt x="84" y="78"/>
                </a:lnTo>
                <a:lnTo>
                  <a:pt x="72" y="80"/>
                </a:lnTo>
                <a:lnTo>
                  <a:pt x="60" y="84"/>
                </a:lnTo>
                <a:lnTo>
                  <a:pt x="52" y="92"/>
                </a:lnTo>
                <a:lnTo>
                  <a:pt x="44" y="104"/>
                </a:lnTo>
                <a:lnTo>
                  <a:pt x="28" y="98"/>
                </a:lnTo>
                <a:lnTo>
                  <a:pt x="28" y="98"/>
                </a:lnTo>
                <a:lnTo>
                  <a:pt x="24" y="96"/>
                </a:lnTo>
                <a:lnTo>
                  <a:pt x="20" y="98"/>
                </a:lnTo>
                <a:lnTo>
                  <a:pt x="20" y="98"/>
                </a:lnTo>
                <a:lnTo>
                  <a:pt x="18" y="102"/>
                </a:lnTo>
                <a:lnTo>
                  <a:pt x="16" y="106"/>
                </a:lnTo>
                <a:lnTo>
                  <a:pt x="16" y="162"/>
                </a:lnTo>
                <a:lnTo>
                  <a:pt x="16" y="162"/>
                </a:lnTo>
                <a:lnTo>
                  <a:pt x="16" y="162"/>
                </a:lnTo>
                <a:lnTo>
                  <a:pt x="16" y="162"/>
                </a:lnTo>
                <a:lnTo>
                  <a:pt x="10" y="164"/>
                </a:lnTo>
                <a:lnTo>
                  <a:pt x="4" y="168"/>
                </a:lnTo>
                <a:lnTo>
                  <a:pt x="2" y="172"/>
                </a:lnTo>
                <a:lnTo>
                  <a:pt x="0" y="180"/>
                </a:lnTo>
                <a:lnTo>
                  <a:pt x="0" y="180"/>
                </a:lnTo>
                <a:lnTo>
                  <a:pt x="2" y="186"/>
                </a:lnTo>
                <a:lnTo>
                  <a:pt x="4" y="192"/>
                </a:lnTo>
                <a:lnTo>
                  <a:pt x="10" y="194"/>
                </a:lnTo>
                <a:lnTo>
                  <a:pt x="16" y="196"/>
                </a:lnTo>
                <a:lnTo>
                  <a:pt x="16" y="196"/>
                </a:lnTo>
                <a:lnTo>
                  <a:pt x="16" y="196"/>
                </a:lnTo>
                <a:lnTo>
                  <a:pt x="16" y="228"/>
                </a:lnTo>
                <a:lnTo>
                  <a:pt x="16" y="228"/>
                </a:lnTo>
                <a:lnTo>
                  <a:pt x="18" y="234"/>
                </a:lnTo>
                <a:lnTo>
                  <a:pt x="22" y="236"/>
                </a:lnTo>
                <a:lnTo>
                  <a:pt x="74" y="256"/>
                </a:lnTo>
                <a:lnTo>
                  <a:pt x="74" y="388"/>
                </a:lnTo>
                <a:lnTo>
                  <a:pt x="74" y="388"/>
                </a:lnTo>
                <a:lnTo>
                  <a:pt x="76" y="396"/>
                </a:lnTo>
                <a:lnTo>
                  <a:pt x="80" y="402"/>
                </a:lnTo>
                <a:lnTo>
                  <a:pt x="86" y="406"/>
                </a:lnTo>
                <a:lnTo>
                  <a:pt x="94" y="408"/>
                </a:lnTo>
                <a:lnTo>
                  <a:pt x="94" y="408"/>
                </a:lnTo>
                <a:lnTo>
                  <a:pt x="102" y="406"/>
                </a:lnTo>
                <a:lnTo>
                  <a:pt x="108" y="402"/>
                </a:lnTo>
                <a:lnTo>
                  <a:pt x="112" y="396"/>
                </a:lnTo>
                <a:lnTo>
                  <a:pt x="114" y="388"/>
                </a:lnTo>
                <a:lnTo>
                  <a:pt x="114" y="270"/>
                </a:lnTo>
                <a:lnTo>
                  <a:pt x="118" y="272"/>
                </a:lnTo>
                <a:lnTo>
                  <a:pt x="118" y="272"/>
                </a:lnTo>
                <a:lnTo>
                  <a:pt x="122" y="274"/>
                </a:lnTo>
                <a:lnTo>
                  <a:pt x="122" y="274"/>
                </a:lnTo>
                <a:lnTo>
                  <a:pt x="124" y="272"/>
                </a:lnTo>
                <a:lnTo>
                  <a:pt x="124" y="272"/>
                </a:lnTo>
                <a:lnTo>
                  <a:pt x="130" y="270"/>
                </a:lnTo>
                <a:lnTo>
                  <a:pt x="130" y="388"/>
                </a:lnTo>
                <a:lnTo>
                  <a:pt x="130" y="388"/>
                </a:lnTo>
                <a:lnTo>
                  <a:pt x="132" y="396"/>
                </a:lnTo>
                <a:lnTo>
                  <a:pt x="136" y="402"/>
                </a:lnTo>
                <a:lnTo>
                  <a:pt x="142" y="406"/>
                </a:lnTo>
                <a:lnTo>
                  <a:pt x="150" y="408"/>
                </a:lnTo>
                <a:lnTo>
                  <a:pt x="150" y="408"/>
                </a:lnTo>
                <a:lnTo>
                  <a:pt x="158" y="406"/>
                </a:lnTo>
                <a:lnTo>
                  <a:pt x="164" y="402"/>
                </a:lnTo>
                <a:lnTo>
                  <a:pt x="168" y="396"/>
                </a:lnTo>
                <a:lnTo>
                  <a:pt x="170" y="388"/>
                </a:lnTo>
                <a:lnTo>
                  <a:pt x="170" y="256"/>
                </a:lnTo>
                <a:lnTo>
                  <a:pt x="222" y="236"/>
                </a:lnTo>
                <a:lnTo>
                  <a:pt x="222" y="236"/>
                </a:lnTo>
                <a:lnTo>
                  <a:pt x="226" y="234"/>
                </a:lnTo>
                <a:lnTo>
                  <a:pt x="226" y="228"/>
                </a:lnTo>
                <a:lnTo>
                  <a:pt x="226" y="196"/>
                </a:lnTo>
                <a:lnTo>
                  <a:pt x="226" y="196"/>
                </a:lnTo>
                <a:lnTo>
                  <a:pt x="226" y="196"/>
                </a:lnTo>
                <a:lnTo>
                  <a:pt x="226" y="196"/>
                </a:lnTo>
                <a:lnTo>
                  <a:pt x="234" y="194"/>
                </a:lnTo>
                <a:lnTo>
                  <a:pt x="238" y="192"/>
                </a:lnTo>
                <a:lnTo>
                  <a:pt x="242" y="186"/>
                </a:lnTo>
                <a:lnTo>
                  <a:pt x="244" y="180"/>
                </a:lnTo>
                <a:lnTo>
                  <a:pt x="244" y="180"/>
                </a:lnTo>
                <a:lnTo>
                  <a:pt x="242" y="172"/>
                </a:lnTo>
                <a:lnTo>
                  <a:pt x="238" y="168"/>
                </a:lnTo>
                <a:lnTo>
                  <a:pt x="234" y="164"/>
                </a:lnTo>
                <a:lnTo>
                  <a:pt x="226" y="162"/>
                </a:lnTo>
                <a:lnTo>
                  <a:pt x="226" y="162"/>
                </a:lnTo>
                <a:close/>
                <a:moveTo>
                  <a:pt x="34" y="118"/>
                </a:moveTo>
                <a:lnTo>
                  <a:pt x="114" y="148"/>
                </a:lnTo>
                <a:lnTo>
                  <a:pt x="114" y="252"/>
                </a:lnTo>
                <a:lnTo>
                  <a:pt x="34" y="222"/>
                </a:lnTo>
                <a:lnTo>
                  <a:pt x="34" y="118"/>
                </a:lnTo>
                <a:close/>
                <a:moveTo>
                  <a:pt x="210" y="222"/>
                </a:moveTo>
                <a:lnTo>
                  <a:pt x="130" y="252"/>
                </a:lnTo>
                <a:lnTo>
                  <a:pt x="130" y="148"/>
                </a:lnTo>
                <a:lnTo>
                  <a:pt x="210" y="118"/>
                </a:lnTo>
                <a:lnTo>
                  <a:pt x="210" y="222"/>
                </a:lnTo>
                <a:close/>
                <a:moveTo>
                  <a:pt x="88" y="36"/>
                </a:moveTo>
                <a:lnTo>
                  <a:pt x="88" y="36"/>
                </a:lnTo>
                <a:lnTo>
                  <a:pt x="88" y="28"/>
                </a:lnTo>
                <a:lnTo>
                  <a:pt x="90" y="22"/>
                </a:lnTo>
                <a:lnTo>
                  <a:pt x="94" y="16"/>
                </a:lnTo>
                <a:lnTo>
                  <a:pt x="98" y="10"/>
                </a:lnTo>
                <a:lnTo>
                  <a:pt x="102" y="6"/>
                </a:lnTo>
                <a:lnTo>
                  <a:pt x="108" y="4"/>
                </a:lnTo>
                <a:lnTo>
                  <a:pt x="114" y="2"/>
                </a:lnTo>
                <a:lnTo>
                  <a:pt x="122" y="0"/>
                </a:lnTo>
                <a:lnTo>
                  <a:pt x="122" y="0"/>
                </a:lnTo>
                <a:lnTo>
                  <a:pt x="128" y="2"/>
                </a:lnTo>
                <a:lnTo>
                  <a:pt x="136" y="4"/>
                </a:lnTo>
                <a:lnTo>
                  <a:pt x="142" y="6"/>
                </a:lnTo>
                <a:lnTo>
                  <a:pt x="146" y="10"/>
                </a:lnTo>
                <a:lnTo>
                  <a:pt x="150" y="16"/>
                </a:lnTo>
                <a:lnTo>
                  <a:pt x="154" y="22"/>
                </a:lnTo>
                <a:lnTo>
                  <a:pt x="156" y="28"/>
                </a:lnTo>
                <a:lnTo>
                  <a:pt x="156" y="36"/>
                </a:lnTo>
                <a:lnTo>
                  <a:pt x="156" y="36"/>
                </a:lnTo>
                <a:lnTo>
                  <a:pt x="156" y="42"/>
                </a:lnTo>
                <a:lnTo>
                  <a:pt x="154" y="48"/>
                </a:lnTo>
                <a:lnTo>
                  <a:pt x="150" y="54"/>
                </a:lnTo>
                <a:lnTo>
                  <a:pt x="146" y="60"/>
                </a:lnTo>
                <a:lnTo>
                  <a:pt x="142" y="64"/>
                </a:lnTo>
                <a:lnTo>
                  <a:pt x="136" y="68"/>
                </a:lnTo>
                <a:lnTo>
                  <a:pt x="128" y="70"/>
                </a:lnTo>
                <a:lnTo>
                  <a:pt x="122" y="70"/>
                </a:lnTo>
                <a:lnTo>
                  <a:pt x="122" y="70"/>
                </a:lnTo>
                <a:lnTo>
                  <a:pt x="114" y="70"/>
                </a:lnTo>
                <a:lnTo>
                  <a:pt x="108" y="68"/>
                </a:lnTo>
                <a:lnTo>
                  <a:pt x="102" y="64"/>
                </a:lnTo>
                <a:lnTo>
                  <a:pt x="98" y="60"/>
                </a:lnTo>
                <a:lnTo>
                  <a:pt x="94" y="54"/>
                </a:lnTo>
                <a:lnTo>
                  <a:pt x="90" y="48"/>
                </a:lnTo>
                <a:lnTo>
                  <a:pt x="88" y="42"/>
                </a:lnTo>
                <a:lnTo>
                  <a:pt x="88" y="36"/>
                </a:lnTo>
                <a:lnTo>
                  <a:pt x="88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7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0"/>
          <p:cNvGrpSpPr/>
          <p:nvPr/>
        </p:nvGrpSpPr>
        <p:grpSpPr>
          <a:xfrm>
            <a:off x="8133490" y="1233488"/>
            <a:ext cx="3690000" cy="5094159"/>
            <a:chOff x="567074" y="4825787"/>
            <a:chExt cx="1530000" cy="1872091"/>
          </a:xfrm>
        </p:grpSpPr>
        <p:sp>
          <p:nvSpPr>
            <p:cNvPr id="42" name="AutoShape 3"/>
            <p:cNvSpPr>
              <a:spLocks noChangeArrowheads="1"/>
            </p:cNvSpPr>
            <p:nvPr/>
          </p:nvSpPr>
          <p:spPr bwMode="auto">
            <a:xfrm rot="16200000" flipH="1">
              <a:off x="1178378" y="4214484"/>
              <a:ext cx="307252" cy="1529858"/>
            </a:xfrm>
            <a:custGeom>
              <a:avLst/>
              <a:gdLst>
                <a:gd name="connsiteX0" fmla="*/ 0 w 541355"/>
                <a:gd name="connsiteY0" fmla="*/ 0 h 1477802"/>
                <a:gd name="connsiteX1" fmla="*/ 373838 w 541355"/>
                <a:gd name="connsiteY1" fmla="*/ 0 h 1477802"/>
                <a:gd name="connsiteX2" fmla="*/ 541355 w 541355"/>
                <a:gd name="connsiteY2" fmla="*/ 738901 h 1477802"/>
                <a:gd name="connsiteX3" fmla="*/ 373838 w 541355"/>
                <a:gd name="connsiteY3" fmla="*/ 1477802 h 1477802"/>
                <a:gd name="connsiteX4" fmla="*/ 0 w 541355"/>
                <a:gd name="connsiteY4" fmla="*/ 1477802 h 1477802"/>
                <a:gd name="connsiteX5" fmla="*/ 0 w 541355"/>
                <a:gd name="connsiteY5" fmla="*/ 0 h 1477802"/>
                <a:gd name="connsiteX0" fmla="*/ 0 w 593609"/>
                <a:gd name="connsiteY0" fmla="*/ 0 h 1477802"/>
                <a:gd name="connsiteX1" fmla="*/ 373838 w 593609"/>
                <a:gd name="connsiteY1" fmla="*/ 0 h 1477802"/>
                <a:gd name="connsiteX2" fmla="*/ 593609 w 593609"/>
                <a:gd name="connsiteY2" fmla="*/ 747613 h 1477802"/>
                <a:gd name="connsiteX3" fmla="*/ 373838 w 593609"/>
                <a:gd name="connsiteY3" fmla="*/ 1477802 h 1477802"/>
                <a:gd name="connsiteX4" fmla="*/ 0 w 593609"/>
                <a:gd name="connsiteY4" fmla="*/ 1477802 h 1477802"/>
                <a:gd name="connsiteX5" fmla="*/ 0 w 593609"/>
                <a:gd name="connsiteY5" fmla="*/ 0 h 147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609" h="1477802">
                  <a:moveTo>
                    <a:pt x="0" y="0"/>
                  </a:moveTo>
                  <a:lnTo>
                    <a:pt x="373838" y="0"/>
                  </a:lnTo>
                  <a:lnTo>
                    <a:pt x="593609" y="747613"/>
                  </a:lnTo>
                  <a:lnTo>
                    <a:pt x="373838" y="1477802"/>
                  </a:lnTo>
                  <a:lnTo>
                    <a:pt x="0" y="1477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eaVert" lIns="52153" tIns="52153" rIns="52153" bIns="52153">
              <a:no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RESULTADO DE </a:t>
              </a:r>
              <a:r>
                <a:rPr lang="pt-BR" b="1" dirty="0" smtClean="0">
                  <a:solidFill>
                    <a:schemeClr val="bg1"/>
                  </a:solidFill>
                </a:rPr>
                <a:t>APRENDIZAGEM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Freeform 4"/>
            <p:cNvSpPr>
              <a:spLocks/>
            </p:cNvSpPr>
            <p:nvPr/>
          </p:nvSpPr>
          <p:spPr bwMode="auto">
            <a:xfrm>
              <a:off x="567074" y="4865086"/>
              <a:ext cx="1530000" cy="1832792"/>
            </a:xfrm>
            <a:prstGeom prst="rect">
              <a:avLst/>
            </a:prstGeom>
            <a:noFill/>
            <a:ln w="12700" cap="rnd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lIns="52153" tIns="52153" rIns="52153" bIns="52153">
              <a:noAutofit/>
            </a:bodyPr>
            <a:lstStyle/>
            <a:p>
              <a:pPr defTabSz="1042988">
                <a:spcAft>
                  <a:spcPts val="400"/>
                </a:spcAft>
                <a:buClrTx/>
                <a:buSzTx/>
                <a:buFontTx/>
                <a:buNone/>
              </a:pPr>
              <a:endParaRPr lang="pt-BR" sz="16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4" name="Rectangle 11"/>
            <p:cNvSpPr>
              <a:spLocks noChangeArrowheads="1"/>
            </p:cNvSpPr>
            <p:nvPr/>
          </p:nvSpPr>
          <p:spPr bwMode="auto">
            <a:xfrm>
              <a:off x="593785" y="5375410"/>
              <a:ext cx="1476437" cy="9802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noAutofit/>
            </a:bodyPr>
            <a:lstStyle/>
            <a:p>
              <a:r>
                <a:rPr lang="pt-B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PRODUZIR</a:t>
              </a:r>
              <a:r>
                <a:rPr lang="pt-B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textos que se configurem em diferentes gêneros do discurso que emergem das esferas jornalística </a:t>
              </a:r>
              <a:r>
                <a:rPr lang="pt-B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e/ou publicitária</a:t>
              </a:r>
              <a:endParaRPr lang="pt-B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Alinhamento Construtivo do Curso:</a:t>
            </a:r>
            <a:br>
              <a:rPr lang="pt-BR" dirty="0"/>
            </a:br>
            <a:r>
              <a:rPr lang="pt-BR" dirty="0"/>
              <a:t>Jornalismo, Publicidade e Propaganda </a:t>
            </a:r>
          </a:p>
        </p:txBody>
      </p:sp>
      <p:grpSp>
        <p:nvGrpSpPr>
          <p:cNvPr id="32" name="Group 10"/>
          <p:cNvGrpSpPr/>
          <p:nvPr/>
        </p:nvGrpSpPr>
        <p:grpSpPr>
          <a:xfrm>
            <a:off x="578800" y="1233488"/>
            <a:ext cx="3690000" cy="5094159"/>
            <a:chOff x="567074" y="4825787"/>
            <a:chExt cx="1530000" cy="1872091"/>
          </a:xfrm>
        </p:grpSpPr>
        <p:sp>
          <p:nvSpPr>
            <p:cNvPr id="33" name="AutoShape 3"/>
            <p:cNvSpPr>
              <a:spLocks noChangeArrowheads="1"/>
            </p:cNvSpPr>
            <p:nvPr/>
          </p:nvSpPr>
          <p:spPr bwMode="auto">
            <a:xfrm rot="16200000" flipH="1">
              <a:off x="1178378" y="4214484"/>
              <a:ext cx="307252" cy="1529858"/>
            </a:xfrm>
            <a:custGeom>
              <a:avLst/>
              <a:gdLst>
                <a:gd name="connsiteX0" fmla="*/ 0 w 541355"/>
                <a:gd name="connsiteY0" fmla="*/ 0 h 1477802"/>
                <a:gd name="connsiteX1" fmla="*/ 373838 w 541355"/>
                <a:gd name="connsiteY1" fmla="*/ 0 h 1477802"/>
                <a:gd name="connsiteX2" fmla="*/ 541355 w 541355"/>
                <a:gd name="connsiteY2" fmla="*/ 738901 h 1477802"/>
                <a:gd name="connsiteX3" fmla="*/ 373838 w 541355"/>
                <a:gd name="connsiteY3" fmla="*/ 1477802 h 1477802"/>
                <a:gd name="connsiteX4" fmla="*/ 0 w 541355"/>
                <a:gd name="connsiteY4" fmla="*/ 1477802 h 1477802"/>
                <a:gd name="connsiteX5" fmla="*/ 0 w 541355"/>
                <a:gd name="connsiteY5" fmla="*/ 0 h 1477802"/>
                <a:gd name="connsiteX0" fmla="*/ 0 w 593609"/>
                <a:gd name="connsiteY0" fmla="*/ 0 h 1477802"/>
                <a:gd name="connsiteX1" fmla="*/ 373838 w 593609"/>
                <a:gd name="connsiteY1" fmla="*/ 0 h 1477802"/>
                <a:gd name="connsiteX2" fmla="*/ 593609 w 593609"/>
                <a:gd name="connsiteY2" fmla="*/ 747613 h 1477802"/>
                <a:gd name="connsiteX3" fmla="*/ 373838 w 593609"/>
                <a:gd name="connsiteY3" fmla="*/ 1477802 h 1477802"/>
                <a:gd name="connsiteX4" fmla="*/ 0 w 593609"/>
                <a:gd name="connsiteY4" fmla="*/ 1477802 h 1477802"/>
                <a:gd name="connsiteX5" fmla="*/ 0 w 593609"/>
                <a:gd name="connsiteY5" fmla="*/ 0 h 147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609" h="1477802">
                  <a:moveTo>
                    <a:pt x="0" y="0"/>
                  </a:moveTo>
                  <a:lnTo>
                    <a:pt x="373838" y="0"/>
                  </a:lnTo>
                  <a:lnTo>
                    <a:pt x="593609" y="747613"/>
                  </a:lnTo>
                  <a:lnTo>
                    <a:pt x="373838" y="1477802"/>
                  </a:lnTo>
                  <a:lnTo>
                    <a:pt x="0" y="1477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eaVert" lIns="52153" tIns="52153" rIns="52153" bIns="52153">
              <a:noAutofit/>
            </a:bodyPr>
            <a:lstStyle/>
            <a:p>
              <a:pPr algn="ctr" defTabSz="1042988" eaLnBrk="0" hangingPunct="0">
                <a:spcAft>
                  <a:spcPts val="400"/>
                </a:spcAft>
              </a:pPr>
              <a:r>
                <a:rPr lang="pt-BR" b="1" dirty="0">
                  <a:solidFill>
                    <a:schemeClr val="bg1"/>
                  </a:solidFill>
                </a:rPr>
                <a:t>PERFIL DO </a:t>
              </a:r>
              <a:r>
                <a:rPr lang="pt-BR" b="1" dirty="0" smtClean="0">
                  <a:solidFill>
                    <a:schemeClr val="bg1"/>
                  </a:solidFill>
                </a:rPr>
                <a:t>EGRESSO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4"/>
            <p:cNvSpPr>
              <a:spLocks/>
            </p:cNvSpPr>
            <p:nvPr/>
          </p:nvSpPr>
          <p:spPr bwMode="auto">
            <a:xfrm>
              <a:off x="567074" y="4865086"/>
              <a:ext cx="1530000" cy="1832792"/>
            </a:xfrm>
            <a:prstGeom prst="rect">
              <a:avLst/>
            </a:prstGeom>
            <a:noFill/>
            <a:ln w="12700" cap="rnd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lIns="52153" tIns="52153" rIns="52153" bIns="52153">
              <a:noAutofit/>
            </a:bodyPr>
            <a:lstStyle/>
            <a:p>
              <a:pPr defTabSz="1042988">
                <a:spcAft>
                  <a:spcPts val="400"/>
                </a:spcAft>
                <a:buClrTx/>
                <a:buSzTx/>
                <a:buFontTx/>
                <a:buNone/>
              </a:pPr>
              <a:endParaRPr lang="pt-BR" sz="16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593785" y="5140185"/>
              <a:ext cx="1476437" cy="9802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lvl="0">
                <a:defRPr/>
              </a:pPr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Ao final do curso, o egresso deverá estar apto a:</a:t>
              </a: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/>
              </a:r>
              <a:b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</a:br>
              <a:endParaRPr lang="pt-B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lvl="0">
                <a:defRPr/>
              </a:pPr>
              <a:endParaRPr lang="pt-B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342900" lvl="0" indent="-342900">
                <a:buFont typeface="Wingdings" panose="05000000000000000000" pitchFamily="2" charset="2"/>
                <a:buChar char="§"/>
                <a:defRPr/>
              </a:pPr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PRODUZIR, ORGANIZAR e DIFUNDIR </a:t>
              </a: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informações decorrentes dos processos de globalização, regionalização e das singularidades locais, comunitárias e cotidianas.</a:t>
              </a:r>
            </a:p>
          </p:txBody>
        </p:sp>
      </p:grpSp>
      <p:sp>
        <p:nvSpPr>
          <p:cNvPr id="74" name="Freeform 4970"/>
          <p:cNvSpPr>
            <a:spLocks noEditPoints="1"/>
          </p:cNvSpPr>
          <p:nvPr/>
        </p:nvSpPr>
        <p:spPr bwMode="auto">
          <a:xfrm>
            <a:off x="9767485" y="1554253"/>
            <a:ext cx="510371" cy="472186"/>
          </a:xfrm>
          <a:custGeom>
            <a:avLst/>
            <a:gdLst>
              <a:gd name="T0" fmla="*/ 318 w 412"/>
              <a:gd name="T1" fmla="*/ 358 h 392"/>
              <a:gd name="T2" fmla="*/ 268 w 412"/>
              <a:gd name="T3" fmla="*/ 382 h 392"/>
              <a:gd name="T4" fmla="*/ 234 w 412"/>
              <a:gd name="T5" fmla="*/ 390 h 392"/>
              <a:gd name="T6" fmla="*/ 208 w 412"/>
              <a:gd name="T7" fmla="*/ 392 h 392"/>
              <a:gd name="T8" fmla="*/ 146 w 412"/>
              <a:gd name="T9" fmla="*/ 382 h 392"/>
              <a:gd name="T10" fmla="*/ 92 w 412"/>
              <a:gd name="T11" fmla="*/ 356 h 392"/>
              <a:gd name="T12" fmla="*/ 48 w 412"/>
              <a:gd name="T13" fmla="*/ 316 h 392"/>
              <a:gd name="T14" fmla="*/ 18 w 412"/>
              <a:gd name="T15" fmla="*/ 264 h 392"/>
              <a:gd name="T16" fmla="*/ 2 w 412"/>
              <a:gd name="T17" fmla="*/ 206 h 392"/>
              <a:gd name="T18" fmla="*/ 2 w 412"/>
              <a:gd name="T19" fmla="*/ 172 h 392"/>
              <a:gd name="T20" fmla="*/ 30 w 412"/>
              <a:gd name="T21" fmla="*/ 166 h 392"/>
              <a:gd name="T22" fmla="*/ 182 w 412"/>
              <a:gd name="T23" fmla="*/ 166 h 392"/>
              <a:gd name="T24" fmla="*/ 224 w 412"/>
              <a:gd name="T25" fmla="*/ 180 h 392"/>
              <a:gd name="T26" fmla="*/ 234 w 412"/>
              <a:gd name="T27" fmla="*/ 204 h 392"/>
              <a:gd name="T28" fmla="*/ 256 w 412"/>
              <a:gd name="T29" fmla="*/ 212 h 392"/>
              <a:gd name="T30" fmla="*/ 282 w 412"/>
              <a:gd name="T31" fmla="*/ 240 h 392"/>
              <a:gd name="T32" fmla="*/ 292 w 412"/>
              <a:gd name="T33" fmla="*/ 262 h 392"/>
              <a:gd name="T34" fmla="*/ 314 w 412"/>
              <a:gd name="T35" fmla="*/ 272 h 392"/>
              <a:gd name="T36" fmla="*/ 138 w 412"/>
              <a:gd name="T37" fmla="*/ 140 h 392"/>
              <a:gd name="T38" fmla="*/ 164 w 412"/>
              <a:gd name="T39" fmla="*/ 134 h 392"/>
              <a:gd name="T40" fmla="*/ 196 w 412"/>
              <a:gd name="T41" fmla="*/ 108 h 392"/>
              <a:gd name="T42" fmla="*/ 208 w 412"/>
              <a:gd name="T43" fmla="*/ 70 h 392"/>
              <a:gd name="T44" fmla="*/ 202 w 412"/>
              <a:gd name="T45" fmla="*/ 42 h 392"/>
              <a:gd name="T46" fmla="*/ 176 w 412"/>
              <a:gd name="T47" fmla="*/ 12 h 392"/>
              <a:gd name="T48" fmla="*/ 138 w 412"/>
              <a:gd name="T49" fmla="*/ 0 h 392"/>
              <a:gd name="T50" fmla="*/ 110 w 412"/>
              <a:gd name="T51" fmla="*/ 4 h 392"/>
              <a:gd name="T52" fmla="*/ 80 w 412"/>
              <a:gd name="T53" fmla="*/ 30 h 392"/>
              <a:gd name="T54" fmla="*/ 68 w 412"/>
              <a:gd name="T55" fmla="*/ 70 h 392"/>
              <a:gd name="T56" fmla="*/ 74 w 412"/>
              <a:gd name="T57" fmla="*/ 96 h 392"/>
              <a:gd name="T58" fmla="*/ 98 w 412"/>
              <a:gd name="T59" fmla="*/ 128 h 392"/>
              <a:gd name="T60" fmla="*/ 138 w 412"/>
              <a:gd name="T61" fmla="*/ 140 h 392"/>
              <a:gd name="T62" fmla="*/ 412 w 412"/>
              <a:gd name="T63" fmla="*/ 152 h 392"/>
              <a:gd name="T64" fmla="*/ 408 w 412"/>
              <a:gd name="T65" fmla="*/ 146 h 392"/>
              <a:gd name="T66" fmla="*/ 354 w 412"/>
              <a:gd name="T67" fmla="*/ 142 h 392"/>
              <a:gd name="T68" fmla="*/ 352 w 412"/>
              <a:gd name="T69" fmla="*/ 90 h 392"/>
              <a:gd name="T70" fmla="*/ 344 w 412"/>
              <a:gd name="T71" fmla="*/ 84 h 392"/>
              <a:gd name="T72" fmla="*/ 312 w 412"/>
              <a:gd name="T73" fmla="*/ 84 h 392"/>
              <a:gd name="T74" fmla="*/ 304 w 412"/>
              <a:gd name="T75" fmla="*/ 94 h 392"/>
              <a:gd name="T76" fmla="*/ 256 w 412"/>
              <a:gd name="T77" fmla="*/ 142 h 392"/>
              <a:gd name="T78" fmla="*/ 248 w 412"/>
              <a:gd name="T79" fmla="*/ 148 h 392"/>
              <a:gd name="T80" fmla="*/ 246 w 412"/>
              <a:gd name="T81" fmla="*/ 180 h 392"/>
              <a:gd name="T82" fmla="*/ 252 w 412"/>
              <a:gd name="T83" fmla="*/ 190 h 392"/>
              <a:gd name="T84" fmla="*/ 304 w 412"/>
              <a:gd name="T85" fmla="*/ 240 h 392"/>
              <a:gd name="T86" fmla="*/ 308 w 412"/>
              <a:gd name="T87" fmla="*/ 246 h 392"/>
              <a:gd name="T88" fmla="*/ 344 w 412"/>
              <a:gd name="T89" fmla="*/ 250 h 392"/>
              <a:gd name="T90" fmla="*/ 350 w 412"/>
              <a:gd name="T91" fmla="*/ 246 h 392"/>
              <a:gd name="T92" fmla="*/ 354 w 412"/>
              <a:gd name="T93" fmla="*/ 190 h 392"/>
              <a:gd name="T94" fmla="*/ 406 w 412"/>
              <a:gd name="T95" fmla="*/ 190 h 392"/>
              <a:gd name="T96" fmla="*/ 412 w 412"/>
              <a:gd name="T97" fmla="*/ 18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12" h="392">
                <a:moveTo>
                  <a:pt x="334" y="348"/>
                </a:moveTo>
                <a:lnTo>
                  <a:pt x="334" y="348"/>
                </a:lnTo>
                <a:lnTo>
                  <a:pt x="318" y="358"/>
                </a:lnTo>
                <a:lnTo>
                  <a:pt x="302" y="368"/>
                </a:lnTo>
                <a:lnTo>
                  <a:pt x="286" y="376"/>
                </a:lnTo>
                <a:lnTo>
                  <a:pt x="268" y="382"/>
                </a:lnTo>
                <a:lnTo>
                  <a:pt x="250" y="280"/>
                </a:lnTo>
                <a:lnTo>
                  <a:pt x="232" y="280"/>
                </a:lnTo>
                <a:lnTo>
                  <a:pt x="234" y="390"/>
                </a:lnTo>
                <a:lnTo>
                  <a:pt x="234" y="390"/>
                </a:lnTo>
                <a:lnTo>
                  <a:pt x="208" y="392"/>
                </a:lnTo>
                <a:lnTo>
                  <a:pt x="208" y="392"/>
                </a:lnTo>
                <a:lnTo>
                  <a:pt x="186" y="390"/>
                </a:lnTo>
                <a:lnTo>
                  <a:pt x="166" y="386"/>
                </a:lnTo>
                <a:lnTo>
                  <a:pt x="146" y="382"/>
                </a:lnTo>
                <a:lnTo>
                  <a:pt x="128" y="374"/>
                </a:lnTo>
                <a:lnTo>
                  <a:pt x="110" y="366"/>
                </a:lnTo>
                <a:lnTo>
                  <a:pt x="92" y="356"/>
                </a:lnTo>
                <a:lnTo>
                  <a:pt x="76" y="344"/>
                </a:lnTo>
                <a:lnTo>
                  <a:pt x="62" y="330"/>
                </a:lnTo>
                <a:lnTo>
                  <a:pt x="48" y="316"/>
                </a:lnTo>
                <a:lnTo>
                  <a:pt x="36" y="300"/>
                </a:lnTo>
                <a:lnTo>
                  <a:pt x="26" y="282"/>
                </a:lnTo>
                <a:lnTo>
                  <a:pt x="18" y="264"/>
                </a:lnTo>
                <a:lnTo>
                  <a:pt x="10" y="246"/>
                </a:lnTo>
                <a:lnTo>
                  <a:pt x="6" y="226"/>
                </a:lnTo>
                <a:lnTo>
                  <a:pt x="2" y="206"/>
                </a:lnTo>
                <a:lnTo>
                  <a:pt x="0" y="184"/>
                </a:lnTo>
                <a:lnTo>
                  <a:pt x="0" y="184"/>
                </a:lnTo>
                <a:lnTo>
                  <a:pt x="2" y="172"/>
                </a:lnTo>
                <a:lnTo>
                  <a:pt x="2" y="172"/>
                </a:lnTo>
                <a:lnTo>
                  <a:pt x="16" y="168"/>
                </a:lnTo>
                <a:lnTo>
                  <a:pt x="30" y="166"/>
                </a:lnTo>
                <a:lnTo>
                  <a:pt x="94" y="166"/>
                </a:lnTo>
                <a:lnTo>
                  <a:pt x="138" y="244"/>
                </a:lnTo>
                <a:lnTo>
                  <a:pt x="182" y="166"/>
                </a:lnTo>
                <a:lnTo>
                  <a:pt x="224" y="166"/>
                </a:lnTo>
                <a:lnTo>
                  <a:pt x="224" y="180"/>
                </a:lnTo>
                <a:lnTo>
                  <a:pt x="224" y="180"/>
                </a:lnTo>
                <a:lnTo>
                  <a:pt x="226" y="186"/>
                </a:lnTo>
                <a:lnTo>
                  <a:pt x="228" y="192"/>
                </a:lnTo>
                <a:lnTo>
                  <a:pt x="234" y="204"/>
                </a:lnTo>
                <a:lnTo>
                  <a:pt x="244" y="210"/>
                </a:lnTo>
                <a:lnTo>
                  <a:pt x="250" y="212"/>
                </a:lnTo>
                <a:lnTo>
                  <a:pt x="256" y="212"/>
                </a:lnTo>
                <a:lnTo>
                  <a:pt x="282" y="212"/>
                </a:lnTo>
                <a:lnTo>
                  <a:pt x="282" y="240"/>
                </a:lnTo>
                <a:lnTo>
                  <a:pt x="282" y="240"/>
                </a:lnTo>
                <a:lnTo>
                  <a:pt x="284" y="246"/>
                </a:lnTo>
                <a:lnTo>
                  <a:pt x="286" y="252"/>
                </a:lnTo>
                <a:lnTo>
                  <a:pt x="292" y="262"/>
                </a:lnTo>
                <a:lnTo>
                  <a:pt x="302" y="268"/>
                </a:lnTo>
                <a:lnTo>
                  <a:pt x="308" y="270"/>
                </a:lnTo>
                <a:lnTo>
                  <a:pt x="314" y="272"/>
                </a:lnTo>
                <a:lnTo>
                  <a:pt x="322" y="272"/>
                </a:lnTo>
                <a:lnTo>
                  <a:pt x="334" y="348"/>
                </a:lnTo>
                <a:close/>
                <a:moveTo>
                  <a:pt x="138" y="140"/>
                </a:moveTo>
                <a:lnTo>
                  <a:pt x="138" y="140"/>
                </a:lnTo>
                <a:lnTo>
                  <a:pt x="152" y="138"/>
                </a:lnTo>
                <a:lnTo>
                  <a:pt x="164" y="134"/>
                </a:lnTo>
                <a:lnTo>
                  <a:pt x="176" y="128"/>
                </a:lnTo>
                <a:lnTo>
                  <a:pt x="188" y="118"/>
                </a:lnTo>
                <a:lnTo>
                  <a:pt x="196" y="108"/>
                </a:lnTo>
                <a:lnTo>
                  <a:pt x="202" y="96"/>
                </a:lnTo>
                <a:lnTo>
                  <a:pt x="206" y="84"/>
                </a:lnTo>
                <a:lnTo>
                  <a:pt x="208" y="70"/>
                </a:lnTo>
                <a:lnTo>
                  <a:pt x="208" y="70"/>
                </a:lnTo>
                <a:lnTo>
                  <a:pt x="206" y="54"/>
                </a:lnTo>
                <a:lnTo>
                  <a:pt x="202" y="42"/>
                </a:lnTo>
                <a:lnTo>
                  <a:pt x="196" y="30"/>
                </a:lnTo>
                <a:lnTo>
                  <a:pt x="188" y="20"/>
                </a:lnTo>
                <a:lnTo>
                  <a:pt x="176" y="12"/>
                </a:lnTo>
                <a:lnTo>
                  <a:pt x="164" y="4"/>
                </a:lnTo>
                <a:lnTo>
                  <a:pt x="152" y="0"/>
                </a:lnTo>
                <a:lnTo>
                  <a:pt x="138" y="0"/>
                </a:lnTo>
                <a:lnTo>
                  <a:pt x="138" y="0"/>
                </a:lnTo>
                <a:lnTo>
                  <a:pt x="124" y="0"/>
                </a:lnTo>
                <a:lnTo>
                  <a:pt x="110" y="4"/>
                </a:lnTo>
                <a:lnTo>
                  <a:pt x="98" y="12"/>
                </a:lnTo>
                <a:lnTo>
                  <a:pt x="88" y="20"/>
                </a:lnTo>
                <a:lnTo>
                  <a:pt x="80" y="30"/>
                </a:lnTo>
                <a:lnTo>
                  <a:pt x="74" y="42"/>
                </a:lnTo>
                <a:lnTo>
                  <a:pt x="70" y="54"/>
                </a:lnTo>
                <a:lnTo>
                  <a:pt x="68" y="70"/>
                </a:lnTo>
                <a:lnTo>
                  <a:pt x="68" y="70"/>
                </a:lnTo>
                <a:lnTo>
                  <a:pt x="70" y="84"/>
                </a:lnTo>
                <a:lnTo>
                  <a:pt x="74" y="96"/>
                </a:lnTo>
                <a:lnTo>
                  <a:pt x="80" y="108"/>
                </a:lnTo>
                <a:lnTo>
                  <a:pt x="88" y="118"/>
                </a:lnTo>
                <a:lnTo>
                  <a:pt x="98" y="128"/>
                </a:lnTo>
                <a:lnTo>
                  <a:pt x="110" y="134"/>
                </a:lnTo>
                <a:lnTo>
                  <a:pt x="124" y="138"/>
                </a:lnTo>
                <a:lnTo>
                  <a:pt x="138" y="140"/>
                </a:lnTo>
                <a:lnTo>
                  <a:pt x="138" y="140"/>
                </a:lnTo>
                <a:close/>
                <a:moveTo>
                  <a:pt x="412" y="180"/>
                </a:moveTo>
                <a:lnTo>
                  <a:pt x="412" y="152"/>
                </a:lnTo>
                <a:lnTo>
                  <a:pt x="412" y="152"/>
                </a:lnTo>
                <a:lnTo>
                  <a:pt x="410" y="148"/>
                </a:lnTo>
                <a:lnTo>
                  <a:pt x="408" y="146"/>
                </a:lnTo>
                <a:lnTo>
                  <a:pt x="406" y="144"/>
                </a:lnTo>
                <a:lnTo>
                  <a:pt x="402" y="142"/>
                </a:lnTo>
                <a:lnTo>
                  <a:pt x="354" y="142"/>
                </a:lnTo>
                <a:lnTo>
                  <a:pt x="354" y="94"/>
                </a:lnTo>
                <a:lnTo>
                  <a:pt x="354" y="94"/>
                </a:lnTo>
                <a:lnTo>
                  <a:pt x="352" y="90"/>
                </a:lnTo>
                <a:lnTo>
                  <a:pt x="350" y="86"/>
                </a:lnTo>
                <a:lnTo>
                  <a:pt x="346" y="84"/>
                </a:lnTo>
                <a:lnTo>
                  <a:pt x="344" y="84"/>
                </a:lnTo>
                <a:lnTo>
                  <a:pt x="314" y="84"/>
                </a:lnTo>
                <a:lnTo>
                  <a:pt x="314" y="84"/>
                </a:lnTo>
                <a:lnTo>
                  <a:pt x="312" y="84"/>
                </a:lnTo>
                <a:lnTo>
                  <a:pt x="308" y="86"/>
                </a:lnTo>
                <a:lnTo>
                  <a:pt x="306" y="90"/>
                </a:lnTo>
                <a:lnTo>
                  <a:pt x="304" y="94"/>
                </a:lnTo>
                <a:lnTo>
                  <a:pt x="304" y="142"/>
                </a:lnTo>
                <a:lnTo>
                  <a:pt x="256" y="142"/>
                </a:lnTo>
                <a:lnTo>
                  <a:pt x="256" y="142"/>
                </a:lnTo>
                <a:lnTo>
                  <a:pt x="252" y="144"/>
                </a:lnTo>
                <a:lnTo>
                  <a:pt x="250" y="146"/>
                </a:lnTo>
                <a:lnTo>
                  <a:pt x="248" y="148"/>
                </a:lnTo>
                <a:lnTo>
                  <a:pt x="246" y="152"/>
                </a:lnTo>
                <a:lnTo>
                  <a:pt x="246" y="180"/>
                </a:lnTo>
                <a:lnTo>
                  <a:pt x="246" y="180"/>
                </a:lnTo>
                <a:lnTo>
                  <a:pt x="248" y="184"/>
                </a:lnTo>
                <a:lnTo>
                  <a:pt x="250" y="188"/>
                </a:lnTo>
                <a:lnTo>
                  <a:pt x="252" y="190"/>
                </a:lnTo>
                <a:lnTo>
                  <a:pt x="256" y="190"/>
                </a:lnTo>
                <a:lnTo>
                  <a:pt x="304" y="190"/>
                </a:lnTo>
                <a:lnTo>
                  <a:pt x="304" y="240"/>
                </a:lnTo>
                <a:lnTo>
                  <a:pt x="304" y="240"/>
                </a:lnTo>
                <a:lnTo>
                  <a:pt x="306" y="242"/>
                </a:lnTo>
                <a:lnTo>
                  <a:pt x="308" y="246"/>
                </a:lnTo>
                <a:lnTo>
                  <a:pt x="312" y="248"/>
                </a:lnTo>
                <a:lnTo>
                  <a:pt x="314" y="250"/>
                </a:lnTo>
                <a:lnTo>
                  <a:pt x="344" y="250"/>
                </a:lnTo>
                <a:lnTo>
                  <a:pt x="344" y="250"/>
                </a:lnTo>
                <a:lnTo>
                  <a:pt x="346" y="248"/>
                </a:lnTo>
                <a:lnTo>
                  <a:pt x="350" y="246"/>
                </a:lnTo>
                <a:lnTo>
                  <a:pt x="352" y="242"/>
                </a:lnTo>
                <a:lnTo>
                  <a:pt x="354" y="240"/>
                </a:lnTo>
                <a:lnTo>
                  <a:pt x="354" y="190"/>
                </a:lnTo>
                <a:lnTo>
                  <a:pt x="402" y="190"/>
                </a:lnTo>
                <a:lnTo>
                  <a:pt x="402" y="190"/>
                </a:lnTo>
                <a:lnTo>
                  <a:pt x="406" y="190"/>
                </a:lnTo>
                <a:lnTo>
                  <a:pt x="408" y="188"/>
                </a:lnTo>
                <a:lnTo>
                  <a:pt x="410" y="184"/>
                </a:lnTo>
                <a:lnTo>
                  <a:pt x="412" y="180"/>
                </a:lnTo>
                <a:lnTo>
                  <a:pt x="412" y="1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75" name="Group 10"/>
          <p:cNvGrpSpPr/>
          <p:nvPr/>
        </p:nvGrpSpPr>
        <p:grpSpPr>
          <a:xfrm>
            <a:off x="4351051" y="1233488"/>
            <a:ext cx="3690000" cy="5094159"/>
            <a:chOff x="567074" y="4825787"/>
            <a:chExt cx="1530000" cy="1872091"/>
          </a:xfrm>
        </p:grpSpPr>
        <p:sp>
          <p:nvSpPr>
            <p:cNvPr id="76" name="AutoShape 3"/>
            <p:cNvSpPr>
              <a:spLocks noChangeArrowheads="1"/>
            </p:cNvSpPr>
            <p:nvPr/>
          </p:nvSpPr>
          <p:spPr bwMode="auto">
            <a:xfrm rot="16200000" flipH="1">
              <a:off x="1178378" y="4214484"/>
              <a:ext cx="307252" cy="1529858"/>
            </a:xfrm>
            <a:custGeom>
              <a:avLst/>
              <a:gdLst>
                <a:gd name="connsiteX0" fmla="*/ 0 w 541355"/>
                <a:gd name="connsiteY0" fmla="*/ 0 h 1477802"/>
                <a:gd name="connsiteX1" fmla="*/ 373838 w 541355"/>
                <a:gd name="connsiteY1" fmla="*/ 0 h 1477802"/>
                <a:gd name="connsiteX2" fmla="*/ 541355 w 541355"/>
                <a:gd name="connsiteY2" fmla="*/ 738901 h 1477802"/>
                <a:gd name="connsiteX3" fmla="*/ 373838 w 541355"/>
                <a:gd name="connsiteY3" fmla="*/ 1477802 h 1477802"/>
                <a:gd name="connsiteX4" fmla="*/ 0 w 541355"/>
                <a:gd name="connsiteY4" fmla="*/ 1477802 h 1477802"/>
                <a:gd name="connsiteX5" fmla="*/ 0 w 541355"/>
                <a:gd name="connsiteY5" fmla="*/ 0 h 1477802"/>
                <a:gd name="connsiteX0" fmla="*/ 0 w 593609"/>
                <a:gd name="connsiteY0" fmla="*/ 0 h 1477802"/>
                <a:gd name="connsiteX1" fmla="*/ 373838 w 593609"/>
                <a:gd name="connsiteY1" fmla="*/ 0 h 1477802"/>
                <a:gd name="connsiteX2" fmla="*/ 593609 w 593609"/>
                <a:gd name="connsiteY2" fmla="*/ 747613 h 1477802"/>
                <a:gd name="connsiteX3" fmla="*/ 373838 w 593609"/>
                <a:gd name="connsiteY3" fmla="*/ 1477802 h 1477802"/>
                <a:gd name="connsiteX4" fmla="*/ 0 w 593609"/>
                <a:gd name="connsiteY4" fmla="*/ 1477802 h 1477802"/>
                <a:gd name="connsiteX5" fmla="*/ 0 w 593609"/>
                <a:gd name="connsiteY5" fmla="*/ 0 h 147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609" h="1477802">
                  <a:moveTo>
                    <a:pt x="0" y="0"/>
                  </a:moveTo>
                  <a:lnTo>
                    <a:pt x="373838" y="0"/>
                  </a:lnTo>
                  <a:lnTo>
                    <a:pt x="593609" y="747613"/>
                  </a:lnTo>
                  <a:lnTo>
                    <a:pt x="373838" y="1477802"/>
                  </a:lnTo>
                  <a:lnTo>
                    <a:pt x="0" y="1477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eaVert" lIns="52153" tIns="52153" rIns="52153" bIns="52153">
              <a:no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COMPETÊNCIAS / CURSO</a:t>
              </a:r>
            </a:p>
          </p:txBody>
        </p:sp>
        <p:sp>
          <p:nvSpPr>
            <p:cNvPr id="77" name="Freeform 4"/>
            <p:cNvSpPr>
              <a:spLocks/>
            </p:cNvSpPr>
            <p:nvPr/>
          </p:nvSpPr>
          <p:spPr bwMode="auto">
            <a:xfrm>
              <a:off x="567074" y="4825787"/>
              <a:ext cx="1530000" cy="1872091"/>
            </a:xfrm>
            <a:prstGeom prst="rect">
              <a:avLst/>
            </a:prstGeom>
            <a:noFill/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 lIns="52153" tIns="52153" rIns="52153" bIns="52153">
              <a:noAutofit/>
            </a:bodyPr>
            <a:lstStyle/>
            <a:p>
              <a:pPr defTabSz="1042988">
                <a:spcAft>
                  <a:spcPts val="400"/>
                </a:spcAft>
                <a:buClrTx/>
                <a:buSzTx/>
                <a:buFontTx/>
                <a:buNone/>
              </a:pPr>
              <a:endParaRPr lang="pt-BR" sz="16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78" name="Rectangle 11"/>
            <p:cNvSpPr>
              <a:spLocks noChangeArrowheads="1"/>
            </p:cNvSpPr>
            <p:nvPr/>
          </p:nvSpPr>
          <p:spPr bwMode="auto">
            <a:xfrm>
              <a:off x="593785" y="5375410"/>
              <a:ext cx="1476437" cy="9802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noAutofit/>
            </a:bodyPr>
            <a:lstStyle/>
            <a:p>
              <a:pPr>
                <a:defRPr/>
              </a:pPr>
              <a:r>
                <a:rPr lang="pt-BR" b="1" dirty="0" smtClean="0"/>
                <a:t>PRODUZIR</a:t>
              </a:r>
              <a:r>
                <a:rPr lang="pt-BR" dirty="0" smtClean="0"/>
                <a:t> </a:t>
              </a:r>
              <a:r>
                <a:rPr lang="pt-BR" dirty="0"/>
                <a:t>textos e imagens de forma adequada e criativa, mantendo em foco a transcendência da comunicação e sua função na sociedade, além de gerar produtos comunicacionais adequados esteticamente. </a:t>
              </a:r>
            </a:p>
            <a:p>
              <a:pPr lvl="0">
                <a:defRPr/>
              </a:pPr>
              <a:endParaRPr lang="pt-B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7" name="Freeform 4851"/>
          <p:cNvSpPr>
            <a:spLocks noEditPoints="1"/>
          </p:cNvSpPr>
          <p:nvPr/>
        </p:nvSpPr>
        <p:spPr bwMode="auto">
          <a:xfrm>
            <a:off x="2205019" y="1554253"/>
            <a:ext cx="438669" cy="463039"/>
          </a:xfrm>
          <a:custGeom>
            <a:avLst/>
            <a:gdLst>
              <a:gd name="T0" fmla="*/ 248 w 360"/>
              <a:gd name="T1" fmla="*/ 8 h 380"/>
              <a:gd name="T2" fmla="*/ 274 w 360"/>
              <a:gd name="T3" fmla="*/ 0 h 380"/>
              <a:gd name="T4" fmla="*/ 298 w 360"/>
              <a:gd name="T5" fmla="*/ 28 h 380"/>
              <a:gd name="T6" fmla="*/ 280 w 360"/>
              <a:gd name="T7" fmla="*/ 56 h 380"/>
              <a:gd name="T8" fmla="*/ 258 w 360"/>
              <a:gd name="T9" fmla="*/ 56 h 380"/>
              <a:gd name="T10" fmla="*/ 240 w 360"/>
              <a:gd name="T11" fmla="*/ 28 h 380"/>
              <a:gd name="T12" fmla="*/ 344 w 360"/>
              <a:gd name="T13" fmla="*/ 88 h 380"/>
              <a:gd name="T14" fmla="*/ 288 w 360"/>
              <a:gd name="T15" fmla="*/ 68 h 380"/>
              <a:gd name="T16" fmla="*/ 214 w 360"/>
              <a:gd name="T17" fmla="*/ 70 h 380"/>
              <a:gd name="T18" fmla="*/ 194 w 360"/>
              <a:gd name="T19" fmla="*/ 90 h 380"/>
              <a:gd name="T20" fmla="*/ 224 w 360"/>
              <a:gd name="T21" fmla="*/ 114 h 380"/>
              <a:gd name="T22" fmla="*/ 248 w 360"/>
              <a:gd name="T23" fmla="*/ 166 h 380"/>
              <a:gd name="T24" fmla="*/ 234 w 360"/>
              <a:gd name="T25" fmla="*/ 208 h 380"/>
              <a:gd name="T26" fmla="*/ 278 w 360"/>
              <a:gd name="T27" fmla="*/ 214 h 380"/>
              <a:gd name="T28" fmla="*/ 310 w 360"/>
              <a:gd name="T29" fmla="*/ 244 h 380"/>
              <a:gd name="T30" fmla="*/ 332 w 360"/>
              <a:gd name="T31" fmla="*/ 200 h 380"/>
              <a:gd name="T32" fmla="*/ 348 w 360"/>
              <a:gd name="T33" fmla="*/ 208 h 380"/>
              <a:gd name="T34" fmla="*/ 360 w 360"/>
              <a:gd name="T35" fmla="*/ 190 h 380"/>
              <a:gd name="T36" fmla="*/ 102 w 360"/>
              <a:gd name="T37" fmla="*/ 56 h 380"/>
              <a:gd name="T38" fmla="*/ 120 w 360"/>
              <a:gd name="T39" fmla="*/ 28 h 380"/>
              <a:gd name="T40" fmla="*/ 98 w 360"/>
              <a:gd name="T41" fmla="*/ 0 h 380"/>
              <a:gd name="T42" fmla="*/ 70 w 360"/>
              <a:gd name="T43" fmla="*/ 8 h 380"/>
              <a:gd name="T44" fmla="*/ 62 w 360"/>
              <a:gd name="T45" fmla="*/ 34 h 380"/>
              <a:gd name="T46" fmla="*/ 92 w 360"/>
              <a:gd name="T47" fmla="*/ 58 h 380"/>
              <a:gd name="T48" fmla="*/ 50 w 360"/>
              <a:gd name="T49" fmla="*/ 244 h 380"/>
              <a:gd name="T50" fmla="*/ 74 w 360"/>
              <a:gd name="T51" fmla="*/ 218 h 380"/>
              <a:gd name="T52" fmla="*/ 126 w 360"/>
              <a:gd name="T53" fmla="*/ 208 h 380"/>
              <a:gd name="T54" fmla="*/ 112 w 360"/>
              <a:gd name="T55" fmla="*/ 166 h 380"/>
              <a:gd name="T56" fmla="*/ 128 w 360"/>
              <a:gd name="T57" fmla="*/ 122 h 380"/>
              <a:gd name="T58" fmla="*/ 166 w 360"/>
              <a:gd name="T59" fmla="*/ 90 h 380"/>
              <a:gd name="T60" fmla="*/ 154 w 360"/>
              <a:gd name="T61" fmla="*/ 74 h 380"/>
              <a:gd name="T62" fmla="*/ 72 w 360"/>
              <a:gd name="T63" fmla="*/ 68 h 380"/>
              <a:gd name="T64" fmla="*/ 20 w 360"/>
              <a:gd name="T65" fmla="*/ 80 h 380"/>
              <a:gd name="T66" fmla="*/ 0 w 360"/>
              <a:gd name="T67" fmla="*/ 190 h 380"/>
              <a:gd name="T68" fmla="*/ 12 w 360"/>
              <a:gd name="T69" fmla="*/ 208 h 380"/>
              <a:gd name="T70" fmla="*/ 28 w 360"/>
              <a:gd name="T71" fmla="*/ 200 h 380"/>
              <a:gd name="T72" fmla="*/ 170 w 360"/>
              <a:gd name="T73" fmla="*/ 118 h 380"/>
              <a:gd name="T74" fmla="*/ 136 w 360"/>
              <a:gd name="T75" fmla="*/ 146 h 380"/>
              <a:gd name="T76" fmla="*/ 136 w 360"/>
              <a:gd name="T77" fmla="*/ 184 h 380"/>
              <a:gd name="T78" fmla="*/ 170 w 360"/>
              <a:gd name="T79" fmla="*/ 214 h 380"/>
              <a:gd name="T80" fmla="*/ 208 w 360"/>
              <a:gd name="T81" fmla="*/ 206 h 380"/>
              <a:gd name="T82" fmla="*/ 228 w 360"/>
              <a:gd name="T83" fmla="*/ 166 h 380"/>
              <a:gd name="T84" fmla="*/ 214 w 360"/>
              <a:gd name="T85" fmla="*/ 132 h 380"/>
              <a:gd name="T86" fmla="*/ 296 w 360"/>
              <a:gd name="T87" fmla="*/ 260 h 380"/>
              <a:gd name="T88" fmla="*/ 288 w 360"/>
              <a:gd name="T89" fmla="*/ 246 h 380"/>
              <a:gd name="T90" fmla="*/ 180 w 360"/>
              <a:gd name="T91" fmla="*/ 278 h 380"/>
              <a:gd name="T92" fmla="*/ 82 w 360"/>
              <a:gd name="T93" fmla="*/ 236 h 380"/>
              <a:gd name="T94" fmla="*/ 64 w 360"/>
              <a:gd name="T95" fmla="*/ 260 h 380"/>
              <a:gd name="T96" fmla="*/ 106 w 360"/>
              <a:gd name="T97" fmla="*/ 304 h 380"/>
              <a:gd name="T98" fmla="*/ 146 w 360"/>
              <a:gd name="T99" fmla="*/ 378 h 380"/>
              <a:gd name="T100" fmla="*/ 214 w 360"/>
              <a:gd name="T101" fmla="*/ 378 h 380"/>
              <a:gd name="T102" fmla="*/ 264 w 360"/>
              <a:gd name="T103" fmla="*/ 362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60" h="380">
                <a:moveTo>
                  <a:pt x="240" y="28"/>
                </a:moveTo>
                <a:lnTo>
                  <a:pt x="240" y="28"/>
                </a:lnTo>
                <a:lnTo>
                  <a:pt x="240" y="22"/>
                </a:lnTo>
                <a:lnTo>
                  <a:pt x="242" y="18"/>
                </a:lnTo>
                <a:lnTo>
                  <a:pt x="248" y="8"/>
                </a:lnTo>
                <a:lnTo>
                  <a:pt x="258" y="2"/>
                </a:lnTo>
                <a:lnTo>
                  <a:pt x="262" y="0"/>
                </a:lnTo>
                <a:lnTo>
                  <a:pt x="268" y="0"/>
                </a:lnTo>
                <a:lnTo>
                  <a:pt x="268" y="0"/>
                </a:lnTo>
                <a:lnTo>
                  <a:pt x="274" y="0"/>
                </a:lnTo>
                <a:lnTo>
                  <a:pt x="280" y="2"/>
                </a:lnTo>
                <a:lnTo>
                  <a:pt x="290" y="8"/>
                </a:lnTo>
                <a:lnTo>
                  <a:pt x="296" y="18"/>
                </a:lnTo>
                <a:lnTo>
                  <a:pt x="298" y="22"/>
                </a:lnTo>
                <a:lnTo>
                  <a:pt x="298" y="28"/>
                </a:lnTo>
                <a:lnTo>
                  <a:pt x="298" y="28"/>
                </a:lnTo>
                <a:lnTo>
                  <a:pt x="298" y="34"/>
                </a:lnTo>
                <a:lnTo>
                  <a:pt x="296" y="40"/>
                </a:lnTo>
                <a:lnTo>
                  <a:pt x="290" y="50"/>
                </a:lnTo>
                <a:lnTo>
                  <a:pt x="280" y="56"/>
                </a:lnTo>
                <a:lnTo>
                  <a:pt x="274" y="58"/>
                </a:lnTo>
                <a:lnTo>
                  <a:pt x="268" y="58"/>
                </a:lnTo>
                <a:lnTo>
                  <a:pt x="268" y="58"/>
                </a:lnTo>
                <a:lnTo>
                  <a:pt x="262" y="58"/>
                </a:lnTo>
                <a:lnTo>
                  <a:pt x="258" y="56"/>
                </a:lnTo>
                <a:lnTo>
                  <a:pt x="248" y="50"/>
                </a:lnTo>
                <a:lnTo>
                  <a:pt x="242" y="40"/>
                </a:lnTo>
                <a:lnTo>
                  <a:pt x="240" y="34"/>
                </a:lnTo>
                <a:lnTo>
                  <a:pt x="240" y="28"/>
                </a:lnTo>
                <a:lnTo>
                  <a:pt x="240" y="28"/>
                </a:lnTo>
                <a:close/>
                <a:moveTo>
                  <a:pt x="360" y="190"/>
                </a:moveTo>
                <a:lnTo>
                  <a:pt x="344" y="90"/>
                </a:lnTo>
                <a:lnTo>
                  <a:pt x="344" y="90"/>
                </a:lnTo>
                <a:lnTo>
                  <a:pt x="344" y="88"/>
                </a:lnTo>
                <a:lnTo>
                  <a:pt x="344" y="88"/>
                </a:lnTo>
                <a:lnTo>
                  <a:pt x="340" y="80"/>
                </a:lnTo>
                <a:lnTo>
                  <a:pt x="332" y="74"/>
                </a:lnTo>
                <a:lnTo>
                  <a:pt x="324" y="70"/>
                </a:lnTo>
                <a:lnTo>
                  <a:pt x="314" y="68"/>
                </a:lnTo>
                <a:lnTo>
                  <a:pt x="288" y="68"/>
                </a:lnTo>
                <a:lnTo>
                  <a:pt x="270" y="102"/>
                </a:lnTo>
                <a:lnTo>
                  <a:pt x="250" y="68"/>
                </a:lnTo>
                <a:lnTo>
                  <a:pt x="222" y="68"/>
                </a:lnTo>
                <a:lnTo>
                  <a:pt x="222" y="68"/>
                </a:lnTo>
                <a:lnTo>
                  <a:pt x="214" y="70"/>
                </a:lnTo>
                <a:lnTo>
                  <a:pt x="206" y="74"/>
                </a:lnTo>
                <a:lnTo>
                  <a:pt x="198" y="80"/>
                </a:lnTo>
                <a:lnTo>
                  <a:pt x="194" y="88"/>
                </a:lnTo>
                <a:lnTo>
                  <a:pt x="194" y="88"/>
                </a:lnTo>
                <a:lnTo>
                  <a:pt x="194" y="90"/>
                </a:lnTo>
                <a:lnTo>
                  <a:pt x="192" y="98"/>
                </a:lnTo>
                <a:lnTo>
                  <a:pt x="192" y="98"/>
                </a:lnTo>
                <a:lnTo>
                  <a:pt x="204" y="102"/>
                </a:lnTo>
                <a:lnTo>
                  <a:pt x="214" y="106"/>
                </a:lnTo>
                <a:lnTo>
                  <a:pt x="224" y="114"/>
                </a:lnTo>
                <a:lnTo>
                  <a:pt x="232" y="122"/>
                </a:lnTo>
                <a:lnTo>
                  <a:pt x="240" y="132"/>
                </a:lnTo>
                <a:lnTo>
                  <a:pt x="244" y="142"/>
                </a:lnTo>
                <a:lnTo>
                  <a:pt x="248" y="154"/>
                </a:lnTo>
                <a:lnTo>
                  <a:pt x="248" y="166"/>
                </a:lnTo>
                <a:lnTo>
                  <a:pt x="248" y="166"/>
                </a:lnTo>
                <a:lnTo>
                  <a:pt x="248" y="178"/>
                </a:lnTo>
                <a:lnTo>
                  <a:pt x="246" y="188"/>
                </a:lnTo>
                <a:lnTo>
                  <a:pt x="240" y="198"/>
                </a:lnTo>
                <a:lnTo>
                  <a:pt x="234" y="208"/>
                </a:lnTo>
                <a:lnTo>
                  <a:pt x="250" y="208"/>
                </a:lnTo>
                <a:lnTo>
                  <a:pt x="250" y="208"/>
                </a:lnTo>
                <a:lnTo>
                  <a:pt x="260" y="208"/>
                </a:lnTo>
                <a:lnTo>
                  <a:pt x="270" y="210"/>
                </a:lnTo>
                <a:lnTo>
                  <a:pt x="278" y="214"/>
                </a:lnTo>
                <a:lnTo>
                  <a:pt x="286" y="218"/>
                </a:lnTo>
                <a:lnTo>
                  <a:pt x="294" y="222"/>
                </a:lnTo>
                <a:lnTo>
                  <a:pt x="300" y="228"/>
                </a:lnTo>
                <a:lnTo>
                  <a:pt x="306" y="236"/>
                </a:lnTo>
                <a:lnTo>
                  <a:pt x="310" y="244"/>
                </a:lnTo>
                <a:lnTo>
                  <a:pt x="308" y="118"/>
                </a:lnTo>
                <a:lnTo>
                  <a:pt x="318" y="118"/>
                </a:lnTo>
                <a:lnTo>
                  <a:pt x="330" y="196"/>
                </a:lnTo>
                <a:lnTo>
                  <a:pt x="330" y="196"/>
                </a:lnTo>
                <a:lnTo>
                  <a:pt x="332" y="200"/>
                </a:lnTo>
                <a:lnTo>
                  <a:pt x="336" y="204"/>
                </a:lnTo>
                <a:lnTo>
                  <a:pt x="340" y="208"/>
                </a:lnTo>
                <a:lnTo>
                  <a:pt x="346" y="208"/>
                </a:lnTo>
                <a:lnTo>
                  <a:pt x="346" y="208"/>
                </a:lnTo>
                <a:lnTo>
                  <a:pt x="348" y="208"/>
                </a:lnTo>
                <a:lnTo>
                  <a:pt x="348" y="208"/>
                </a:lnTo>
                <a:lnTo>
                  <a:pt x="354" y="206"/>
                </a:lnTo>
                <a:lnTo>
                  <a:pt x="358" y="202"/>
                </a:lnTo>
                <a:lnTo>
                  <a:pt x="360" y="196"/>
                </a:lnTo>
                <a:lnTo>
                  <a:pt x="360" y="190"/>
                </a:lnTo>
                <a:lnTo>
                  <a:pt x="360" y="190"/>
                </a:lnTo>
                <a:close/>
                <a:moveTo>
                  <a:pt x="92" y="58"/>
                </a:moveTo>
                <a:lnTo>
                  <a:pt x="92" y="58"/>
                </a:lnTo>
                <a:lnTo>
                  <a:pt x="98" y="58"/>
                </a:lnTo>
                <a:lnTo>
                  <a:pt x="102" y="56"/>
                </a:lnTo>
                <a:lnTo>
                  <a:pt x="112" y="50"/>
                </a:lnTo>
                <a:lnTo>
                  <a:pt x="118" y="40"/>
                </a:lnTo>
                <a:lnTo>
                  <a:pt x="120" y="34"/>
                </a:lnTo>
                <a:lnTo>
                  <a:pt x="120" y="28"/>
                </a:lnTo>
                <a:lnTo>
                  <a:pt x="120" y="28"/>
                </a:lnTo>
                <a:lnTo>
                  <a:pt x="120" y="22"/>
                </a:lnTo>
                <a:lnTo>
                  <a:pt x="118" y="18"/>
                </a:lnTo>
                <a:lnTo>
                  <a:pt x="112" y="8"/>
                </a:lnTo>
                <a:lnTo>
                  <a:pt x="102" y="2"/>
                </a:lnTo>
                <a:lnTo>
                  <a:pt x="98" y="0"/>
                </a:lnTo>
                <a:lnTo>
                  <a:pt x="92" y="0"/>
                </a:lnTo>
                <a:lnTo>
                  <a:pt x="92" y="0"/>
                </a:lnTo>
                <a:lnTo>
                  <a:pt x="86" y="0"/>
                </a:lnTo>
                <a:lnTo>
                  <a:pt x="80" y="2"/>
                </a:lnTo>
                <a:lnTo>
                  <a:pt x="70" y="8"/>
                </a:lnTo>
                <a:lnTo>
                  <a:pt x="64" y="18"/>
                </a:lnTo>
                <a:lnTo>
                  <a:pt x="62" y="22"/>
                </a:lnTo>
                <a:lnTo>
                  <a:pt x="62" y="28"/>
                </a:lnTo>
                <a:lnTo>
                  <a:pt x="62" y="28"/>
                </a:lnTo>
                <a:lnTo>
                  <a:pt x="62" y="34"/>
                </a:lnTo>
                <a:lnTo>
                  <a:pt x="64" y="40"/>
                </a:lnTo>
                <a:lnTo>
                  <a:pt x="70" y="50"/>
                </a:lnTo>
                <a:lnTo>
                  <a:pt x="80" y="56"/>
                </a:lnTo>
                <a:lnTo>
                  <a:pt x="86" y="58"/>
                </a:lnTo>
                <a:lnTo>
                  <a:pt x="92" y="58"/>
                </a:lnTo>
                <a:lnTo>
                  <a:pt x="92" y="58"/>
                </a:lnTo>
                <a:close/>
                <a:moveTo>
                  <a:pt x="30" y="196"/>
                </a:moveTo>
                <a:lnTo>
                  <a:pt x="42" y="118"/>
                </a:lnTo>
                <a:lnTo>
                  <a:pt x="52" y="118"/>
                </a:lnTo>
                <a:lnTo>
                  <a:pt x="50" y="244"/>
                </a:lnTo>
                <a:lnTo>
                  <a:pt x="50" y="244"/>
                </a:lnTo>
                <a:lnTo>
                  <a:pt x="54" y="236"/>
                </a:lnTo>
                <a:lnTo>
                  <a:pt x="60" y="228"/>
                </a:lnTo>
                <a:lnTo>
                  <a:pt x="66" y="222"/>
                </a:lnTo>
                <a:lnTo>
                  <a:pt x="74" y="218"/>
                </a:lnTo>
                <a:lnTo>
                  <a:pt x="82" y="214"/>
                </a:lnTo>
                <a:lnTo>
                  <a:pt x="90" y="210"/>
                </a:lnTo>
                <a:lnTo>
                  <a:pt x="100" y="208"/>
                </a:lnTo>
                <a:lnTo>
                  <a:pt x="110" y="208"/>
                </a:lnTo>
                <a:lnTo>
                  <a:pt x="126" y="208"/>
                </a:lnTo>
                <a:lnTo>
                  <a:pt x="126" y="208"/>
                </a:lnTo>
                <a:lnTo>
                  <a:pt x="120" y="198"/>
                </a:lnTo>
                <a:lnTo>
                  <a:pt x="114" y="188"/>
                </a:lnTo>
                <a:lnTo>
                  <a:pt x="112" y="178"/>
                </a:lnTo>
                <a:lnTo>
                  <a:pt x="112" y="166"/>
                </a:lnTo>
                <a:lnTo>
                  <a:pt x="112" y="166"/>
                </a:lnTo>
                <a:lnTo>
                  <a:pt x="112" y="154"/>
                </a:lnTo>
                <a:lnTo>
                  <a:pt x="116" y="142"/>
                </a:lnTo>
                <a:lnTo>
                  <a:pt x="120" y="132"/>
                </a:lnTo>
                <a:lnTo>
                  <a:pt x="128" y="122"/>
                </a:lnTo>
                <a:lnTo>
                  <a:pt x="136" y="114"/>
                </a:lnTo>
                <a:lnTo>
                  <a:pt x="146" y="106"/>
                </a:lnTo>
                <a:lnTo>
                  <a:pt x="156" y="102"/>
                </a:lnTo>
                <a:lnTo>
                  <a:pt x="168" y="98"/>
                </a:lnTo>
                <a:lnTo>
                  <a:pt x="166" y="90"/>
                </a:lnTo>
                <a:lnTo>
                  <a:pt x="166" y="90"/>
                </a:lnTo>
                <a:lnTo>
                  <a:pt x="166" y="88"/>
                </a:lnTo>
                <a:lnTo>
                  <a:pt x="166" y="88"/>
                </a:lnTo>
                <a:lnTo>
                  <a:pt x="162" y="80"/>
                </a:lnTo>
                <a:lnTo>
                  <a:pt x="154" y="74"/>
                </a:lnTo>
                <a:lnTo>
                  <a:pt x="146" y="70"/>
                </a:lnTo>
                <a:lnTo>
                  <a:pt x="138" y="68"/>
                </a:lnTo>
                <a:lnTo>
                  <a:pt x="110" y="68"/>
                </a:lnTo>
                <a:lnTo>
                  <a:pt x="90" y="102"/>
                </a:lnTo>
                <a:lnTo>
                  <a:pt x="72" y="68"/>
                </a:lnTo>
                <a:lnTo>
                  <a:pt x="46" y="68"/>
                </a:lnTo>
                <a:lnTo>
                  <a:pt x="46" y="68"/>
                </a:lnTo>
                <a:lnTo>
                  <a:pt x="36" y="70"/>
                </a:lnTo>
                <a:lnTo>
                  <a:pt x="28" y="74"/>
                </a:lnTo>
                <a:lnTo>
                  <a:pt x="20" y="80"/>
                </a:lnTo>
                <a:lnTo>
                  <a:pt x="16" y="88"/>
                </a:lnTo>
                <a:lnTo>
                  <a:pt x="16" y="88"/>
                </a:lnTo>
                <a:lnTo>
                  <a:pt x="16" y="90"/>
                </a:lnTo>
                <a:lnTo>
                  <a:pt x="0" y="190"/>
                </a:lnTo>
                <a:lnTo>
                  <a:pt x="0" y="190"/>
                </a:lnTo>
                <a:lnTo>
                  <a:pt x="0" y="196"/>
                </a:lnTo>
                <a:lnTo>
                  <a:pt x="2" y="202"/>
                </a:lnTo>
                <a:lnTo>
                  <a:pt x="6" y="206"/>
                </a:lnTo>
                <a:lnTo>
                  <a:pt x="12" y="208"/>
                </a:lnTo>
                <a:lnTo>
                  <a:pt x="12" y="208"/>
                </a:lnTo>
                <a:lnTo>
                  <a:pt x="14" y="208"/>
                </a:lnTo>
                <a:lnTo>
                  <a:pt x="14" y="208"/>
                </a:lnTo>
                <a:lnTo>
                  <a:pt x="20" y="208"/>
                </a:lnTo>
                <a:lnTo>
                  <a:pt x="24" y="204"/>
                </a:lnTo>
                <a:lnTo>
                  <a:pt x="28" y="200"/>
                </a:lnTo>
                <a:lnTo>
                  <a:pt x="30" y="196"/>
                </a:lnTo>
                <a:lnTo>
                  <a:pt x="30" y="196"/>
                </a:lnTo>
                <a:close/>
                <a:moveTo>
                  <a:pt x="180" y="118"/>
                </a:moveTo>
                <a:lnTo>
                  <a:pt x="180" y="118"/>
                </a:lnTo>
                <a:lnTo>
                  <a:pt x="170" y="118"/>
                </a:lnTo>
                <a:lnTo>
                  <a:pt x="162" y="120"/>
                </a:lnTo>
                <a:lnTo>
                  <a:pt x="152" y="126"/>
                </a:lnTo>
                <a:lnTo>
                  <a:pt x="146" y="132"/>
                </a:lnTo>
                <a:lnTo>
                  <a:pt x="140" y="138"/>
                </a:lnTo>
                <a:lnTo>
                  <a:pt x="136" y="146"/>
                </a:lnTo>
                <a:lnTo>
                  <a:pt x="132" y="156"/>
                </a:lnTo>
                <a:lnTo>
                  <a:pt x="132" y="166"/>
                </a:lnTo>
                <a:lnTo>
                  <a:pt x="132" y="166"/>
                </a:lnTo>
                <a:lnTo>
                  <a:pt x="132" y="176"/>
                </a:lnTo>
                <a:lnTo>
                  <a:pt x="136" y="184"/>
                </a:lnTo>
                <a:lnTo>
                  <a:pt x="140" y="194"/>
                </a:lnTo>
                <a:lnTo>
                  <a:pt x="146" y="200"/>
                </a:lnTo>
                <a:lnTo>
                  <a:pt x="152" y="206"/>
                </a:lnTo>
                <a:lnTo>
                  <a:pt x="162" y="210"/>
                </a:lnTo>
                <a:lnTo>
                  <a:pt x="170" y="214"/>
                </a:lnTo>
                <a:lnTo>
                  <a:pt x="180" y="214"/>
                </a:lnTo>
                <a:lnTo>
                  <a:pt x="180" y="214"/>
                </a:lnTo>
                <a:lnTo>
                  <a:pt x="190" y="214"/>
                </a:lnTo>
                <a:lnTo>
                  <a:pt x="200" y="210"/>
                </a:lnTo>
                <a:lnTo>
                  <a:pt x="208" y="206"/>
                </a:lnTo>
                <a:lnTo>
                  <a:pt x="214" y="200"/>
                </a:lnTo>
                <a:lnTo>
                  <a:pt x="220" y="194"/>
                </a:lnTo>
                <a:lnTo>
                  <a:pt x="224" y="184"/>
                </a:lnTo>
                <a:lnTo>
                  <a:pt x="228" y="176"/>
                </a:lnTo>
                <a:lnTo>
                  <a:pt x="228" y="166"/>
                </a:lnTo>
                <a:lnTo>
                  <a:pt x="228" y="166"/>
                </a:lnTo>
                <a:lnTo>
                  <a:pt x="228" y="156"/>
                </a:lnTo>
                <a:lnTo>
                  <a:pt x="224" y="146"/>
                </a:lnTo>
                <a:lnTo>
                  <a:pt x="220" y="138"/>
                </a:lnTo>
                <a:lnTo>
                  <a:pt x="214" y="132"/>
                </a:lnTo>
                <a:lnTo>
                  <a:pt x="208" y="126"/>
                </a:lnTo>
                <a:lnTo>
                  <a:pt x="200" y="120"/>
                </a:lnTo>
                <a:lnTo>
                  <a:pt x="190" y="118"/>
                </a:lnTo>
                <a:lnTo>
                  <a:pt x="180" y="118"/>
                </a:lnTo>
                <a:close/>
                <a:moveTo>
                  <a:pt x="296" y="260"/>
                </a:moveTo>
                <a:lnTo>
                  <a:pt x="296" y="260"/>
                </a:lnTo>
                <a:lnTo>
                  <a:pt x="294" y="258"/>
                </a:lnTo>
                <a:lnTo>
                  <a:pt x="294" y="258"/>
                </a:lnTo>
                <a:lnTo>
                  <a:pt x="292" y="252"/>
                </a:lnTo>
                <a:lnTo>
                  <a:pt x="288" y="246"/>
                </a:lnTo>
                <a:lnTo>
                  <a:pt x="278" y="236"/>
                </a:lnTo>
                <a:lnTo>
                  <a:pt x="266" y="230"/>
                </a:lnTo>
                <a:lnTo>
                  <a:pt x="250" y="228"/>
                </a:lnTo>
                <a:lnTo>
                  <a:pt x="210" y="228"/>
                </a:lnTo>
                <a:lnTo>
                  <a:pt x="180" y="278"/>
                </a:lnTo>
                <a:lnTo>
                  <a:pt x="150" y="228"/>
                </a:lnTo>
                <a:lnTo>
                  <a:pt x="110" y="228"/>
                </a:lnTo>
                <a:lnTo>
                  <a:pt x="110" y="228"/>
                </a:lnTo>
                <a:lnTo>
                  <a:pt x="94" y="230"/>
                </a:lnTo>
                <a:lnTo>
                  <a:pt x="82" y="236"/>
                </a:lnTo>
                <a:lnTo>
                  <a:pt x="72" y="246"/>
                </a:lnTo>
                <a:lnTo>
                  <a:pt x="68" y="252"/>
                </a:lnTo>
                <a:lnTo>
                  <a:pt x="66" y="258"/>
                </a:lnTo>
                <a:lnTo>
                  <a:pt x="66" y="258"/>
                </a:lnTo>
                <a:lnTo>
                  <a:pt x="64" y="260"/>
                </a:lnTo>
                <a:lnTo>
                  <a:pt x="52" y="336"/>
                </a:lnTo>
                <a:lnTo>
                  <a:pt x="52" y="336"/>
                </a:lnTo>
                <a:lnTo>
                  <a:pt x="72" y="352"/>
                </a:lnTo>
                <a:lnTo>
                  <a:pt x="96" y="362"/>
                </a:lnTo>
                <a:lnTo>
                  <a:pt x="106" y="304"/>
                </a:lnTo>
                <a:lnTo>
                  <a:pt x="118" y="304"/>
                </a:lnTo>
                <a:lnTo>
                  <a:pt x="114" y="370"/>
                </a:lnTo>
                <a:lnTo>
                  <a:pt x="114" y="370"/>
                </a:lnTo>
                <a:lnTo>
                  <a:pt x="130" y="374"/>
                </a:lnTo>
                <a:lnTo>
                  <a:pt x="146" y="378"/>
                </a:lnTo>
                <a:lnTo>
                  <a:pt x="162" y="380"/>
                </a:lnTo>
                <a:lnTo>
                  <a:pt x="180" y="380"/>
                </a:lnTo>
                <a:lnTo>
                  <a:pt x="180" y="380"/>
                </a:lnTo>
                <a:lnTo>
                  <a:pt x="196" y="380"/>
                </a:lnTo>
                <a:lnTo>
                  <a:pt x="214" y="378"/>
                </a:lnTo>
                <a:lnTo>
                  <a:pt x="230" y="374"/>
                </a:lnTo>
                <a:lnTo>
                  <a:pt x="246" y="370"/>
                </a:lnTo>
                <a:lnTo>
                  <a:pt x="242" y="304"/>
                </a:lnTo>
                <a:lnTo>
                  <a:pt x="254" y="304"/>
                </a:lnTo>
                <a:lnTo>
                  <a:pt x="264" y="362"/>
                </a:lnTo>
                <a:lnTo>
                  <a:pt x="264" y="362"/>
                </a:lnTo>
                <a:lnTo>
                  <a:pt x="288" y="350"/>
                </a:lnTo>
                <a:lnTo>
                  <a:pt x="308" y="336"/>
                </a:lnTo>
                <a:lnTo>
                  <a:pt x="296" y="2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" name="Freeform 4918"/>
          <p:cNvSpPr>
            <a:spLocks noEditPoints="1"/>
          </p:cNvSpPr>
          <p:nvPr/>
        </p:nvSpPr>
        <p:spPr bwMode="auto">
          <a:xfrm>
            <a:off x="6055235" y="1552111"/>
            <a:ext cx="293911" cy="491458"/>
          </a:xfrm>
          <a:custGeom>
            <a:avLst/>
            <a:gdLst>
              <a:gd name="T0" fmla="*/ 226 w 244"/>
              <a:gd name="T1" fmla="*/ 162 h 408"/>
              <a:gd name="T2" fmla="*/ 226 w 244"/>
              <a:gd name="T3" fmla="*/ 102 h 408"/>
              <a:gd name="T4" fmla="*/ 220 w 244"/>
              <a:gd name="T5" fmla="*/ 96 h 408"/>
              <a:gd name="T6" fmla="*/ 198 w 244"/>
              <a:gd name="T7" fmla="*/ 104 h 408"/>
              <a:gd name="T8" fmla="*/ 172 w 244"/>
              <a:gd name="T9" fmla="*/ 80 h 408"/>
              <a:gd name="T10" fmla="*/ 84 w 244"/>
              <a:gd name="T11" fmla="*/ 78 h 408"/>
              <a:gd name="T12" fmla="*/ 52 w 244"/>
              <a:gd name="T13" fmla="*/ 92 h 408"/>
              <a:gd name="T14" fmla="*/ 28 w 244"/>
              <a:gd name="T15" fmla="*/ 98 h 408"/>
              <a:gd name="T16" fmla="*/ 20 w 244"/>
              <a:gd name="T17" fmla="*/ 98 h 408"/>
              <a:gd name="T18" fmla="*/ 16 w 244"/>
              <a:gd name="T19" fmla="*/ 162 h 408"/>
              <a:gd name="T20" fmla="*/ 16 w 244"/>
              <a:gd name="T21" fmla="*/ 162 h 408"/>
              <a:gd name="T22" fmla="*/ 2 w 244"/>
              <a:gd name="T23" fmla="*/ 172 h 408"/>
              <a:gd name="T24" fmla="*/ 2 w 244"/>
              <a:gd name="T25" fmla="*/ 186 h 408"/>
              <a:gd name="T26" fmla="*/ 16 w 244"/>
              <a:gd name="T27" fmla="*/ 196 h 408"/>
              <a:gd name="T28" fmla="*/ 16 w 244"/>
              <a:gd name="T29" fmla="*/ 228 h 408"/>
              <a:gd name="T30" fmla="*/ 22 w 244"/>
              <a:gd name="T31" fmla="*/ 236 h 408"/>
              <a:gd name="T32" fmla="*/ 74 w 244"/>
              <a:gd name="T33" fmla="*/ 388 h 408"/>
              <a:gd name="T34" fmla="*/ 86 w 244"/>
              <a:gd name="T35" fmla="*/ 406 h 408"/>
              <a:gd name="T36" fmla="*/ 102 w 244"/>
              <a:gd name="T37" fmla="*/ 406 h 408"/>
              <a:gd name="T38" fmla="*/ 114 w 244"/>
              <a:gd name="T39" fmla="*/ 388 h 408"/>
              <a:gd name="T40" fmla="*/ 118 w 244"/>
              <a:gd name="T41" fmla="*/ 272 h 408"/>
              <a:gd name="T42" fmla="*/ 124 w 244"/>
              <a:gd name="T43" fmla="*/ 272 h 408"/>
              <a:gd name="T44" fmla="*/ 130 w 244"/>
              <a:gd name="T45" fmla="*/ 388 h 408"/>
              <a:gd name="T46" fmla="*/ 136 w 244"/>
              <a:gd name="T47" fmla="*/ 402 h 408"/>
              <a:gd name="T48" fmla="*/ 150 w 244"/>
              <a:gd name="T49" fmla="*/ 408 h 408"/>
              <a:gd name="T50" fmla="*/ 168 w 244"/>
              <a:gd name="T51" fmla="*/ 396 h 408"/>
              <a:gd name="T52" fmla="*/ 222 w 244"/>
              <a:gd name="T53" fmla="*/ 236 h 408"/>
              <a:gd name="T54" fmla="*/ 226 w 244"/>
              <a:gd name="T55" fmla="*/ 228 h 408"/>
              <a:gd name="T56" fmla="*/ 226 w 244"/>
              <a:gd name="T57" fmla="*/ 196 h 408"/>
              <a:gd name="T58" fmla="*/ 238 w 244"/>
              <a:gd name="T59" fmla="*/ 192 h 408"/>
              <a:gd name="T60" fmla="*/ 244 w 244"/>
              <a:gd name="T61" fmla="*/ 180 h 408"/>
              <a:gd name="T62" fmla="*/ 234 w 244"/>
              <a:gd name="T63" fmla="*/ 164 h 408"/>
              <a:gd name="T64" fmla="*/ 34 w 244"/>
              <a:gd name="T65" fmla="*/ 118 h 408"/>
              <a:gd name="T66" fmla="*/ 34 w 244"/>
              <a:gd name="T67" fmla="*/ 222 h 408"/>
              <a:gd name="T68" fmla="*/ 130 w 244"/>
              <a:gd name="T69" fmla="*/ 252 h 408"/>
              <a:gd name="T70" fmla="*/ 210 w 244"/>
              <a:gd name="T71" fmla="*/ 222 h 408"/>
              <a:gd name="T72" fmla="*/ 88 w 244"/>
              <a:gd name="T73" fmla="*/ 28 h 408"/>
              <a:gd name="T74" fmla="*/ 98 w 244"/>
              <a:gd name="T75" fmla="*/ 10 h 408"/>
              <a:gd name="T76" fmla="*/ 114 w 244"/>
              <a:gd name="T77" fmla="*/ 2 h 408"/>
              <a:gd name="T78" fmla="*/ 128 w 244"/>
              <a:gd name="T79" fmla="*/ 2 h 408"/>
              <a:gd name="T80" fmla="*/ 146 w 244"/>
              <a:gd name="T81" fmla="*/ 10 h 408"/>
              <a:gd name="T82" fmla="*/ 156 w 244"/>
              <a:gd name="T83" fmla="*/ 28 h 408"/>
              <a:gd name="T84" fmla="*/ 156 w 244"/>
              <a:gd name="T85" fmla="*/ 42 h 408"/>
              <a:gd name="T86" fmla="*/ 146 w 244"/>
              <a:gd name="T87" fmla="*/ 60 h 408"/>
              <a:gd name="T88" fmla="*/ 128 w 244"/>
              <a:gd name="T89" fmla="*/ 70 h 408"/>
              <a:gd name="T90" fmla="*/ 114 w 244"/>
              <a:gd name="T91" fmla="*/ 70 h 408"/>
              <a:gd name="T92" fmla="*/ 98 w 244"/>
              <a:gd name="T93" fmla="*/ 60 h 408"/>
              <a:gd name="T94" fmla="*/ 88 w 244"/>
              <a:gd name="T95" fmla="*/ 42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4" h="408">
                <a:moveTo>
                  <a:pt x="226" y="162"/>
                </a:moveTo>
                <a:lnTo>
                  <a:pt x="226" y="162"/>
                </a:lnTo>
                <a:lnTo>
                  <a:pt x="226" y="162"/>
                </a:lnTo>
                <a:lnTo>
                  <a:pt x="226" y="106"/>
                </a:lnTo>
                <a:lnTo>
                  <a:pt x="226" y="106"/>
                </a:lnTo>
                <a:lnTo>
                  <a:pt x="226" y="102"/>
                </a:lnTo>
                <a:lnTo>
                  <a:pt x="222" y="98"/>
                </a:lnTo>
                <a:lnTo>
                  <a:pt x="222" y="98"/>
                </a:lnTo>
                <a:lnTo>
                  <a:pt x="220" y="96"/>
                </a:lnTo>
                <a:lnTo>
                  <a:pt x="214" y="98"/>
                </a:lnTo>
                <a:lnTo>
                  <a:pt x="198" y="104"/>
                </a:lnTo>
                <a:lnTo>
                  <a:pt x="198" y="104"/>
                </a:lnTo>
                <a:lnTo>
                  <a:pt x="192" y="94"/>
                </a:lnTo>
                <a:lnTo>
                  <a:pt x="182" y="86"/>
                </a:lnTo>
                <a:lnTo>
                  <a:pt x="172" y="80"/>
                </a:lnTo>
                <a:lnTo>
                  <a:pt x="158" y="78"/>
                </a:lnTo>
                <a:lnTo>
                  <a:pt x="84" y="78"/>
                </a:lnTo>
                <a:lnTo>
                  <a:pt x="84" y="78"/>
                </a:lnTo>
                <a:lnTo>
                  <a:pt x="72" y="80"/>
                </a:lnTo>
                <a:lnTo>
                  <a:pt x="60" y="84"/>
                </a:lnTo>
                <a:lnTo>
                  <a:pt x="52" y="92"/>
                </a:lnTo>
                <a:lnTo>
                  <a:pt x="44" y="104"/>
                </a:lnTo>
                <a:lnTo>
                  <a:pt x="28" y="98"/>
                </a:lnTo>
                <a:lnTo>
                  <a:pt x="28" y="98"/>
                </a:lnTo>
                <a:lnTo>
                  <a:pt x="24" y="96"/>
                </a:lnTo>
                <a:lnTo>
                  <a:pt x="20" y="98"/>
                </a:lnTo>
                <a:lnTo>
                  <a:pt x="20" y="98"/>
                </a:lnTo>
                <a:lnTo>
                  <a:pt x="18" y="102"/>
                </a:lnTo>
                <a:lnTo>
                  <a:pt x="16" y="106"/>
                </a:lnTo>
                <a:lnTo>
                  <a:pt x="16" y="162"/>
                </a:lnTo>
                <a:lnTo>
                  <a:pt x="16" y="162"/>
                </a:lnTo>
                <a:lnTo>
                  <a:pt x="16" y="162"/>
                </a:lnTo>
                <a:lnTo>
                  <a:pt x="16" y="162"/>
                </a:lnTo>
                <a:lnTo>
                  <a:pt x="10" y="164"/>
                </a:lnTo>
                <a:lnTo>
                  <a:pt x="4" y="168"/>
                </a:lnTo>
                <a:lnTo>
                  <a:pt x="2" y="172"/>
                </a:lnTo>
                <a:lnTo>
                  <a:pt x="0" y="180"/>
                </a:lnTo>
                <a:lnTo>
                  <a:pt x="0" y="180"/>
                </a:lnTo>
                <a:lnTo>
                  <a:pt x="2" y="186"/>
                </a:lnTo>
                <a:lnTo>
                  <a:pt x="4" y="192"/>
                </a:lnTo>
                <a:lnTo>
                  <a:pt x="10" y="194"/>
                </a:lnTo>
                <a:lnTo>
                  <a:pt x="16" y="196"/>
                </a:lnTo>
                <a:lnTo>
                  <a:pt x="16" y="196"/>
                </a:lnTo>
                <a:lnTo>
                  <a:pt x="16" y="196"/>
                </a:lnTo>
                <a:lnTo>
                  <a:pt x="16" y="228"/>
                </a:lnTo>
                <a:lnTo>
                  <a:pt x="16" y="228"/>
                </a:lnTo>
                <a:lnTo>
                  <a:pt x="18" y="234"/>
                </a:lnTo>
                <a:lnTo>
                  <a:pt x="22" y="236"/>
                </a:lnTo>
                <a:lnTo>
                  <a:pt x="74" y="256"/>
                </a:lnTo>
                <a:lnTo>
                  <a:pt x="74" y="388"/>
                </a:lnTo>
                <a:lnTo>
                  <a:pt x="74" y="388"/>
                </a:lnTo>
                <a:lnTo>
                  <a:pt x="76" y="396"/>
                </a:lnTo>
                <a:lnTo>
                  <a:pt x="80" y="402"/>
                </a:lnTo>
                <a:lnTo>
                  <a:pt x="86" y="406"/>
                </a:lnTo>
                <a:lnTo>
                  <a:pt x="94" y="408"/>
                </a:lnTo>
                <a:lnTo>
                  <a:pt x="94" y="408"/>
                </a:lnTo>
                <a:lnTo>
                  <a:pt x="102" y="406"/>
                </a:lnTo>
                <a:lnTo>
                  <a:pt x="108" y="402"/>
                </a:lnTo>
                <a:lnTo>
                  <a:pt x="112" y="396"/>
                </a:lnTo>
                <a:lnTo>
                  <a:pt x="114" y="388"/>
                </a:lnTo>
                <a:lnTo>
                  <a:pt x="114" y="270"/>
                </a:lnTo>
                <a:lnTo>
                  <a:pt x="118" y="272"/>
                </a:lnTo>
                <a:lnTo>
                  <a:pt x="118" y="272"/>
                </a:lnTo>
                <a:lnTo>
                  <a:pt x="122" y="274"/>
                </a:lnTo>
                <a:lnTo>
                  <a:pt x="122" y="274"/>
                </a:lnTo>
                <a:lnTo>
                  <a:pt x="124" y="272"/>
                </a:lnTo>
                <a:lnTo>
                  <a:pt x="124" y="272"/>
                </a:lnTo>
                <a:lnTo>
                  <a:pt x="130" y="270"/>
                </a:lnTo>
                <a:lnTo>
                  <a:pt x="130" y="388"/>
                </a:lnTo>
                <a:lnTo>
                  <a:pt x="130" y="388"/>
                </a:lnTo>
                <a:lnTo>
                  <a:pt x="132" y="396"/>
                </a:lnTo>
                <a:lnTo>
                  <a:pt x="136" y="402"/>
                </a:lnTo>
                <a:lnTo>
                  <a:pt x="142" y="406"/>
                </a:lnTo>
                <a:lnTo>
                  <a:pt x="150" y="408"/>
                </a:lnTo>
                <a:lnTo>
                  <a:pt x="150" y="408"/>
                </a:lnTo>
                <a:lnTo>
                  <a:pt x="158" y="406"/>
                </a:lnTo>
                <a:lnTo>
                  <a:pt x="164" y="402"/>
                </a:lnTo>
                <a:lnTo>
                  <a:pt x="168" y="396"/>
                </a:lnTo>
                <a:lnTo>
                  <a:pt x="170" y="388"/>
                </a:lnTo>
                <a:lnTo>
                  <a:pt x="170" y="256"/>
                </a:lnTo>
                <a:lnTo>
                  <a:pt x="222" y="236"/>
                </a:lnTo>
                <a:lnTo>
                  <a:pt x="222" y="236"/>
                </a:lnTo>
                <a:lnTo>
                  <a:pt x="226" y="234"/>
                </a:lnTo>
                <a:lnTo>
                  <a:pt x="226" y="228"/>
                </a:lnTo>
                <a:lnTo>
                  <a:pt x="226" y="196"/>
                </a:lnTo>
                <a:lnTo>
                  <a:pt x="226" y="196"/>
                </a:lnTo>
                <a:lnTo>
                  <a:pt x="226" y="196"/>
                </a:lnTo>
                <a:lnTo>
                  <a:pt x="226" y="196"/>
                </a:lnTo>
                <a:lnTo>
                  <a:pt x="234" y="194"/>
                </a:lnTo>
                <a:lnTo>
                  <a:pt x="238" y="192"/>
                </a:lnTo>
                <a:lnTo>
                  <a:pt x="242" y="186"/>
                </a:lnTo>
                <a:lnTo>
                  <a:pt x="244" y="180"/>
                </a:lnTo>
                <a:lnTo>
                  <a:pt x="244" y="180"/>
                </a:lnTo>
                <a:lnTo>
                  <a:pt x="242" y="172"/>
                </a:lnTo>
                <a:lnTo>
                  <a:pt x="238" y="168"/>
                </a:lnTo>
                <a:lnTo>
                  <a:pt x="234" y="164"/>
                </a:lnTo>
                <a:lnTo>
                  <a:pt x="226" y="162"/>
                </a:lnTo>
                <a:lnTo>
                  <a:pt x="226" y="162"/>
                </a:lnTo>
                <a:close/>
                <a:moveTo>
                  <a:pt x="34" y="118"/>
                </a:moveTo>
                <a:lnTo>
                  <a:pt x="114" y="148"/>
                </a:lnTo>
                <a:lnTo>
                  <a:pt x="114" y="252"/>
                </a:lnTo>
                <a:lnTo>
                  <a:pt x="34" y="222"/>
                </a:lnTo>
                <a:lnTo>
                  <a:pt x="34" y="118"/>
                </a:lnTo>
                <a:close/>
                <a:moveTo>
                  <a:pt x="210" y="222"/>
                </a:moveTo>
                <a:lnTo>
                  <a:pt x="130" y="252"/>
                </a:lnTo>
                <a:lnTo>
                  <a:pt x="130" y="148"/>
                </a:lnTo>
                <a:lnTo>
                  <a:pt x="210" y="118"/>
                </a:lnTo>
                <a:lnTo>
                  <a:pt x="210" y="222"/>
                </a:lnTo>
                <a:close/>
                <a:moveTo>
                  <a:pt x="88" y="36"/>
                </a:moveTo>
                <a:lnTo>
                  <a:pt x="88" y="36"/>
                </a:lnTo>
                <a:lnTo>
                  <a:pt x="88" y="28"/>
                </a:lnTo>
                <a:lnTo>
                  <a:pt x="90" y="22"/>
                </a:lnTo>
                <a:lnTo>
                  <a:pt x="94" y="16"/>
                </a:lnTo>
                <a:lnTo>
                  <a:pt x="98" y="10"/>
                </a:lnTo>
                <a:lnTo>
                  <a:pt x="102" y="6"/>
                </a:lnTo>
                <a:lnTo>
                  <a:pt x="108" y="4"/>
                </a:lnTo>
                <a:lnTo>
                  <a:pt x="114" y="2"/>
                </a:lnTo>
                <a:lnTo>
                  <a:pt x="122" y="0"/>
                </a:lnTo>
                <a:lnTo>
                  <a:pt x="122" y="0"/>
                </a:lnTo>
                <a:lnTo>
                  <a:pt x="128" y="2"/>
                </a:lnTo>
                <a:lnTo>
                  <a:pt x="136" y="4"/>
                </a:lnTo>
                <a:lnTo>
                  <a:pt x="142" y="6"/>
                </a:lnTo>
                <a:lnTo>
                  <a:pt x="146" y="10"/>
                </a:lnTo>
                <a:lnTo>
                  <a:pt x="150" y="16"/>
                </a:lnTo>
                <a:lnTo>
                  <a:pt x="154" y="22"/>
                </a:lnTo>
                <a:lnTo>
                  <a:pt x="156" y="28"/>
                </a:lnTo>
                <a:lnTo>
                  <a:pt x="156" y="36"/>
                </a:lnTo>
                <a:lnTo>
                  <a:pt x="156" y="36"/>
                </a:lnTo>
                <a:lnTo>
                  <a:pt x="156" y="42"/>
                </a:lnTo>
                <a:lnTo>
                  <a:pt x="154" y="48"/>
                </a:lnTo>
                <a:lnTo>
                  <a:pt x="150" y="54"/>
                </a:lnTo>
                <a:lnTo>
                  <a:pt x="146" y="60"/>
                </a:lnTo>
                <a:lnTo>
                  <a:pt x="142" y="64"/>
                </a:lnTo>
                <a:lnTo>
                  <a:pt x="136" y="68"/>
                </a:lnTo>
                <a:lnTo>
                  <a:pt x="128" y="70"/>
                </a:lnTo>
                <a:lnTo>
                  <a:pt x="122" y="70"/>
                </a:lnTo>
                <a:lnTo>
                  <a:pt x="122" y="70"/>
                </a:lnTo>
                <a:lnTo>
                  <a:pt x="114" y="70"/>
                </a:lnTo>
                <a:lnTo>
                  <a:pt x="108" y="68"/>
                </a:lnTo>
                <a:lnTo>
                  <a:pt x="102" y="64"/>
                </a:lnTo>
                <a:lnTo>
                  <a:pt x="98" y="60"/>
                </a:lnTo>
                <a:lnTo>
                  <a:pt x="94" y="54"/>
                </a:lnTo>
                <a:lnTo>
                  <a:pt x="90" y="48"/>
                </a:lnTo>
                <a:lnTo>
                  <a:pt x="88" y="42"/>
                </a:lnTo>
                <a:lnTo>
                  <a:pt x="88" y="36"/>
                </a:lnTo>
                <a:lnTo>
                  <a:pt x="88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4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Instrumentos de avaliação por competência</a:t>
            </a:r>
            <a:endParaRPr lang="pt-BR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196287" y="1306640"/>
            <a:ext cx="11910369" cy="435133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DISCIPLINA: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Gramática Aplicada à Produção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Textual  - 3º período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877036"/>
              </p:ext>
            </p:extLst>
          </p:nvPr>
        </p:nvGraphicFramePr>
        <p:xfrm>
          <a:off x="2115153" y="1711258"/>
          <a:ext cx="10076847" cy="4418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586">
                  <a:extLst>
                    <a:ext uri="{9D8B030D-6E8A-4147-A177-3AD203B41FA5}">
                      <a16:colId xmlns:a16="http://schemas.microsoft.com/office/drawing/2014/main" xmlns="" val="2936326201"/>
                    </a:ext>
                  </a:extLst>
                </a:gridCol>
                <a:gridCol w="6812261">
                  <a:extLst>
                    <a:ext uri="{9D8B030D-6E8A-4147-A177-3AD203B41FA5}">
                      <a16:colId xmlns:a16="http://schemas.microsoft.com/office/drawing/2014/main" xmlns="" val="850294907"/>
                    </a:ext>
                  </a:extLst>
                </a:gridCol>
              </a:tblGrid>
              <a:tr h="589598">
                <a:tc>
                  <a:txBody>
                    <a:bodyPr/>
                    <a:lstStyle/>
                    <a:p>
                      <a:pPr algn="ctr"/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INSTRUMENTOS DE  AVALIAÇÃO</a:t>
                      </a:r>
                      <a:endParaRPr lang="pt-BR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DESCRIÇÃO</a:t>
                      </a: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DAS ATIVIDADES REALIZADAS</a:t>
                      </a:r>
                      <a:endParaRPr lang="pt-BR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753294"/>
                  </a:ext>
                </a:extLst>
              </a:tr>
              <a:tr h="979260">
                <a:tc>
                  <a:txBody>
                    <a:bodyPr/>
                    <a:lstStyle/>
                    <a:p>
                      <a:pPr algn="l"/>
                      <a:r>
                        <a:rPr lang="pt-BR" sz="17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Produção</a:t>
                      </a:r>
                      <a:r>
                        <a:rPr lang="pt-BR" sz="1700" b="1" baseline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escrita individual, de caráter acadêmico-científico, segundo normas da ABNT.</a:t>
                      </a:r>
                      <a:endParaRPr lang="pt-BR" sz="1700" b="1" dirty="0" smtClean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7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Produção</a:t>
                      </a:r>
                      <a:r>
                        <a:rPr lang="pt-BR" sz="17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escrita individual/dupla de resenha temática</a:t>
                      </a:r>
                      <a:r>
                        <a:rPr lang="pt-BR" sz="17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e</a:t>
                      </a:r>
                      <a:r>
                        <a:rPr lang="pt-BR" sz="17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laborada em  três versões. </a:t>
                      </a:r>
                    </a:p>
                    <a:p>
                      <a:pPr algn="just"/>
                      <a:r>
                        <a:rPr lang="pt-BR" sz="17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Tema</a:t>
                      </a:r>
                      <a:r>
                        <a:rPr lang="pt-BR" sz="17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: O emprego do pronome “onde” nas esferas jornalística e publicitária.</a:t>
                      </a:r>
                      <a:endParaRPr lang="pt-BR" sz="17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6041113"/>
                  </a:ext>
                </a:extLst>
              </a:tr>
              <a:tr h="930497"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Teste objetivo individual.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7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Teste individual com questões objetivas</a:t>
                      </a:r>
                      <a:r>
                        <a:rPr lang="pt-BR" sz="17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com foco sobre registros ortográficos  em textos jornalísticos e publicitários, realizada presencialmente.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7200551"/>
                  </a:ext>
                </a:extLst>
              </a:tr>
              <a:tr h="939654"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Prova  escrita individual (I).</a:t>
                      </a:r>
                      <a:endParaRPr lang="pt-BR" sz="17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7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Prova escrita individual</a:t>
                      </a:r>
                      <a:r>
                        <a:rPr lang="pt-BR" sz="17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com mescla de questões nos moldes do </a:t>
                      </a:r>
                      <a:r>
                        <a:rPr lang="pt-BR" sz="1700" kern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Enade</a:t>
                      </a:r>
                      <a:r>
                        <a:rPr lang="pt-BR" sz="17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realizada no Formulário Google.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1836994"/>
                  </a:ext>
                </a:extLst>
              </a:tr>
              <a:tr h="979260"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Produção de vídeo de caráter  propagandístico (em grupo).</a:t>
                      </a:r>
                      <a:endParaRPr lang="pt-BR" sz="17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7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Produção de um vídeo-minuto</a:t>
                      </a:r>
                      <a:r>
                        <a:rPr lang="pt-BR" sz="17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dirigido a jovens universitários, orientando-os sobre o emprego da vírgula, valendo-se de uma linguagem mais informal e/ou humorística.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2923482"/>
                  </a:ext>
                </a:extLst>
              </a:tr>
            </a:tbl>
          </a:graphicData>
        </a:graphic>
      </p:graphicFrame>
      <p:grpSp>
        <p:nvGrpSpPr>
          <p:cNvPr id="12" name="Group 10"/>
          <p:cNvGrpSpPr/>
          <p:nvPr/>
        </p:nvGrpSpPr>
        <p:grpSpPr>
          <a:xfrm>
            <a:off x="27432" y="1711258"/>
            <a:ext cx="2002377" cy="4418268"/>
            <a:chOff x="567074" y="4825787"/>
            <a:chExt cx="1530000" cy="1872091"/>
          </a:xfrm>
        </p:grpSpPr>
        <p:sp>
          <p:nvSpPr>
            <p:cNvPr id="13" name="AutoShape 3"/>
            <p:cNvSpPr>
              <a:spLocks noChangeArrowheads="1"/>
            </p:cNvSpPr>
            <p:nvPr/>
          </p:nvSpPr>
          <p:spPr bwMode="auto">
            <a:xfrm rot="16200000" flipH="1">
              <a:off x="1209594" y="4183268"/>
              <a:ext cx="244818" cy="152985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eaVert" lIns="52153" tIns="52153" rIns="52153" bIns="52153">
              <a:no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COMPETÊNCIAS / DISCIPLINA</a:t>
              </a:r>
            </a:p>
          </p:txBody>
        </p:sp>
        <p:sp>
          <p:nvSpPr>
            <p:cNvPr id="14" name="Freeform 4"/>
            <p:cNvSpPr>
              <a:spLocks/>
            </p:cNvSpPr>
            <p:nvPr/>
          </p:nvSpPr>
          <p:spPr bwMode="auto">
            <a:xfrm>
              <a:off x="567074" y="4825787"/>
              <a:ext cx="1530000" cy="1872091"/>
            </a:xfrm>
            <a:prstGeom prst="rect">
              <a:avLst/>
            </a:prstGeom>
            <a:noFill/>
            <a:ln w="12700" cap="rnd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lIns="52153" tIns="52153" rIns="52153" bIns="52153">
              <a:noAutofit/>
            </a:bodyPr>
            <a:lstStyle/>
            <a:p>
              <a:pPr defTabSz="1042988">
                <a:spcAft>
                  <a:spcPts val="400"/>
                </a:spcAft>
                <a:buClrTx/>
                <a:buSzTx/>
                <a:buFontTx/>
                <a:buNone/>
              </a:pPr>
              <a:endParaRPr lang="pt-BR" sz="16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567074" y="5387032"/>
              <a:ext cx="1503148" cy="9802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noAutofit/>
            </a:bodyPr>
            <a:lstStyle/>
            <a:p>
              <a:pPr lvl="0" algn="just">
                <a:defRPr/>
              </a:pPr>
              <a:r>
                <a:rPr lang="pt-BR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PRODUZIR</a:t>
              </a: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textos e imagens de forma adequada e criativa, mantendo em foco a transcendência da comunicação e sua função na sociedade, além de gerar produtos comunicacionais adequados esteticamente.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76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Instrumentos de avaliação por competência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6287" y="1306640"/>
            <a:ext cx="11910369" cy="435133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DISCIPLINA: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Gramática Aplicada à Produção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Textual  - 3º período 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394907"/>
              </p:ext>
            </p:extLst>
          </p:nvPr>
        </p:nvGraphicFramePr>
        <p:xfrm>
          <a:off x="2064582" y="1711258"/>
          <a:ext cx="10076847" cy="4418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586">
                  <a:extLst>
                    <a:ext uri="{9D8B030D-6E8A-4147-A177-3AD203B41FA5}">
                      <a16:colId xmlns:a16="http://schemas.microsoft.com/office/drawing/2014/main" xmlns="" val="2936326201"/>
                    </a:ext>
                  </a:extLst>
                </a:gridCol>
                <a:gridCol w="6812261">
                  <a:extLst>
                    <a:ext uri="{9D8B030D-6E8A-4147-A177-3AD203B41FA5}">
                      <a16:colId xmlns:a16="http://schemas.microsoft.com/office/drawing/2014/main" xmlns="" val="850294907"/>
                    </a:ext>
                  </a:extLst>
                </a:gridCol>
              </a:tblGrid>
              <a:tr h="589598">
                <a:tc>
                  <a:txBody>
                    <a:bodyPr/>
                    <a:lstStyle/>
                    <a:p>
                      <a:pPr algn="ctr"/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INSTRUMENTOS DE  AVALIAÇÃO</a:t>
                      </a:r>
                      <a:endParaRPr lang="pt-BR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DESCRIÇÃO</a:t>
                      </a: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DAS ATIVIDADES REALIZADAS</a:t>
                      </a:r>
                      <a:endParaRPr lang="pt-BR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753294"/>
                  </a:ext>
                </a:extLst>
              </a:tr>
              <a:tr h="979260">
                <a:tc>
                  <a:txBody>
                    <a:bodyPr/>
                    <a:lstStyle/>
                    <a:p>
                      <a:r>
                        <a:rPr lang="pt-BR" sz="17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Prova escrita individual (II).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7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Prova escrita </a:t>
                      </a:r>
                      <a:r>
                        <a:rPr lang="pt-BR" sz="17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 questões discursivas e analíticas, direcionadas à prática profissional, realizadas em ambiente virtual.</a:t>
                      </a:r>
                      <a:endParaRPr lang="pt-BR" sz="1700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6041113"/>
                  </a:ext>
                </a:extLst>
              </a:tr>
              <a:tr h="930497">
                <a:tc>
                  <a:txBody>
                    <a:bodyPr/>
                    <a:lstStyle/>
                    <a:p>
                      <a:r>
                        <a:rPr lang="pt-BR" sz="17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Projeto de ensaios fotográficos (PI).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7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Produção de um </a:t>
                      </a:r>
                      <a:r>
                        <a:rPr lang="pt-BR" sz="17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ensaio social </a:t>
                      </a:r>
                      <a:r>
                        <a:rPr lang="pt-BR" sz="17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acompanhado de um texto do gênero </a:t>
                      </a:r>
                      <a:r>
                        <a:rPr lang="pt-BR" sz="17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crônica</a:t>
                      </a:r>
                      <a:r>
                        <a:rPr lang="pt-BR" sz="17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; um </a:t>
                      </a:r>
                      <a:r>
                        <a:rPr lang="pt-BR" sz="17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ensaio mercadológico </a:t>
                      </a:r>
                      <a:r>
                        <a:rPr lang="pt-BR" sz="17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aplicado a uma peça de propaganda; e um </a:t>
                      </a:r>
                      <a:r>
                        <a:rPr lang="pt-BR" sz="17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ensaio ficcional livre</a:t>
                      </a:r>
                      <a:r>
                        <a:rPr lang="pt-BR" sz="17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7200551"/>
                  </a:ext>
                </a:extLst>
              </a:tr>
              <a:tr h="939654">
                <a:tc>
                  <a:txBody>
                    <a:bodyPr/>
                    <a:lstStyle/>
                    <a:p>
                      <a:r>
                        <a:rPr lang="pt-BR" sz="17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Produção escrita individual. 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7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Duas  produções  escritas de caráter individual</a:t>
                      </a:r>
                      <a:r>
                        <a:rPr lang="pt-BR" sz="17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 de 15 a 20 linhas, nos moldes do </a:t>
                      </a:r>
                      <a:r>
                        <a:rPr lang="pt-BR" sz="1700" kern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Enade</a:t>
                      </a:r>
                      <a:r>
                        <a:rPr lang="pt-BR" sz="17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realizadas na plataforma </a:t>
                      </a:r>
                      <a:r>
                        <a:rPr lang="pt-BR" sz="1700" kern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Moodle</a:t>
                      </a:r>
                      <a:r>
                        <a:rPr lang="pt-BR" sz="17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em duas versões, após feedback baseado em rubrica.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1836994"/>
                  </a:ext>
                </a:extLst>
              </a:tr>
              <a:tr h="979260">
                <a:tc>
                  <a:txBody>
                    <a:bodyPr/>
                    <a:lstStyle/>
                    <a:p>
                      <a:r>
                        <a:rPr lang="pt-BR" sz="17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Seminário.</a:t>
                      </a:r>
                      <a:endParaRPr lang="pt-BR" sz="17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7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Seminário temático</a:t>
                      </a:r>
                      <a:r>
                        <a:rPr lang="pt-BR" sz="17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 Coesão e coerência textual nas esferas jornalística e publicitária.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2923482"/>
                  </a:ext>
                </a:extLst>
              </a:tr>
            </a:tbl>
          </a:graphicData>
        </a:graphic>
      </p:graphicFrame>
      <p:grpSp>
        <p:nvGrpSpPr>
          <p:cNvPr id="5" name="Group 10"/>
          <p:cNvGrpSpPr/>
          <p:nvPr/>
        </p:nvGrpSpPr>
        <p:grpSpPr>
          <a:xfrm>
            <a:off x="27432" y="1711258"/>
            <a:ext cx="2002377" cy="4418268"/>
            <a:chOff x="567074" y="4825787"/>
            <a:chExt cx="1530000" cy="1872091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 rot="16200000" flipH="1">
              <a:off x="1209594" y="4183268"/>
              <a:ext cx="244818" cy="152985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eaVert" lIns="52153" tIns="52153" rIns="52153" bIns="52153">
              <a:no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COMPETÊNCIAS / DISCIPLINA</a:t>
              </a: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567074" y="4825787"/>
              <a:ext cx="1530000" cy="1872091"/>
            </a:xfrm>
            <a:prstGeom prst="rect">
              <a:avLst/>
            </a:prstGeom>
            <a:noFill/>
            <a:ln w="12700" cap="rnd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lIns="52153" tIns="52153" rIns="52153" bIns="52153">
              <a:noAutofit/>
            </a:bodyPr>
            <a:lstStyle/>
            <a:p>
              <a:pPr defTabSz="1042988">
                <a:spcAft>
                  <a:spcPts val="400"/>
                </a:spcAft>
                <a:buClrTx/>
                <a:buSzTx/>
                <a:buFontTx/>
                <a:buNone/>
              </a:pPr>
              <a:endParaRPr lang="pt-BR" sz="16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593785" y="5132333"/>
              <a:ext cx="1476437" cy="15371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noAutofit/>
            </a:bodyPr>
            <a:lstStyle/>
            <a:p>
              <a:pPr>
                <a:defRPr/>
              </a:pPr>
              <a:r>
                <a:rPr lang="pt-BR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EMPREGAR</a:t>
              </a:r>
              <a:r>
                <a:rPr lang="pt-BR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pt-BR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adequadamente </a:t>
              </a: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 língua padrão, </a:t>
              </a:r>
              <a:r>
                <a:rPr lang="pt-BR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além de outras </a:t>
              </a: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variedades linguísticas que sejam adequadas </a:t>
              </a:r>
              <a:r>
                <a:rPr lang="pt-BR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ao contexto</a:t>
              </a: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, ao interlocutor e ao gênero do discurso</a:t>
              </a:r>
              <a:r>
                <a:rPr lang="pt-BR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28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Instrumentos de avaliação por competência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8982" r="40821" b="6742"/>
          <a:stretch/>
        </p:blipFill>
        <p:spPr>
          <a:xfrm>
            <a:off x="6259586" y="1690906"/>
            <a:ext cx="5841223" cy="467910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5" name="Group 10"/>
          <p:cNvGrpSpPr/>
          <p:nvPr/>
        </p:nvGrpSpPr>
        <p:grpSpPr>
          <a:xfrm rot="16200000">
            <a:off x="2218302" y="-1044000"/>
            <a:ext cx="1691008" cy="6170935"/>
            <a:chOff x="567074" y="4865085"/>
            <a:chExt cx="1530001" cy="814168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 rot="5400000">
              <a:off x="1188518" y="4243784"/>
              <a:ext cx="287255" cy="1529858"/>
            </a:xfrm>
            <a:custGeom>
              <a:avLst/>
              <a:gdLst>
                <a:gd name="connsiteX0" fmla="*/ 0 w 541355"/>
                <a:gd name="connsiteY0" fmla="*/ 0 h 1477802"/>
                <a:gd name="connsiteX1" fmla="*/ 373838 w 541355"/>
                <a:gd name="connsiteY1" fmla="*/ 0 h 1477802"/>
                <a:gd name="connsiteX2" fmla="*/ 541355 w 541355"/>
                <a:gd name="connsiteY2" fmla="*/ 738901 h 1477802"/>
                <a:gd name="connsiteX3" fmla="*/ 373838 w 541355"/>
                <a:gd name="connsiteY3" fmla="*/ 1477802 h 1477802"/>
                <a:gd name="connsiteX4" fmla="*/ 0 w 541355"/>
                <a:gd name="connsiteY4" fmla="*/ 1477802 h 1477802"/>
                <a:gd name="connsiteX5" fmla="*/ 0 w 541355"/>
                <a:gd name="connsiteY5" fmla="*/ 0 h 1477802"/>
                <a:gd name="connsiteX0" fmla="*/ 0 w 593609"/>
                <a:gd name="connsiteY0" fmla="*/ 0 h 1477802"/>
                <a:gd name="connsiteX1" fmla="*/ 373838 w 593609"/>
                <a:gd name="connsiteY1" fmla="*/ 0 h 1477802"/>
                <a:gd name="connsiteX2" fmla="*/ 593609 w 593609"/>
                <a:gd name="connsiteY2" fmla="*/ 747613 h 1477802"/>
                <a:gd name="connsiteX3" fmla="*/ 373838 w 593609"/>
                <a:gd name="connsiteY3" fmla="*/ 1477802 h 1477802"/>
                <a:gd name="connsiteX4" fmla="*/ 0 w 593609"/>
                <a:gd name="connsiteY4" fmla="*/ 1477802 h 1477802"/>
                <a:gd name="connsiteX5" fmla="*/ 0 w 593609"/>
                <a:gd name="connsiteY5" fmla="*/ 0 h 147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609" h="1477802">
                  <a:moveTo>
                    <a:pt x="0" y="0"/>
                  </a:moveTo>
                  <a:lnTo>
                    <a:pt x="373838" y="0"/>
                  </a:lnTo>
                  <a:lnTo>
                    <a:pt x="593609" y="747613"/>
                  </a:lnTo>
                  <a:lnTo>
                    <a:pt x="373838" y="1477802"/>
                  </a:lnTo>
                  <a:lnTo>
                    <a:pt x="0" y="1477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lIns="52153" tIns="52153" rIns="52153" bIns="52153" anchor="ctr">
              <a:noAutofit/>
            </a:bodyPr>
            <a:lstStyle/>
            <a:p>
              <a:pPr algn="ctr" defTabSz="1042988" eaLnBrk="0" hangingPunct="0">
                <a:spcAft>
                  <a:spcPts val="400"/>
                </a:spcAft>
              </a:pPr>
              <a:r>
                <a:rPr lang="pt-BR" b="1" dirty="0" smtClean="0">
                  <a:solidFill>
                    <a:schemeClr val="bg1"/>
                  </a:solidFill>
                </a:rPr>
                <a:t>INSTRUMENTO DE AVALIAÇÃO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567074" y="4865086"/>
              <a:ext cx="1530000" cy="814167"/>
            </a:xfrm>
            <a:prstGeom prst="rect">
              <a:avLst/>
            </a:prstGeom>
            <a:noFill/>
            <a:ln w="12700" cap="rnd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lIns="52153" tIns="52153" rIns="52153" bIns="52153">
              <a:noAutofit/>
            </a:bodyPr>
            <a:lstStyle/>
            <a:p>
              <a:pPr defTabSz="1042988">
                <a:spcAft>
                  <a:spcPts val="400"/>
                </a:spcAft>
                <a:buClrTx/>
                <a:buSzTx/>
                <a:buFontTx/>
                <a:buNone/>
              </a:pPr>
              <a:endParaRPr lang="pt-BR" sz="16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567218" y="5159662"/>
              <a:ext cx="1495906" cy="5057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vert" lIns="0" tIns="0" rIns="0" bIns="0" anchor="ctr">
              <a:noAutofit/>
            </a:bodyPr>
            <a:lstStyle/>
            <a:p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Produção de vídeo propagandístico.</a:t>
              </a:r>
            </a:p>
          </p:txBody>
        </p:sp>
      </p:grpSp>
      <p:grpSp>
        <p:nvGrpSpPr>
          <p:cNvPr id="13" name="Group 10"/>
          <p:cNvGrpSpPr/>
          <p:nvPr/>
        </p:nvGrpSpPr>
        <p:grpSpPr>
          <a:xfrm rot="16200000">
            <a:off x="2218300" y="717357"/>
            <a:ext cx="1691008" cy="6170927"/>
            <a:chOff x="567075" y="4897631"/>
            <a:chExt cx="1530001" cy="780509"/>
          </a:xfrm>
        </p:grpSpPr>
        <p:sp>
          <p:nvSpPr>
            <p:cNvPr id="14" name="AutoShape 3"/>
            <p:cNvSpPr>
              <a:spLocks noChangeArrowheads="1"/>
            </p:cNvSpPr>
            <p:nvPr/>
          </p:nvSpPr>
          <p:spPr bwMode="auto">
            <a:xfrm rot="5400000">
              <a:off x="1194457" y="4270392"/>
              <a:ext cx="275380" cy="1529858"/>
            </a:xfrm>
            <a:custGeom>
              <a:avLst/>
              <a:gdLst>
                <a:gd name="connsiteX0" fmla="*/ 0 w 541355"/>
                <a:gd name="connsiteY0" fmla="*/ 0 h 1477802"/>
                <a:gd name="connsiteX1" fmla="*/ 373838 w 541355"/>
                <a:gd name="connsiteY1" fmla="*/ 0 h 1477802"/>
                <a:gd name="connsiteX2" fmla="*/ 541355 w 541355"/>
                <a:gd name="connsiteY2" fmla="*/ 738901 h 1477802"/>
                <a:gd name="connsiteX3" fmla="*/ 373838 w 541355"/>
                <a:gd name="connsiteY3" fmla="*/ 1477802 h 1477802"/>
                <a:gd name="connsiteX4" fmla="*/ 0 w 541355"/>
                <a:gd name="connsiteY4" fmla="*/ 1477802 h 1477802"/>
                <a:gd name="connsiteX5" fmla="*/ 0 w 541355"/>
                <a:gd name="connsiteY5" fmla="*/ 0 h 1477802"/>
                <a:gd name="connsiteX0" fmla="*/ 0 w 593609"/>
                <a:gd name="connsiteY0" fmla="*/ 0 h 1477802"/>
                <a:gd name="connsiteX1" fmla="*/ 373838 w 593609"/>
                <a:gd name="connsiteY1" fmla="*/ 0 h 1477802"/>
                <a:gd name="connsiteX2" fmla="*/ 593609 w 593609"/>
                <a:gd name="connsiteY2" fmla="*/ 747613 h 1477802"/>
                <a:gd name="connsiteX3" fmla="*/ 373838 w 593609"/>
                <a:gd name="connsiteY3" fmla="*/ 1477802 h 1477802"/>
                <a:gd name="connsiteX4" fmla="*/ 0 w 593609"/>
                <a:gd name="connsiteY4" fmla="*/ 1477802 h 1477802"/>
                <a:gd name="connsiteX5" fmla="*/ 0 w 593609"/>
                <a:gd name="connsiteY5" fmla="*/ 0 h 147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609" h="1477802">
                  <a:moveTo>
                    <a:pt x="0" y="0"/>
                  </a:moveTo>
                  <a:lnTo>
                    <a:pt x="373838" y="0"/>
                  </a:lnTo>
                  <a:lnTo>
                    <a:pt x="593609" y="747613"/>
                  </a:lnTo>
                  <a:lnTo>
                    <a:pt x="373838" y="1477802"/>
                  </a:lnTo>
                  <a:lnTo>
                    <a:pt x="0" y="1477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lIns="52153" tIns="52153" rIns="52153" bIns="52153" anchor="ctr">
              <a:no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DESCRIÇÃO </a:t>
              </a:r>
              <a:r>
                <a:rPr lang="pt-BR" b="1" dirty="0" smtClean="0">
                  <a:solidFill>
                    <a:schemeClr val="bg1"/>
                  </a:solidFill>
                </a:rPr>
                <a:t>DA </a:t>
              </a:r>
            </a:p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ATIVIDADE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4"/>
            <p:cNvSpPr>
              <a:spLocks/>
            </p:cNvSpPr>
            <p:nvPr/>
          </p:nvSpPr>
          <p:spPr bwMode="auto">
            <a:xfrm>
              <a:off x="567075" y="4912410"/>
              <a:ext cx="1530000" cy="765730"/>
            </a:xfrm>
            <a:prstGeom prst="rect">
              <a:avLst/>
            </a:prstGeom>
            <a:noFill/>
            <a:ln w="12700" cap="rnd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lIns="52153" tIns="52153" rIns="52153" bIns="52153">
              <a:noAutofit/>
            </a:bodyPr>
            <a:lstStyle/>
            <a:p>
              <a:pPr defTabSz="1042988">
                <a:spcAft>
                  <a:spcPts val="400"/>
                </a:spcAft>
                <a:buClrTx/>
                <a:buSzTx/>
                <a:buFontTx/>
                <a:buNone/>
              </a:pPr>
              <a:endParaRPr lang="pt-BR" sz="16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575679" y="5180030"/>
              <a:ext cx="1476437" cy="4848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vert" lIns="0" tIns="0" rIns="0" bIns="0" anchor="ctr">
              <a:noAutofit/>
            </a:bodyPr>
            <a:lstStyle/>
            <a:p>
              <a:pPr algn="just"/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Produção de um vídeo-minuto, dirigido a jovens universitários, orientando-os sobre o emprego da </a:t>
              </a:r>
              <a:r>
                <a:rPr lang="pt-BR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vírgula, </a:t>
              </a: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valendo-se de uma linguagem mais informal e/ou </a:t>
              </a:r>
              <a:r>
                <a:rPr lang="pt-BR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humorística. </a:t>
              </a:r>
              <a:endPara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10"/>
          <p:cNvGrpSpPr/>
          <p:nvPr/>
        </p:nvGrpSpPr>
        <p:grpSpPr>
          <a:xfrm rot="16200000">
            <a:off x="2218302" y="2466842"/>
            <a:ext cx="1691008" cy="6170926"/>
            <a:chOff x="567074" y="4891688"/>
            <a:chExt cx="1530001" cy="808924"/>
          </a:xfrm>
        </p:grpSpPr>
        <p:sp>
          <p:nvSpPr>
            <p:cNvPr id="23" name="AutoShape 3"/>
            <p:cNvSpPr>
              <a:spLocks noChangeArrowheads="1"/>
            </p:cNvSpPr>
            <p:nvPr/>
          </p:nvSpPr>
          <p:spPr bwMode="auto">
            <a:xfrm rot="5400000">
              <a:off x="1189443" y="4269462"/>
              <a:ext cx="285405" cy="1529858"/>
            </a:xfrm>
            <a:custGeom>
              <a:avLst/>
              <a:gdLst>
                <a:gd name="connsiteX0" fmla="*/ 0 w 541355"/>
                <a:gd name="connsiteY0" fmla="*/ 0 h 1477802"/>
                <a:gd name="connsiteX1" fmla="*/ 373838 w 541355"/>
                <a:gd name="connsiteY1" fmla="*/ 0 h 1477802"/>
                <a:gd name="connsiteX2" fmla="*/ 541355 w 541355"/>
                <a:gd name="connsiteY2" fmla="*/ 738901 h 1477802"/>
                <a:gd name="connsiteX3" fmla="*/ 373838 w 541355"/>
                <a:gd name="connsiteY3" fmla="*/ 1477802 h 1477802"/>
                <a:gd name="connsiteX4" fmla="*/ 0 w 541355"/>
                <a:gd name="connsiteY4" fmla="*/ 1477802 h 1477802"/>
                <a:gd name="connsiteX5" fmla="*/ 0 w 541355"/>
                <a:gd name="connsiteY5" fmla="*/ 0 h 1477802"/>
                <a:gd name="connsiteX0" fmla="*/ 0 w 593609"/>
                <a:gd name="connsiteY0" fmla="*/ 0 h 1477802"/>
                <a:gd name="connsiteX1" fmla="*/ 373838 w 593609"/>
                <a:gd name="connsiteY1" fmla="*/ 0 h 1477802"/>
                <a:gd name="connsiteX2" fmla="*/ 593609 w 593609"/>
                <a:gd name="connsiteY2" fmla="*/ 747613 h 1477802"/>
                <a:gd name="connsiteX3" fmla="*/ 373838 w 593609"/>
                <a:gd name="connsiteY3" fmla="*/ 1477802 h 1477802"/>
                <a:gd name="connsiteX4" fmla="*/ 0 w 593609"/>
                <a:gd name="connsiteY4" fmla="*/ 1477802 h 1477802"/>
                <a:gd name="connsiteX5" fmla="*/ 0 w 593609"/>
                <a:gd name="connsiteY5" fmla="*/ 0 h 147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609" h="1477802">
                  <a:moveTo>
                    <a:pt x="0" y="0"/>
                  </a:moveTo>
                  <a:lnTo>
                    <a:pt x="373838" y="0"/>
                  </a:lnTo>
                  <a:lnTo>
                    <a:pt x="593609" y="747613"/>
                  </a:lnTo>
                  <a:lnTo>
                    <a:pt x="373838" y="1477802"/>
                  </a:lnTo>
                  <a:lnTo>
                    <a:pt x="0" y="1477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lIns="52153" tIns="52153" rIns="52153" bIns="52153" anchor="ctr">
              <a:no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FEEDBACK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4"/>
            <p:cNvSpPr>
              <a:spLocks/>
            </p:cNvSpPr>
            <p:nvPr/>
          </p:nvSpPr>
          <p:spPr bwMode="auto">
            <a:xfrm>
              <a:off x="567074" y="4907005"/>
              <a:ext cx="1530000" cy="793607"/>
            </a:xfrm>
            <a:prstGeom prst="rect">
              <a:avLst/>
            </a:prstGeom>
            <a:noFill/>
            <a:ln w="12700" cap="rnd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lIns="52153" tIns="52153" rIns="52153" bIns="52153">
              <a:noAutofit/>
            </a:bodyPr>
            <a:lstStyle/>
            <a:p>
              <a:pPr defTabSz="1042988">
                <a:spcAft>
                  <a:spcPts val="400"/>
                </a:spcAft>
                <a:buClrTx/>
                <a:buSzTx/>
                <a:buFontTx/>
                <a:buNone/>
              </a:pPr>
              <a:endParaRPr lang="pt-BR" sz="16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575679" y="5184368"/>
              <a:ext cx="1476437" cy="5162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vert" lIns="0" tIns="0" rIns="0" bIns="0" anchor="ctr">
              <a:noAutofit/>
            </a:bodyPr>
            <a:lstStyle/>
            <a:p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1) Comentários espontâneos da turma</a:t>
              </a:r>
              <a:r>
                <a:rPr lang="pt-BR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.</a:t>
              </a:r>
              <a:endPara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2) Feedback da professora </a:t>
              </a:r>
              <a:r>
                <a:rPr lang="pt-BR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no mural:</a:t>
              </a:r>
              <a:endPara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92075" indent="-92075">
                <a:buFont typeface="Wingdings" panose="05000000000000000000" pitchFamily="2" charset="2"/>
                <a:buChar char="§"/>
              </a:pP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Qual é o ponto de maior destaque no trabalho realizado</a:t>
              </a:r>
              <a:r>
                <a:rPr lang="pt-BR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?</a:t>
              </a:r>
              <a:endPara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92075" indent="-92075">
                <a:buFont typeface="Wingdings" panose="05000000000000000000" pitchFamily="2" charset="2"/>
                <a:buChar char="§"/>
              </a:pP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O que precisa ser melhorado</a:t>
              </a:r>
              <a:r>
                <a:rPr lang="pt-BR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?</a:t>
              </a:r>
              <a:endPara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3) Feedback durante e após a apresentação.</a:t>
              </a:r>
            </a:p>
          </p:txBody>
        </p:sp>
      </p:grpSp>
      <p:sp>
        <p:nvSpPr>
          <p:cNvPr id="21" name="Retângulo 20"/>
          <p:cNvSpPr/>
          <p:nvPr/>
        </p:nvSpPr>
        <p:spPr>
          <a:xfrm>
            <a:off x="-21658" y="1192832"/>
            <a:ext cx="116850" cy="524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6565082" y="1286675"/>
            <a:ext cx="522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pt-BR" b="1" dirty="0">
                <a:solidFill>
                  <a:schemeClr val="dk1"/>
                </a:solidFill>
                <a:hlinkClick r:id="rId3"/>
              </a:rPr>
              <a:t>https://padlet.com/gloriavitorino/avirgula_ativ_aval</a:t>
            </a:r>
            <a:endParaRPr lang="pt-BR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2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Instrumentos de avaliação por competência</a:t>
            </a:r>
          </a:p>
        </p:txBody>
      </p:sp>
      <p:grpSp>
        <p:nvGrpSpPr>
          <p:cNvPr id="5" name="Group 10"/>
          <p:cNvGrpSpPr/>
          <p:nvPr/>
        </p:nvGrpSpPr>
        <p:grpSpPr>
          <a:xfrm rot="16200000">
            <a:off x="2218302" y="-1044000"/>
            <a:ext cx="1691008" cy="6170935"/>
            <a:chOff x="567074" y="4865085"/>
            <a:chExt cx="1530001" cy="814168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 rot="5400000">
              <a:off x="1188518" y="4243784"/>
              <a:ext cx="287255" cy="1529858"/>
            </a:xfrm>
            <a:custGeom>
              <a:avLst/>
              <a:gdLst>
                <a:gd name="connsiteX0" fmla="*/ 0 w 541355"/>
                <a:gd name="connsiteY0" fmla="*/ 0 h 1477802"/>
                <a:gd name="connsiteX1" fmla="*/ 373838 w 541355"/>
                <a:gd name="connsiteY1" fmla="*/ 0 h 1477802"/>
                <a:gd name="connsiteX2" fmla="*/ 541355 w 541355"/>
                <a:gd name="connsiteY2" fmla="*/ 738901 h 1477802"/>
                <a:gd name="connsiteX3" fmla="*/ 373838 w 541355"/>
                <a:gd name="connsiteY3" fmla="*/ 1477802 h 1477802"/>
                <a:gd name="connsiteX4" fmla="*/ 0 w 541355"/>
                <a:gd name="connsiteY4" fmla="*/ 1477802 h 1477802"/>
                <a:gd name="connsiteX5" fmla="*/ 0 w 541355"/>
                <a:gd name="connsiteY5" fmla="*/ 0 h 1477802"/>
                <a:gd name="connsiteX0" fmla="*/ 0 w 593609"/>
                <a:gd name="connsiteY0" fmla="*/ 0 h 1477802"/>
                <a:gd name="connsiteX1" fmla="*/ 373838 w 593609"/>
                <a:gd name="connsiteY1" fmla="*/ 0 h 1477802"/>
                <a:gd name="connsiteX2" fmla="*/ 593609 w 593609"/>
                <a:gd name="connsiteY2" fmla="*/ 747613 h 1477802"/>
                <a:gd name="connsiteX3" fmla="*/ 373838 w 593609"/>
                <a:gd name="connsiteY3" fmla="*/ 1477802 h 1477802"/>
                <a:gd name="connsiteX4" fmla="*/ 0 w 593609"/>
                <a:gd name="connsiteY4" fmla="*/ 1477802 h 1477802"/>
                <a:gd name="connsiteX5" fmla="*/ 0 w 593609"/>
                <a:gd name="connsiteY5" fmla="*/ 0 h 147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609" h="1477802">
                  <a:moveTo>
                    <a:pt x="0" y="0"/>
                  </a:moveTo>
                  <a:lnTo>
                    <a:pt x="373838" y="0"/>
                  </a:lnTo>
                  <a:lnTo>
                    <a:pt x="593609" y="747613"/>
                  </a:lnTo>
                  <a:lnTo>
                    <a:pt x="373838" y="1477802"/>
                  </a:lnTo>
                  <a:lnTo>
                    <a:pt x="0" y="1477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lIns="52153" tIns="52153" rIns="52153" bIns="52153" anchor="ctr">
              <a:noAutofit/>
            </a:bodyPr>
            <a:lstStyle/>
            <a:p>
              <a:pPr algn="ctr" defTabSz="1042988" eaLnBrk="0" hangingPunct="0">
                <a:spcAft>
                  <a:spcPts val="400"/>
                </a:spcAft>
              </a:pPr>
              <a:r>
                <a:rPr lang="pt-BR" b="1" dirty="0" smtClean="0">
                  <a:solidFill>
                    <a:schemeClr val="bg1"/>
                  </a:solidFill>
                </a:rPr>
                <a:t>INSTRUMENTO DE AVALIAÇÃO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567074" y="4865086"/>
              <a:ext cx="1530000" cy="814167"/>
            </a:xfrm>
            <a:prstGeom prst="rect">
              <a:avLst/>
            </a:prstGeom>
            <a:noFill/>
            <a:ln w="12700" cap="rnd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lIns="52153" tIns="52153" rIns="52153" bIns="52153">
              <a:noAutofit/>
            </a:bodyPr>
            <a:lstStyle/>
            <a:p>
              <a:pPr defTabSz="1042988">
                <a:spcAft>
                  <a:spcPts val="400"/>
                </a:spcAft>
                <a:buClrTx/>
                <a:buSzTx/>
                <a:buFontTx/>
                <a:buNone/>
              </a:pPr>
              <a:endParaRPr lang="pt-BR" sz="16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567218" y="5159662"/>
              <a:ext cx="1296484" cy="5057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vert" lIns="0" tIns="0" rIns="0" bIns="0" anchor="ctr">
              <a:noAutofit/>
            </a:bodyPr>
            <a:lstStyle/>
            <a:p>
              <a:pPr lvl="0">
                <a:defRPr/>
              </a:pPr>
              <a:r>
                <a:rPr lang="pt-BR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Produção </a:t>
              </a: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escrita individual, de caráter acadêmico-científico, segundo normas da ABNT.</a:t>
              </a:r>
            </a:p>
            <a:p>
              <a:endPara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 rot="16200000">
            <a:off x="2218300" y="717357"/>
            <a:ext cx="1691008" cy="6170927"/>
            <a:chOff x="567075" y="4897631"/>
            <a:chExt cx="1530001" cy="780509"/>
          </a:xfrm>
        </p:grpSpPr>
        <p:sp>
          <p:nvSpPr>
            <p:cNvPr id="14" name="AutoShape 3"/>
            <p:cNvSpPr>
              <a:spLocks noChangeArrowheads="1"/>
            </p:cNvSpPr>
            <p:nvPr/>
          </p:nvSpPr>
          <p:spPr bwMode="auto">
            <a:xfrm rot="5400000">
              <a:off x="1194457" y="4270392"/>
              <a:ext cx="275380" cy="1529858"/>
            </a:xfrm>
            <a:custGeom>
              <a:avLst/>
              <a:gdLst>
                <a:gd name="connsiteX0" fmla="*/ 0 w 541355"/>
                <a:gd name="connsiteY0" fmla="*/ 0 h 1477802"/>
                <a:gd name="connsiteX1" fmla="*/ 373838 w 541355"/>
                <a:gd name="connsiteY1" fmla="*/ 0 h 1477802"/>
                <a:gd name="connsiteX2" fmla="*/ 541355 w 541355"/>
                <a:gd name="connsiteY2" fmla="*/ 738901 h 1477802"/>
                <a:gd name="connsiteX3" fmla="*/ 373838 w 541355"/>
                <a:gd name="connsiteY3" fmla="*/ 1477802 h 1477802"/>
                <a:gd name="connsiteX4" fmla="*/ 0 w 541355"/>
                <a:gd name="connsiteY4" fmla="*/ 1477802 h 1477802"/>
                <a:gd name="connsiteX5" fmla="*/ 0 w 541355"/>
                <a:gd name="connsiteY5" fmla="*/ 0 h 1477802"/>
                <a:gd name="connsiteX0" fmla="*/ 0 w 593609"/>
                <a:gd name="connsiteY0" fmla="*/ 0 h 1477802"/>
                <a:gd name="connsiteX1" fmla="*/ 373838 w 593609"/>
                <a:gd name="connsiteY1" fmla="*/ 0 h 1477802"/>
                <a:gd name="connsiteX2" fmla="*/ 593609 w 593609"/>
                <a:gd name="connsiteY2" fmla="*/ 747613 h 1477802"/>
                <a:gd name="connsiteX3" fmla="*/ 373838 w 593609"/>
                <a:gd name="connsiteY3" fmla="*/ 1477802 h 1477802"/>
                <a:gd name="connsiteX4" fmla="*/ 0 w 593609"/>
                <a:gd name="connsiteY4" fmla="*/ 1477802 h 1477802"/>
                <a:gd name="connsiteX5" fmla="*/ 0 w 593609"/>
                <a:gd name="connsiteY5" fmla="*/ 0 h 147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609" h="1477802">
                  <a:moveTo>
                    <a:pt x="0" y="0"/>
                  </a:moveTo>
                  <a:lnTo>
                    <a:pt x="373838" y="0"/>
                  </a:lnTo>
                  <a:lnTo>
                    <a:pt x="593609" y="747613"/>
                  </a:lnTo>
                  <a:lnTo>
                    <a:pt x="373838" y="1477802"/>
                  </a:lnTo>
                  <a:lnTo>
                    <a:pt x="0" y="1477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lIns="52153" tIns="52153" rIns="52153" bIns="52153" anchor="ctr">
              <a:no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DESCRIÇÃO </a:t>
              </a:r>
              <a:r>
                <a:rPr lang="pt-BR" b="1" dirty="0" smtClean="0">
                  <a:solidFill>
                    <a:schemeClr val="bg1"/>
                  </a:solidFill>
                </a:rPr>
                <a:t>DA </a:t>
              </a:r>
            </a:p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ATIVIDADE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4"/>
            <p:cNvSpPr>
              <a:spLocks/>
            </p:cNvSpPr>
            <p:nvPr/>
          </p:nvSpPr>
          <p:spPr bwMode="auto">
            <a:xfrm>
              <a:off x="567075" y="4912410"/>
              <a:ext cx="1530000" cy="765730"/>
            </a:xfrm>
            <a:prstGeom prst="rect">
              <a:avLst/>
            </a:prstGeom>
            <a:noFill/>
            <a:ln w="12700" cap="rnd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lIns="52153" tIns="52153" rIns="52153" bIns="52153">
              <a:noAutofit/>
            </a:bodyPr>
            <a:lstStyle/>
            <a:p>
              <a:pPr defTabSz="1042988">
                <a:spcAft>
                  <a:spcPts val="400"/>
                </a:spcAft>
                <a:buClrTx/>
                <a:buSzTx/>
                <a:buFontTx/>
                <a:buNone/>
              </a:pPr>
              <a:endParaRPr lang="pt-BR" sz="16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575679" y="5180030"/>
              <a:ext cx="1476437" cy="4848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vert" lIns="0" tIns="0" rIns="0" bIns="0" anchor="ctr">
              <a:no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Produção escrita individual/dupla de resenha temática elaborada em  duas a três versões. </a:t>
              </a:r>
            </a:p>
            <a:p>
              <a:pPr marL="285750" indent="-285750" algn="just">
                <a:buFont typeface="Wingdings" panose="05000000000000000000" pitchFamily="2" charset="2"/>
                <a:buChar char="§"/>
              </a:pPr>
              <a:endPara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Tema: O emprego do pronome “onde” nas esferas jornalística e publicitária.</a:t>
              </a:r>
            </a:p>
          </p:txBody>
        </p:sp>
      </p:grpSp>
      <p:grpSp>
        <p:nvGrpSpPr>
          <p:cNvPr id="22" name="Group 10"/>
          <p:cNvGrpSpPr/>
          <p:nvPr/>
        </p:nvGrpSpPr>
        <p:grpSpPr>
          <a:xfrm rot="16200000">
            <a:off x="2218302" y="2466842"/>
            <a:ext cx="1691008" cy="6170926"/>
            <a:chOff x="567074" y="4891688"/>
            <a:chExt cx="1530001" cy="808924"/>
          </a:xfrm>
        </p:grpSpPr>
        <p:sp>
          <p:nvSpPr>
            <p:cNvPr id="23" name="AutoShape 3"/>
            <p:cNvSpPr>
              <a:spLocks noChangeArrowheads="1"/>
            </p:cNvSpPr>
            <p:nvPr/>
          </p:nvSpPr>
          <p:spPr bwMode="auto">
            <a:xfrm rot="5400000">
              <a:off x="1189443" y="4269462"/>
              <a:ext cx="285405" cy="1529858"/>
            </a:xfrm>
            <a:custGeom>
              <a:avLst/>
              <a:gdLst>
                <a:gd name="connsiteX0" fmla="*/ 0 w 541355"/>
                <a:gd name="connsiteY0" fmla="*/ 0 h 1477802"/>
                <a:gd name="connsiteX1" fmla="*/ 373838 w 541355"/>
                <a:gd name="connsiteY1" fmla="*/ 0 h 1477802"/>
                <a:gd name="connsiteX2" fmla="*/ 541355 w 541355"/>
                <a:gd name="connsiteY2" fmla="*/ 738901 h 1477802"/>
                <a:gd name="connsiteX3" fmla="*/ 373838 w 541355"/>
                <a:gd name="connsiteY3" fmla="*/ 1477802 h 1477802"/>
                <a:gd name="connsiteX4" fmla="*/ 0 w 541355"/>
                <a:gd name="connsiteY4" fmla="*/ 1477802 h 1477802"/>
                <a:gd name="connsiteX5" fmla="*/ 0 w 541355"/>
                <a:gd name="connsiteY5" fmla="*/ 0 h 1477802"/>
                <a:gd name="connsiteX0" fmla="*/ 0 w 593609"/>
                <a:gd name="connsiteY0" fmla="*/ 0 h 1477802"/>
                <a:gd name="connsiteX1" fmla="*/ 373838 w 593609"/>
                <a:gd name="connsiteY1" fmla="*/ 0 h 1477802"/>
                <a:gd name="connsiteX2" fmla="*/ 593609 w 593609"/>
                <a:gd name="connsiteY2" fmla="*/ 747613 h 1477802"/>
                <a:gd name="connsiteX3" fmla="*/ 373838 w 593609"/>
                <a:gd name="connsiteY3" fmla="*/ 1477802 h 1477802"/>
                <a:gd name="connsiteX4" fmla="*/ 0 w 593609"/>
                <a:gd name="connsiteY4" fmla="*/ 1477802 h 1477802"/>
                <a:gd name="connsiteX5" fmla="*/ 0 w 593609"/>
                <a:gd name="connsiteY5" fmla="*/ 0 h 147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609" h="1477802">
                  <a:moveTo>
                    <a:pt x="0" y="0"/>
                  </a:moveTo>
                  <a:lnTo>
                    <a:pt x="373838" y="0"/>
                  </a:lnTo>
                  <a:lnTo>
                    <a:pt x="593609" y="747613"/>
                  </a:lnTo>
                  <a:lnTo>
                    <a:pt x="373838" y="1477802"/>
                  </a:lnTo>
                  <a:lnTo>
                    <a:pt x="0" y="1477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lIns="52153" tIns="52153" rIns="52153" bIns="52153" anchor="ctr">
              <a:no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FEEDBACK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4"/>
            <p:cNvSpPr>
              <a:spLocks/>
            </p:cNvSpPr>
            <p:nvPr/>
          </p:nvSpPr>
          <p:spPr bwMode="auto">
            <a:xfrm>
              <a:off x="567074" y="4907005"/>
              <a:ext cx="1530000" cy="793607"/>
            </a:xfrm>
            <a:prstGeom prst="rect">
              <a:avLst/>
            </a:prstGeom>
            <a:noFill/>
            <a:ln w="12700" cap="rnd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lIns="52153" tIns="52153" rIns="52153" bIns="52153">
              <a:noAutofit/>
            </a:bodyPr>
            <a:lstStyle/>
            <a:p>
              <a:pPr defTabSz="1042988">
                <a:spcAft>
                  <a:spcPts val="400"/>
                </a:spcAft>
                <a:buClrTx/>
                <a:buSzTx/>
                <a:buFontTx/>
                <a:buNone/>
              </a:pPr>
              <a:endParaRPr lang="pt-BR" sz="16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575679" y="5184368"/>
              <a:ext cx="1476437" cy="5162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vert" lIns="0" tIns="0" rIns="0" bIns="0" anchor="ctr"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BR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Postagem </a:t>
              </a: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de pelo menos duas versões do texto produzido no Google Sala de Aula. </a:t>
              </a:r>
            </a:p>
            <a:p>
              <a:pPr marL="285750" lvl="0" indent="-285750">
                <a:buFont typeface="Wingdings" panose="05000000000000000000" pitchFamily="2" charset="2"/>
                <a:buChar char="§"/>
                <a:defRPr/>
              </a:pP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Após o feedback,  reescrita e nova postagem do texto no Google Sala de Aula</a:t>
              </a:r>
              <a:r>
                <a:rPr lang="pt-BR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.</a:t>
              </a:r>
              <a:endPara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1" name="Retângulo 20"/>
          <p:cNvSpPr/>
          <p:nvPr/>
        </p:nvSpPr>
        <p:spPr>
          <a:xfrm>
            <a:off x="-21658" y="1192832"/>
            <a:ext cx="116850" cy="524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4592" t="8954" r="25791" b="17918"/>
          <a:stretch/>
        </p:blipFill>
        <p:spPr>
          <a:xfrm>
            <a:off x="6332777" y="1341294"/>
            <a:ext cx="5738998" cy="475775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6409944" y="4215384"/>
            <a:ext cx="5661831" cy="451071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6409943" y="5122933"/>
            <a:ext cx="5661831" cy="451071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6409942" y="3294173"/>
            <a:ext cx="5661831" cy="451071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5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Instrumentos de avaliação por competência</a:t>
            </a:r>
          </a:p>
        </p:txBody>
      </p:sp>
      <p:grpSp>
        <p:nvGrpSpPr>
          <p:cNvPr id="5" name="Group 10"/>
          <p:cNvGrpSpPr/>
          <p:nvPr/>
        </p:nvGrpSpPr>
        <p:grpSpPr>
          <a:xfrm rot="16200000">
            <a:off x="2339205" y="-1164906"/>
            <a:ext cx="1472108" cy="6193847"/>
            <a:chOff x="567074" y="4865085"/>
            <a:chExt cx="1530001" cy="817191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 rot="5400000">
              <a:off x="1188518" y="4243784"/>
              <a:ext cx="287255" cy="1529858"/>
            </a:xfrm>
            <a:custGeom>
              <a:avLst/>
              <a:gdLst>
                <a:gd name="connsiteX0" fmla="*/ 0 w 541355"/>
                <a:gd name="connsiteY0" fmla="*/ 0 h 1477802"/>
                <a:gd name="connsiteX1" fmla="*/ 373838 w 541355"/>
                <a:gd name="connsiteY1" fmla="*/ 0 h 1477802"/>
                <a:gd name="connsiteX2" fmla="*/ 541355 w 541355"/>
                <a:gd name="connsiteY2" fmla="*/ 738901 h 1477802"/>
                <a:gd name="connsiteX3" fmla="*/ 373838 w 541355"/>
                <a:gd name="connsiteY3" fmla="*/ 1477802 h 1477802"/>
                <a:gd name="connsiteX4" fmla="*/ 0 w 541355"/>
                <a:gd name="connsiteY4" fmla="*/ 1477802 h 1477802"/>
                <a:gd name="connsiteX5" fmla="*/ 0 w 541355"/>
                <a:gd name="connsiteY5" fmla="*/ 0 h 1477802"/>
                <a:gd name="connsiteX0" fmla="*/ 0 w 593609"/>
                <a:gd name="connsiteY0" fmla="*/ 0 h 1477802"/>
                <a:gd name="connsiteX1" fmla="*/ 373838 w 593609"/>
                <a:gd name="connsiteY1" fmla="*/ 0 h 1477802"/>
                <a:gd name="connsiteX2" fmla="*/ 593609 w 593609"/>
                <a:gd name="connsiteY2" fmla="*/ 747613 h 1477802"/>
                <a:gd name="connsiteX3" fmla="*/ 373838 w 593609"/>
                <a:gd name="connsiteY3" fmla="*/ 1477802 h 1477802"/>
                <a:gd name="connsiteX4" fmla="*/ 0 w 593609"/>
                <a:gd name="connsiteY4" fmla="*/ 1477802 h 1477802"/>
                <a:gd name="connsiteX5" fmla="*/ 0 w 593609"/>
                <a:gd name="connsiteY5" fmla="*/ 0 h 147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609" h="1477802">
                  <a:moveTo>
                    <a:pt x="0" y="0"/>
                  </a:moveTo>
                  <a:lnTo>
                    <a:pt x="373838" y="0"/>
                  </a:lnTo>
                  <a:lnTo>
                    <a:pt x="593609" y="747613"/>
                  </a:lnTo>
                  <a:lnTo>
                    <a:pt x="373838" y="1477802"/>
                  </a:lnTo>
                  <a:lnTo>
                    <a:pt x="0" y="1477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lIns="52153" tIns="52153" rIns="52153" bIns="52153" anchor="ctr">
              <a:noAutofit/>
            </a:bodyPr>
            <a:lstStyle/>
            <a:p>
              <a:pPr algn="ctr" defTabSz="1042988" eaLnBrk="0" hangingPunct="0">
                <a:spcAft>
                  <a:spcPts val="400"/>
                </a:spcAft>
              </a:pPr>
              <a:r>
                <a:rPr lang="pt-BR" b="1" dirty="0" smtClean="0">
                  <a:solidFill>
                    <a:schemeClr val="bg1"/>
                  </a:solidFill>
                </a:rPr>
                <a:t>INSTRUMENTO DE AVALIAÇÃO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567074" y="4865086"/>
              <a:ext cx="1530000" cy="814167"/>
            </a:xfrm>
            <a:prstGeom prst="rect">
              <a:avLst/>
            </a:prstGeom>
            <a:noFill/>
            <a:ln w="12700" cap="rnd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lIns="52153" tIns="52153" rIns="52153" bIns="52153">
              <a:noAutofit/>
            </a:bodyPr>
            <a:lstStyle/>
            <a:p>
              <a:pPr defTabSz="1042988">
                <a:spcAft>
                  <a:spcPts val="400"/>
                </a:spcAft>
                <a:buClrTx/>
                <a:buSzTx/>
                <a:buFontTx/>
                <a:buNone/>
              </a:pPr>
              <a:endParaRPr lang="pt-BR" sz="16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646086" y="5203060"/>
              <a:ext cx="931622" cy="479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vert" lIns="0" tIns="0" rIns="0" bIns="0" anchor="ctr">
              <a:noAutofit/>
            </a:bodyPr>
            <a:lstStyle/>
            <a:p>
              <a:pPr>
                <a:defRPr/>
              </a:pPr>
              <a:r>
                <a:rPr lang="pt-BR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Produção </a:t>
              </a: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de ensaios fotográficos (PI</a:t>
              </a:r>
              <a:r>
                <a:rPr lang="pt-BR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), acompanhado de um texto verbal.</a:t>
              </a:r>
              <a:endPara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lvl="0">
                <a:defRPr/>
              </a:pPr>
              <a:endPara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endPara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 rot="16200000">
            <a:off x="8444035" y="-1001387"/>
            <a:ext cx="1472108" cy="5857745"/>
            <a:chOff x="567075" y="4897631"/>
            <a:chExt cx="1530001" cy="780509"/>
          </a:xfrm>
        </p:grpSpPr>
        <p:sp>
          <p:nvSpPr>
            <p:cNvPr id="14" name="AutoShape 3"/>
            <p:cNvSpPr>
              <a:spLocks noChangeArrowheads="1"/>
            </p:cNvSpPr>
            <p:nvPr/>
          </p:nvSpPr>
          <p:spPr bwMode="auto">
            <a:xfrm rot="5400000">
              <a:off x="1194457" y="4270392"/>
              <a:ext cx="275380" cy="1529858"/>
            </a:xfrm>
            <a:custGeom>
              <a:avLst/>
              <a:gdLst>
                <a:gd name="connsiteX0" fmla="*/ 0 w 541355"/>
                <a:gd name="connsiteY0" fmla="*/ 0 h 1477802"/>
                <a:gd name="connsiteX1" fmla="*/ 373838 w 541355"/>
                <a:gd name="connsiteY1" fmla="*/ 0 h 1477802"/>
                <a:gd name="connsiteX2" fmla="*/ 541355 w 541355"/>
                <a:gd name="connsiteY2" fmla="*/ 738901 h 1477802"/>
                <a:gd name="connsiteX3" fmla="*/ 373838 w 541355"/>
                <a:gd name="connsiteY3" fmla="*/ 1477802 h 1477802"/>
                <a:gd name="connsiteX4" fmla="*/ 0 w 541355"/>
                <a:gd name="connsiteY4" fmla="*/ 1477802 h 1477802"/>
                <a:gd name="connsiteX5" fmla="*/ 0 w 541355"/>
                <a:gd name="connsiteY5" fmla="*/ 0 h 1477802"/>
                <a:gd name="connsiteX0" fmla="*/ 0 w 593609"/>
                <a:gd name="connsiteY0" fmla="*/ 0 h 1477802"/>
                <a:gd name="connsiteX1" fmla="*/ 373838 w 593609"/>
                <a:gd name="connsiteY1" fmla="*/ 0 h 1477802"/>
                <a:gd name="connsiteX2" fmla="*/ 593609 w 593609"/>
                <a:gd name="connsiteY2" fmla="*/ 747613 h 1477802"/>
                <a:gd name="connsiteX3" fmla="*/ 373838 w 593609"/>
                <a:gd name="connsiteY3" fmla="*/ 1477802 h 1477802"/>
                <a:gd name="connsiteX4" fmla="*/ 0 w 593609"/>
                <a:gd name="connsiteY4" fmla="*/ 1477802 h 1477802"/>
                <a:gd name="connsiteX5" fmla="*/ 0 w 593609"/>
                <a:gd name="connsiteY5" fmla="*/ 0 h 147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609" h="1477802">
                  <a:moveTo>
                    <a:pt x="0" y="0"/>
                  </a:moveTo>
                  <a:lnTo>
                    <a:pt x="373838" y="0"/>
                  </a:lnTo>
                  <a:lnTo>
                    <a:pt x="593609" y="747613"/>
                  </a:lnTo>
                  <a:lnTo>
                    <a:pt x="373838" y="1477802"/>
                  </a:lnTo>
                  <a:lnTo>
                    <a:pt x="0" y="1477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lIns="52153" tIns="52153" rIns="52153" bIns="52153" anchor="ctr">
              <a:no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DESCRIÇÃO </a:t>
              </a:r>
              <a:r>
                <a:rPr lang="pt-BR" b="1" dirty="0" smtClean="0">
                  <a:solidFill>
                    <a:schemeClr val="bg1"/>
                  </a:solidFill>
                </a:rPr>
                <a:t>DA </a:t>
              </a:r>
            </a:p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ATIVIDADE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4"/>
            <p:cNvSpPr>
              <a:spLocks/>
            </p:cNvSpPr>
            <p:nvPr/>
          </p:nvSpPr>
          <p:spPr bwMode="auto">
            <a:xfrm>
              <a:off x="567075" y="4912410"/>
              <a:ext cx="1530000" cy="765730"/>
            </a:xfrm>
            <a:prstGeom prst="rect">
              <a:avLst/>
            </a:prstGeom>
            <a:noFill/>
            <a:ln w="12700" cap="rnd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lIns="52153" tIns="52153" rIns="52153" bIns="52153">
              <a:noAutofit/>
            </a:bodyPr>
            <a:lstStyle/>
            <a:p>
              <a:pPr defTabSz="1042988">
                <a:spcAft>
                  <a:spcPts val="400"/>
                </a:spcAft>
                <a:buClrTx/>
                <a:buSzTx/>
                <a:buFontTx/>
                <a:buNone/>
              </a:pPr>
              <a:endParaRPr lang="pt-BR" sz="16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575679" y="5180030"/>
              <a:ext cx="1476437" cy="4848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vert" lIns="0" tIns="0" rIns="0" bIns="0" anchor="ctr">
              <a:noAutofit/>
            </a:bodyPr>
            <a:lstStyle/>
            <a:p>
              <a:pPr algn="just"/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Produção </a:t>
              </a:r>
              <a:r>
                <a:rPr lang="pt-BR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de </a:t>
              </a: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um </a:t>
              </a:r>
              <a:r>
                <a:rPr lang="pt-BR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ensaio social </a:t>
              </a: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acompanhado de um </a:t>
              </a:r>
              <a:r>
                <a:rPr lang="pt-BR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texto do gênero </a:t>
              </a:r>
              <a:r>
                <a:rPr lang="pt-BR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crônica</a:t>
              </a: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; um </a:t>
              </a:r>
              <a:r>
                <a:rPr lang="pt-BR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ensaio mercadológico </a:t>
              </a: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aplicado a</a:t>
              </a:r>
              <a:r>
                <a:rPr lang="pt-BR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uma peça de propaganda; e um </a:t>
              </a:r>
              <a:r>
                <a:rPr lang="pt-BR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ensaio ficcional livre</a:t>
              </a: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1" name="Retângulo 20"/>
          <p:cNvSpPr/>
          <p:nvPr/>
        </p:nvSpPr>
        <p:spPr>
          <a:xfrm>
            <a:off x="-21658" y="1181543"/>
            <a:ext cx="116850" cy="524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060"/>
          <a:stretch/>
        </p:blipFill>
        <p:spPr>
          <a:xfrm>
            <a:off x="6251217" y="2787719"/>
            <a:ext cx="5603167" cy="351590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58" y="2787719"/>
            <a:ext cx="5580915" cy="35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Instrumentos de avaliação por competência</a:t>
            </a:r>
          </a:p>
        </p:txBody>
      </p:sp>
      <p:grpSp>
        <p:nvGrpSpPr>
          <p:cNvPr id="5" name="Group 10"/>
          <p:cNvGrpSpPr/>
          <p:nvPr/>
        </p:nvGrpSpPr>
        <p:grpSpPr>
          <a:xfrm rot="16200000">
            <a:off x="2339205" y="-1164906"/>
            <a:ext cx="1472108" cy="6193847"/>
            <a:chOff x="567074" y="4865085"/>
            <a:chExt cx="1530001" cy="817191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 rot="5400000">
              <a:off x="1188518" y="4243784"/>
              <a:ext cx="287255" cy="1529858"/>
            </a:xfrm>
            <a:custGeom>
              <a:avLst/>
              <a:gdLst>
                <a:gd name="connsiteX0" fmla="*/ 0 w 541355"/>
                <a:gd name="connsiteY0" fmla="*/ 0 h 1477802"/>
                <a:gd name="connsiteX1" fmla="*/ 373838 w 541355"/>
                <a:gd name="connsiteY1" fmla="*/ 0 h 1477802"/>
                <a:gd name="connsiteX2" fmla="*/ 541355 w 541355"/>
                <a:gd name="connsiteY2" fmla="*/ 738901 h 1477802"/>
                <a:gd name="connsiteX3" fmla="*/ 373838 w 541355"/>
                <a:gd name="connsiteY3" fmla="*/ 1477802 h 1477802"/>
                <a:gd name="connsiteX4" fmla="*/ 0 w 541355"/>
                <a:gd name="connsiteY4" fmla="*/ 1477802 h 1477802"/>
                <a:gd name="connsiteX5" fmla="*/ 0 w 541355"/>
                <a:gd name="connsiteY5" fmla="*/ 0 h 1477802"/>
                <a:gd name="connsiteX0" fmla="*/ 0 w 593609"/>
                <a:gd name="connsiteY0" fmla="*/ 0 h 1477802"/>
                <a:gd name="connsiteX1" fmla="*/ 373838 w 593609"/>
                <a:gd name="connsiteY1" fmla="*/ 0 h 1477802"/>
                <a:gd name="connsiteX2" fmla="*/ 593609 w 593609"/>
                <a:gd name="connsiteY2" fmla="*/ 747613 h 1477802"/>
                <a:gd name="connsiteX3" fmla="*/ 373838 w 593609"/>
                <a:gd name="connsiteY3" fmla="*/ 1477802 h 1477802"/>
                <a:gd name="connsiteX4" fmla="*/ 0 w 593609"/>
                <a:gd name="connsiteY4" fmla="*/ 1477802 h 1477802"/>
                <a:gd name="connsiteX5" fmla="*/ 0 w 593609"/>
                <a:gd name="connsiteY5" fmla="*/ 0 h 147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609" h="1477802">
                  <a:moveTo>
                    <a:pt x="0" y="0"/>
                  </a:moveTo>
                  <a:lnTo>
                    <a:pt x="373838" y="0"/>
                  </a:lnTo>
                  <a:lnTo>
                    <a:pt x="593609" y="747613"/>
                  </a:lnTo>
                  <a:lnTo>
                    <a:pt x="373838" y="1477802"/>
                  </a:lnTo>
                  <a:lnTo>
                    <a:pt x="0" y="1477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lIns="52153" tIns="52153" rIns="52153" bIns="52153" anchor="ctr">
              <a:noAutofit/>
            </a:bodyPr>
            <a:lstStyle/>
            <a:p>
              <a:pPr algn="ctr" defTabSz="1042988" eaLnBrk="0" hangingPunct="0">
                <a:spcAft>
                  <a:spcPts val="400"/>
                </a:spcAft>
              </a:pPr>
              <a:r>
                <a:rPr lang="pt-BR" b="1" dirty="0" smtClean="0">
                  <a:solidFill>
                    <a:schemeClr val="bg1"/>
                  </a:solidFill>
                </a:rPr>
                <a:t>INSTRUMENTO DE AVALIAÇÃO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567074" y="4865086"/>
              <a:ext cx="1530000" cy="814167"/>
            </a:xfrm>
            <a:prstGeom prst="rect">
              <a:avLst/>
            </a:prstGeom>
            <a:noFill/>
            <a:ln w="12700" cap="rnd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lIns="52153" tIns="52153" rIns="52153" bIns="52153">
              <a:noAutofit/>
            </a:bodyPr>
            <a:lstStyle/>
            <a:p>
              <a:pPr defTabSz="1042988">
                <a:spcAft>
                  <a:spcPts val="400"/>
                </a:spcAft>
                <a:buClrTx/>
                <a:buSzTx/>
                <a:buFontTx/>
                <a:buNone/>
              </a:pPr>
              <a:endParaRPr lang="pt-BR" sz="16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646086" y="5203060"/>
              <a:ext cx="931622" cy="479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vert" lIns="0" tIns="0" rIns="0" bIns="0" anchor="ctr">
              <a:noAutofit/>
            </a:bodyPr>
            <a:lstStyle/>
            <a:p>
              <a:pPr>
                <a:defRPr/>
              </a:pPr>
              <a:r>
                <a:rPr lang="pt-BR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Produção </a:t>
              </a: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de ensaios fotográficos (PI</a:t>
              </a:r>
              <a:r>
                <a:rPr lang="pt-BR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), acompanhado de um texto verbal.</a:t>
              </a:r>
              <a:endPara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lvl="0">
                <a:defRPr/>
              </a:pPr>
              <a:endPara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endPara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 rot="16200000">
            <a:off x="8444035" y="-1001387"/>
            <a:ext cx="1472108" cy="5857745"/>
            <a:chOff x="567075" y="4897631"/>
            <a:chExt cx="1530001" cy="780509"/>
          </a:xfrm>
        </p:grpSpPr>
        <p:sp>
          <p:nvSpPr>
            <p:cNvPr id="14" name="AutoShape 3"/>
            <p:cNvSpPr>
              <a:spLocks noChangeArrowheads="1"/>
            </p:cNvSpPr>
            <p:nvPr/>
          </p:nvSpPr>
          <p:spPr bwMode="auto">
            <a:xfrm rot="5400000">
              <a:off x="1194457" y="4270392"/>
              <a:ext cx="275380" cy="1529858"/>
            </a:xfrm>
            <a:custGeom>
              <a:avLst/>
              <a:gdLst>
                <a:gd name="connsiteX0" fmla="*/ 0 w 541355"/>
                <a:gd name="connsiteY0" fmla="*/ 0 h 1477802"/>
                <a:gd name="connsiteX1" fmla="*/ 373838 w 541355"/>
                <a:gd name="connsiteY1" fmla="*/ 0 h 1477802"/>
                <a:gd name="connsiteX2" fmla="*/ 541355 w 541355"/>
                <a:gd name="connsiteY2" fmla="*/ 738901 h 1477802"/>
                <a:gd name="connsiteX3" fmla="*/ 373838 w 541355"/>
                <a:gd name="connsiteY3" fmla="*/ 1477802 h 1477802"/>
                <a:gd name="connsiteX4" fmla="*/ 0 w 541355"/>
                <a:gd name="connsiteY4" fmla="*/ 1477802 h 1477802"/>
                <a:gd name="connsiteX5" fmla="*/ 0 w 541355"/>
                <a:gd name="connsiteY5" fmla="*/ 0 h 1477802"/>
                <a:gd name="connsiteX0" fmla="*/ 0 w 593609"/>
                <a:gd name="connsiteY0" fmla="*/ 0 h 1477802"/>
                <a:gd name="connsiteX1" fmla="*/ 373838 w 593609"/>
                <a:gd name="connsiteY1" fmla="*/ 0 h 1477802"/>
                <a:gd name="connsiteX2" fmla="*/ 593609 w 593609"/>
                <a:gd name="connsiteY2" fmla="*/ 747613 h 1477802"/>
                <a:gd name="connsiteX3" fmla="*/ 373838 w 593609"/>
                <a:gd name="connsiteY3" fmla="*/ 1477802 h 1477802"/>
                <a:gd name="connsiteX4" fmla="*/ 0 w 593609"/>
                <a:gd name="connsiteY4" fmla="*/ 1477802 h 1477802"/>
                <a:gd name="connsiteX5" fmla="*/ 0 w 593609"/>
                <a:gd name="connsiteY5" fmla="*/ 0 h 147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609" h="1477802">
                  <a:moveTo>
                    <a:pt x="0" y="0"/>
                  </a:moveTo>
                  <a:lnTo>
                    <a:pt x="373838" y="0"/>
                  </a:lnTo>
                  <a:lnTo>
                    <a:pt x="593609" y="747613"/>
                  </a:lnTo>
                  <a:lnTo>
                    <a:pt x="373838" y="1477802"/>
                  </a:lnTo>
                  <a:lnTo>
                    <a:pt x="0" y="1477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lIns="52153" tIns="52153" rIns="52153" bIns="52153" anchor="ctr">
              <a:no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DESCRIÇÃO </a:t>
              </a:r>
              <a:r>
                <a:rPr lang="pt-BR" b="1" dirty="0" smtClean="0">
                  <a:solidFill>
                    <a:schemeClr val="bg1"/>
                  </a:solidFill>
                </a:rPr>
                <a:t>DA </a:t>
              </a:r>
            </a:p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ATIVIDADE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4"/>
            <p:cNvSpPr>
              <a:spLocks/>
            </p:cNvSpPr>
            <p:nvPr/>
          </p:nvSpPr>
          <p:spPr bwMode="auto">
            <a:xfrm>
              <a:off x="567075" y="4912410"/>
              <a:ext cx="1530000" cy="765730"/>
            </a:xfrm>
            <a:prstGeom prst="rect">
              <a:avLst/>
            </a:prstGeom>
            <a:noFill/>
            <a:ln w="12700" cap="rnd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lIns="52153" tIns="52153" rIns="52153" bIns="52153">
              <a:noAutofit/>
            </a:bodyPr>
            <a:lstStyle/>
            <a:p>
              <a:pPr defTabSz="1042988">
                <a:spcAft>
                  <a:spcPts val="400"/>
                </a:spcAft>
                <a:buClrTx/>
                <a:buSzTx/>
                <a:buFontTx/>
                <a:buNone/>
              </a:pPr>
              <a:endParaRPr lang="pt-BR" sz="16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575679" y="5180030"/>
              <a:ext cx="1476437" cy="4848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vert" lIns="0" tIns="0" rIns="0" bIns="0" anchor="ctr">
              <a:noAutofit/>
            </a:bodyPr>
            <a:lstStyle/>
            <a:p>
              <a:pPr algn="just"/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Produção </a:t>
              </a:r>
              <a:r>
                <a:rPr lang="pt-BR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de </a:t>
              </a: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um </a:t>
              </a:r>
              <a:r>
                <a:rPr lang="pt-BR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ensaio social </a:t>
              </a: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acompanhado de um </a:t>
              </a:r>
              <a:r>
                <a:rPr lang="pt-BR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texto do gênero </a:t>
              </a:r>
              <a:r>
                <a:rPr lang="pt-BR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crônica</a:t>
              </a: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; um </a:t>
              </a:r>
              <a:r>
                <a:rPr lang="pt-BR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ensaio mercadológico </a:t>
              </a: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aplicado a</a:t>
              </a:r>
              <a:r>
                <a:rPr lang="pt-BR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uma peça de propaganda; e um </a:t>
              </a:r>
              <a:r>
                <a:rPr lang="pt-BR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ensaio ficcional livre</a:t>
              </a:r>
              <a:r>
                <a:rPr lang="pt-BR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1" name="Retângulo 20"/>
          <p:cNvSpPr/>
          <p:nvPr/>
        </p:nvSpPr>
        <p:spPr>
          <a:xfrm>
            <a:off x="-21658" y="1181543"/>
            <a:ext cx="116850" cy="524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2" y="2761801"/>
            <a:ext cx="3686635" cy="335309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063" y="2761802"/>
            <a:ext cx="4176122" cy="335309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361" y="2761801"/>
            <a:ext cx="3793329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848</Words>
  <Application>Microsoft Office PowerPoint</Application>
  <PresentationFormat>Widescreen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Wingdings</vt:lpstr>
      <vt:lpstr>Personalizar design</vt:lpstr>
      <vt:lpstr>Tema do Office</vt:lpstr>
      <vt:lpstr>Instrumentos de avaliação por competência</vt:lpstr>
      <vt:lpstr>Alinhamento Construtivo do Curso: Jornalismo, Publicidade e Propaganda </vt:lpstr>
      <vt:lpstr>Alinhamento Construtivo do Curso: Jornalismo, Publicidade e Propaganda </vt:lpstr>
      <vt:lpstr>Instrumentos de avaliação por competência</vt:lpstr>
      <vt:lpstr>Instrumentos de avaliação por competência</vt:lpstr>
      <vt:lpstr>Instrumentos de avaliação por competência</vt:lpstr>
      <vt:lpstr>Instrumentos de avaliação por competência</vt:lpstr>
      <vt:lpstr>Instrumentos de avaliação por competência</vt:lpstr>
      <vt:lpstr>Instrumentos de avaliação por competência</vt:lpstr>
      <vt:lpstr>Instrumentos de avaliação por competência</vt:lpstr>
      <vt:lpstr>Obrigada!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Clique aqui para adicionar um título</dc:title>
  <dc:creator>Hudson Caetano de Salles</dc:creator>
  <cp:lastModifiedBy>Maria Aparecida De Souza Silva</cp:lastModifiedBy>
  <cp:revision>63</cp:revision>
  <dcterms:created xsi:type="dcterms:W3CDTF">2018-04-06T12:34:40Z</dcterms:created>
  <dcterms:modified xsi:type="dcterms:W3CDTF">2020-06-25T12:06:55Z</dcterms:modified>
</cp:coreProperties>
</file>