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6" r:id="rId6"/>
    <p:sldId id="267" r:id="rId7"/>
    <p:sldId id="263" r:id="rId8"/>
    <p:sldId id="264" r:id="rId9"/>
    <p:sldId id="265" r:id="rId10"/>
    <p:sldId id="268" r:id="rId11"/>
    <p:sldId id="270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00000"/>
    <a:srgbClr val="606060"/>
    <a:srgbClr val="000000"/>
    <a:srgbClr val="CC2E30"/>
    <a:srgbClr val="D8D8D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0" autoAdjust="0"/>
    <p:restoredTop sz="79285" autoAdjust="0"/>
  </p:normalViewPr>
  <p:slideViewPr>
    <p:cSldViewPr snapToGrid="0">
      <p:cViewPr varScale="1">
        <p:scale>
          <a:sx n="67" d="100"/>
          <a:sy n="67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4D27C-AF8A-44B6-B74A-88607F3568C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1274B-2020-4309-AF50-1A07EE510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8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A sua decisão, no espaço que você ocupa, impacta na vida dessas pessoas: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q</a:t>
            </a:r>
            <a:r>
              <a:rPr lang="pt-BR" dirty="0"/>
              <a:t>uantos são os afetados por sua decisão?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O que influência a nossa decisão?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1200" dirty="0">
                <a:solidFill>
                  <a:schemeClr val="tx1"/>
                </a:solidFill>
              </a:rPr>
              <a:t>Nosso arcabouço intelectual, nossa experiência de vida, nossos valores e, principalmente, a opinião externa.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Diagnóstico: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Muitas pessoas investem tempo e energia em temas que possuem baixíssima ou nenhuma influência e negligenciam os assuntos que, de alguma forma, podem controlar e/ou influenciar.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Proposta: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na dimensão gerencial, indicadores, metas e objetivos podem ajudar nesse cenário.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1274B-2020-4309-AF50-1A07EE5105B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07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Constatação: nos últimos 3 anos, produzimos mais dados e informação do que nos últimos 5.000 anos de história escrita.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Automação, Computação Cognitiva e Inteligência Artificial darão a tônica nos próximos anos.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1274B-2020-4309-AF50-1A07EE5105B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73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"Dados! Dados! Preciso de dados! Não posso fazer tijolos sem barro!"(...) [Sherlock Holmes para Violet Hunter]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aventura das faias cor de cobre: 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Adventure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Copper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Beeches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1882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1274B-2020-4309-AF50-1A07EE5105B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0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29AD442-B048-415B-9EC6-E77069AF61AF}"/>
              </a:ext>
            </a:extLst>
          </p:cNvPr>
          <p:cNvSpPr txBox="1"/>
          <p:nvPr userDrawn="1"/>
        </p:nvSpPr>
        <p:spPr>
          <a:xfrm>
            <a:off x="2148336" y="244575"/>
            <a:ext cx="10043664" cy="369332"/>
          </a:xfrm>
          <a:prstGeom prst="rect">
            <a:avLst/>
          </a:prstGeom>
          <a:solidFill>
            <a:srgbClr val="CC2E30"/>
          </a:solidFill>
          <a:ln w="28575">
            <a:solidFill>
              <a:srgbClr val="CC2E3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Análise dos Indicadores em Situações de Crise: Possíveis Usos e Cuidados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9193D8-0540-451B-9728-A6D687EB4B99}"/>
              </a:ext>
            </a:extLst>
          </p:cNvPr>
          <p:cNvSpPr txBox="1"/>
          <p:nvPr userDrawn="1"/>
        </p:nvSpPr>
        <p:spPr>
          <a:xfrm>
            <a:off x="0" y="6500491"/>
            <a:ext cx="12192000" cy="276999"/>
          </a:xfrm>
          <a:prstGeom prst="rect">
            <a:avLst/>
          </a:prstGeom>
          <a:solidFill>
            <a:srgbClr val="CC2E3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Site: www.esquinadopensamento.com.br </a:t>
            </a:r>
            <a:r>
              <a:rPr lang="pt-BR" sz="1200" b="1" dirty="0">
                <a:solidFill>
                  <a:schemeClr val="bg1"/>
                </a:solidFill>
              </a:rPr>
              <a:t>|</a:t>
            </a:r>
            <a:r>
              <a:rPr lang="pt-BR" sz="1200" dirty="0">
                <a:solidFill>
                  <a:schemeClr val="bg1"/>
                </a:solidFill>
              </a:rPr>
              <a:t> E-mail: contato@esquinadopensamento.com.br </a:t>
            </a:r>
            <a:r>
              <a:rPr lang="pt-BR" sz="1200" b="1" dirty="0">
                <a:solidFill>
                  <a:schemeClr val="bg1"/>
                </a:solidFill>
              </a:rPr>
              <a:t>|</a:t>
            </a:r>
            <a:r>
              <a:rPr lang="pt-BR" sz="1200" dirty="0">
                <a:solidFill>
                  <a:schemeClr val="bg1"/>
                </a:solidFill>
              </a:rPr>
              <a:t> Fone: (61) 99654-3653</a:t>
            </a:r>
          </a:p>
        </p:txBody>
      </p:sp>
      <p:pic>
        <p:nvPicPr>
          <p:cNvPr id="14" name="Imagem 13" descr="Uma imagem contendo placa, pare, comida, vermelho&#10;&#10;Descrição gerada automaticamente">
            <a:extLst>
              <a:ext uri="{FF2B5EF4-FFF2-40B4-BE49-F238E27FC236}">
                <a16:creationId xmlns:a16="http://schemas.microsoft.com/office/drawing/2014/main" id="{91FE7470-874E-4FEE-B9A8-9DC0D6F44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"/>
            <a:ext cx="2148335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4A1FD-06D9-4A9C-AFC2-A9F29A18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91CEE1-8F35-474C-9C09-2F4BCA725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594FC2-F089-486B-89C7-00CBF378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F56D1-85C7-49E1-BB51-B39AB72E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B31BB-7D0D-47AF-8482-1EAC90A6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99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CAD1C6-735F-4515-B2C9-DE4A20F60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666EDA-A05A-4C0B-88A1-EF0583C7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908D2-D45C-44B5-B52C-C780DF2D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C2450-2B95-4776-B0AC-2730A82C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956E97-F95C-4C20-BC7E-8F8477EB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27CF5C6-C67C-4D19-98D1-6169D0A3C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3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64C09-8B1C-44CA-BBC3-346CB64D8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40D94B-E6DC-4052-9DD3-E162FFE9A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F12B6F-4D77-4168-8B13-700A4E9F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7347-7619-4E50-8509-914580E6D62F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49DF14-611F-4F91-80D4-BC936DDA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DDCDD-3458-48B5-8EC5-5BAFCAED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3C9D-B2A4-4021-AB33-87BC733CD6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4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FA5E6-201C-4FBD-90D8-0A11C7F0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C970F-1931-4C51-805D-4C6EEFFC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2EFB38-C7F2-41DA-B907-1875AE06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2BA464-8A28-4A38-B9CE-1D4129AB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45B4BC-7E57-469D-9F8E-35C7FCC1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17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91693-5EBE-4A05-B135-6AE35ED2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BF0224-2278-4B95-9709-B7D5ED4EA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D49AD-7D71-46FD-96CB-97503F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33DF2B-FF6C-4A27-B9C3-C05B4800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E002E8-5725-4672-B36D-499E7EE2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7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FB4ED-94D5-434C-B8B0-AD698B2D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6D6F6-688A-4066-B1D0-AE592FA5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11A4FA-DBBF-44A0-81B4-8E3C19905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A565BE-5ED2-4541-B784-A1CE597A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C8F60B-A1B2-43D0-898A-DA7FA853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247719-3CD7-4D01-A132-58FA9A27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91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A8CB5-70FD-4747-8D9D-5A2E2EA1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367C92-FB75-4DAC-A8D7-6B4E26E3D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9CEABB-15DA-4E94-A634-4A7ACEB89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A64A6F-6CC3-480C-817C-EFCBF6D0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5419FF-CA53-4A47-9150-4D59F44F1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3942EB-9982-422B-A74C-853562AC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BD0F28-B20D-4B45-9576-37F5512D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3F27CD-832E-4E0B-BC07-9E639EDB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86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D20BE-12A5-4D0B-A873-33A02980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4888C6-1EDD-4D29-BF65-939218EC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4F3550-3084-4981-BD85-A5AD2371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9EF0FA-C3E6-40F7-84AE-13068E10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68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C2F123-AC69-4C15-B10D-E8CEF96B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0F23E9-EC1C-4D3F-9424-23E0C68A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9C0202-87BD-4966-9560-AD6930F5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07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9A2D5-1833-439C-A78B-E2C836BA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EB4375-24D1-456C-9322-4ED1195A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DE80D6-A94D-4D95-8D27-474E2B97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F87D04-EBF1-4468-9B14-89A67CE4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FF7D4E-C8C5-4AE3-ADC7-96A7D1BB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91F31C-D8FA-4574-AE13-7450996B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FBA3B-15F6-49D6-8404-6E4DB147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603CF1-531D-4EF3-A1E3-AD64F77B3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9B773-7171-4978-94E0-2B3E48420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FDA7A8-FB3C-486E-BE79-2D35C5CC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0B904C-DDA5-4F4E-9063-7441E827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9106B7-69E9-46AC-98DF-CF63020C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47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D38F2A-F1ED-4887-806F-78B2E3F4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6A373B-94C0-454C-A3CA-E5F525988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2F7581-C9DE-42F3-899E-BF8ED8E6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0978-87DE-4EBA-B655-7ACA2F7064D6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980CA1-FEB2-4C28-88BC-3514CA658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9DE00-45B0-42CB-A433-7C047C18A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2F20B-85A2-40B4-A7D9-CC0ED301D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06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presária impede uma queda na cadeia de vírus como jogo de dominó. conceito de prevenção de crises e falhas nos negócios. Foto Premium">
            <a:extLst>
              <a:ext uri="{FF2B5EF4-FFF2-40B4-BE49-F238E27FC236}">
                <a16:creationId xmlns:a16="http://schemas.microsoft.com/office/drawing/2014/main" id="{E5EF8336-9660-4688-850E-6649E78B3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CF25070-40E1-4604-A02D-A189398A4FE6}"/>
              </a:ext>
            </a:extLst>
          </p:cNvPr>
          <p:cNvSpPr/>
          <p:nvPr/>
        </p:nvSpPr>
        <p:spPr>
          <a:xfrm>
            <a:off x="-1" y="-1"/>
            <a:ext cx="12192001" cy="685799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D6E10D9-E432-4F4B-B735-6F417D73DEA3}"/>
              </a:ext>
            </a:extLst>
          </p:cNvPr>
          <p:cNvGrpSpPr/>
          <p:nvPr/>
        </p:nvGrpSpPr>
        <p:grpSpPr>
          <a:xfrm>
            <a:off x="1" y="167127"/>
            <a:ext cx="12192000" cy="2768818"/>
            <a:chOff x="1" y="167127"/>
            <a:chExt cx="12192000" cy="2768818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15932179-F54B-495C-BEE8-1E157B59CEAA}"/>
                </a:ext>
              </a:extLst>
            </p:cNvPr>
            <p:cNvSpPr txBox="1"/>
            <p:nvPr/>
          </p:nvSpPr>
          <p:spPr>
            <a:xfrm>
              <a:off x="1" y="1635100"/>
              <a:ext cx="12192000" cy="1300845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t-BR" sz="3200" b="1" dirty="0">
                  <a:solidFill>
                    <a:schemeClr val="bg1">
                      <a:lumMod val="95000"/>
                    </a:schemeClr>
                  </a:solidFill>
                </a:rPr>
                <a:t>ANÁLISE DOS INDICADORES EM SITUAÇÕES DE CRISE</a:t>
              </a:r>
            </a:p>
            <a:p>
              <a:pPr algn="ctr"/>
              <a:r>
                <a:rPr lang="pt-BR" sz="3200" b="1" dirty="0">
                  <a:solidFill>
                    <a:schemeClr val="bg1">
                      <a:lumMod val="95000"/>
                    </a:schemeClr>
                  </a:solidFill>
                </a:rPr>
                <a:t>POSSÍVEIS USOS E CUIDADOS</a:t>
              </a:r>
            </a:p>
          </p:txBody>
        </p:sp>
        <p:pic>
          <p:nvPicPr>
            <p:cNvPr id="18" name="Imagem 17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EA4EC7BB-ABAB-4212-A086-00F276CED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316" y="167127"/>
              <a:ext cx="4107366" cy="1300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596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B60E056-C6C0-41DC-A3B5-456FB96473A0}"/>
              </a:ext>
            </a:extLst>
          </p:cNvPr>
          <p:cNvSpPr txBox="1"/>
          <p:nvPr/>
        </p:nvSpPr>
        <p:spPr>
          <a:xfrm>
            <a:off x="767066" y="1144463"/>
            <a:ext cx="4993277" cy="49361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EVOLUÇÃO NA RELAÇÃO COM 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C2222D-CED3-45C2-AFC4-304A28C91735}"/>
              </a:ext>
            </a:extLst>
          </p:cNvPr>
          <p:cNvSpPr txBox="1"/>
          <p:nvPr/>
        </p:nvSpPr>
        <p:spPr>
          <a:xfrm>
            <a:off x="4806176" y="2764137"/>
            <a:ext cx="7385824" cy="962058"/>
          </a:xfrm>
          <a:prstGeom prst="rect">
            <a:avLst/>
          </a:prstGeom>
          <a:solidFill>
            <a:srgbClr val="FF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algn="ctr">
              <a:lnSpc>
                <a:spcPct val="107000"/>
              </a:lnSpc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 NO PASSADO: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RELATÓRIOS</a:t>
            </a:r>
          </a:p>
          <a:p>
            <a:pPr marL="0" lvl="1" algn="ctr">
              <a:lnSpc>
                <a:spcPct val="107000"/>
              </a:lnSpc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 NO PRESENTE: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TENDÊNCIAS</a:t>
            </a:r>
          </a:p>
          <a:p>
            <a:pPr algn="ctr"/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 NO FUTURO: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PREDIÇÃO</a:t>
            </a:r>
            <a:endParaRPr lang="pt-BR" sz="3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08BBA3-FA53-4F9D-8BD6-13B7E3461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48" y="1758934"/>
            <a:ext cx="5940115" cy="334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63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EDA458-D7AF-4A7D-88A7-9046C8020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021"/>
            <a:ext cx="11015472" cy="57716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06152C-0FEA-4A4B-AAE2-96C14D243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81"/>
          <a:stretch/>
        </p:blipFill>
        <p:spPr>
          <a:xfrm>
            <a:off x="4750420" y="696021"/>
            <a:ext cx="7441580" cy="57716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1C1F763-F2EB-4CB0-B5D6-02A18245D41E}"/>
              </a:ext>
            </a:extLst>
          </p:cNvPr>
          <p:cNvSpPr/>
          <p:nvPr/>
        </p:nvSpPr>
        <p:spPr>
          <a:xfrm>
            <a:off x="0" y="696020"/>
            <a:ext cx="12192000" cy="577168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B4AD85-117F-4759-8734-56FB751FEABC}"/>
              </a:ext>
            </a:extLst>
          </p:cNvPr>
          <p:cNvSpPr txBox="1"/>
          <p:nvPr/>
        </p:nvSpPr>
        <p:spPr>
          <a:xfrm>
            <a:off x="3951250" y="1086965"/>
            <a:ext cx="824075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PANDEMIA E AS REAÇÕES DAS ESCOLAS – DECISÃO APOIADA NOS DADOS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F9D235-7BB6-4B22-A1D5-20C760774245}"/>
              </a:ext>
            </a:extLst>
          </p:cNvPr>
          <p:cNvSpPr txBox="1"/>
          <p:nvPr/>
        </p:nvSpPr>
        <p:spPr>
          <a:xfrm>
            <a:off x="5507736" y="1650768"/>
            <a:ext cx="4942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COMPREENDENDO A DINÂMICA DA PANDEMIA PARA ESTABELECER UMA DINÂMICA NAS ESCOLAS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1826E5-5DB5-467A-AA41-4DAD07317696}"/>
              </a:ext>
            </a:extLst>
          </p:cNvPr>
          <p:cNvSpPr txBox="1"/>
          <p:nvPr/>
        </p:nvSpPr>
        <p:spPr>
          <a:xfrm>
            <a:off x="4601737" y="2627122"/>
            <a:ext cx="38694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Aft>
                <a:spcPts val="0"/>
              </a:spcAft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IMPORTANTES:</a:t>
            </a:r>
          </a:p>
          <a:p>
            <a:pPr marL="0" lvl="3">
              <a:spcAft>
                <a:spcPts val="0"/>
              </a:spcAft>
            </a:pP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MORTALIDADE</a:t>
            </a:r>
          </a:p>
          <a:p>
            <a:pPr marL="285750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INCIDÊNCIA</a:t>
            </a:r>
          </a:p>
          <a:p>
            <a:pPr marL="285750" lvl="3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 OCUPAÇÃO DAS UTIs</a:t>
            </a:r>
          </a:p>
          <a:p>
            <a:pPr marL="2857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ESTABILIZAÇÃO (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Lógica dos 15 dias)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3EBD67A-E5E6-4CE8-AAF2-F50D5350C0B7}"/>
              </a:ext>
            </a:extLst>
          </p:cNvPr>
          <p:cNvGrpSpPr/>
          <p:nvPr/>
        </p:nvGrpSpPr>
        <p:grpSpPr>
          <a:xfrm>
            <a:off x="8736070" y="2419742"/>
            <a:ext cx="2957861" cy="1856366"/>
            <a:chOff x="8736070" y="2419742"/>
            <a:chExt cx="2957861" cy="1856366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DB8479F-9F39-42E1-AD5B-32F850C5E665}"/>
                </a:ext>
              </a:extLst>
            </p:cNvPr>
            <p:cNvSpPr txBox="1"/>
            <p:nvPr/>
          </p:nvSpPr>
          <p:spPr>
            <a:xfrm>
              <a:off x="8736070" y="3660555"/>
              <a:ext cx="2957861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CIDADE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CENTRO/PERIFERIA/INTERIOR</a:t>
              </a:r>
            </a:p>
          </p:txBody>
        </p:sp>
        <p:pic>
          <p:nvPicPr>
            <p:cNvPr id="24" name="Gráfico 23" descr="Cidade">
              <a:extLst>
                <a:ext uri="{FF2B5EF4-FFF2-40B4-BE49-F238E27FC236}">
                  <a16:creationId xmlns:a16="http://schemas.microsoft.com/office/drawing/2014/main" id="{14D5AA0B-9D0D-4660-BFCE-81F36E637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67466" y="2419742"/>
              <a:ext cx="1495069" cy="1495069"/>
            </a:xfrm>
            <a:prstGeom prst="rect">
              <a:avLst/>
            </a:prstGeom>
          </p:spPr>
        </p:pic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4288F5F8-43BD-406E-B960-166241EAA1E6}"/>
              </a:ext>
            </a:extLst>
          </p:cNvPr>
          <p:cNvGrpSpPr/>
          <p:nvPr/>
        </p:nvGrpSpPr>
        <p:grpSpPr>
          <a:xfrm>
            <a:off x="8619893" y="4587880"/>
            <a:ext cx="3190215" cy="1417981"/>
            <a:chOff x="8619893" y="4587880"/>
            <a:chExt cx="3190215" cy="1417981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89A333B-D27A-44FB-9F76-CD227D9870A8}"/>
                </a:ext>
              </a:extLst>
            </p:cNvPr>
            <p:cNvSpPr txBox="1"/>
            <p:nvPr/>
          </p:nvSpPr>
          <p:spPr>
            <a:xfrm>
              <a:off x="8619893" y="5359530"/>
              <a:ext cx="31902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COMPORTAMENTO DISTINTO 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 REGIÕES DO PAÍS</a:t>
              </a:r>
            </a:p>
          </p:txBody>
        </p:sp>
        <p:pic>
          <p:nvPicPr>
            <p:cNvPr id="26" name="Gráfico 25" descr="Mapa com alfinete">
              <a:extLst>
                <a:ext uri="{FF2B5EF4-FFF2-40B4-BE49-F238E27FC236}">
                  <a16:creationId xmlns:a16="http://schemas.microsoft.com/office/drawing/2014/main" id="{3F019411-1872-4FA2-8A81-361C9B642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57800" y="4587880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BF9A6D5-6EAC-498A-8AFB-40B7832D9AD3}"/>
              </a:ext>
            </a:extLst>
          </p:cNvPr>
          <p:cNvSpPr txBox="1"/>
          <p:nvPr/>
        </p:nvSpPr>
        <p:spPr>
          <a:xfrm>
            <a:off x="4750420" y="4697841"/>
            <a:ext cx="3381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O QUADRO ATUAL DE FALTA DE TESTES EM MASSA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5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EDA458-D7AF-4A7D-88A7-9046C8020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021"/>
            <a:ext cx="11015472" cy="57716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06152C-0FEA-4A4B-AAE2-96C14D243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81"/>
          <a:stretch/>
        </p:blipFill>
        <p:spPr>
          <a:xfrm>
            <a:off x="0" y="696021"/>
            <a:ext cx="12192000" cy="577168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1614C44-CB4E-472E-9BD9-F86FDB37FAD0}"/>
              </a:ext>
            </a:extLst>
          </p:cNvPr>
          <p:cNvSpPr/>
          <p:nvPr/>
        </p:nvSpPr>
        <p:spPr>
          <a:xfrm>
            <a:off x="0" y="696020"/>
            <a:ext cx="12192000" cy="577168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C8D1093-40AC-4533-A7D6-EC5C627F5F2A}"/>
              </a:ext>
            </a:extLst>
          </p:cNvPr>
          <p:cNvGrpSpPr/>
          <p:nvPr/>
        </p:nvGrpSpPr>
        <p:grpSpPr>
          <a:xfrm>
            <a:off x="0" y="5540545"/>
            <a:ext cx="12038339" cy="323409"/>
            <a:chOff x="0" y="5540545"/>
            <a:chExt cx="12038339" cy="323409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9803A482-33BE-4340-B1A1-6B4E61DB2157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0" y="5702250"/>
              <a:ext cx="1175595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Losango 35">
              <a:extLst>
                <a:ext uri="{FF2B5EF4-FFF2-40B4-BE49-F238E27FC236}">
                  <a16:creationId xmlns:a16="http://schemas.microsoft.com/office/drawing/2014/main" id="{3C7114F3-DAF9-4A24-B25C-E11A4A722FB6}"/>
                </a:ext>
              </a:extLst>
            </p:cNvPr>
            <p:cNvSpPr/>
            <p:nvPr/>
          </p:nvSpPr>
          <p:spPr>
            <a:xfrm>
              <a:off x="11755951" y="5540545"/>
              <a:ext cx="282388" cy="32340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0" name="Retângulo 189">
            <a:extLst>
              <a:ext uri="{FF2B5EF4-FFF2-40B4-BE49-F238E27FC236}">
                <a16:creationId xmlns:a16="http://schemas.microsoft.com/office/drawing/2014/main" id="{08ED8B8B-EC06-44AC-A275-F0212408047C}"/>
              </a:ext>
            </a:extLst>
          </p:cNvPr>
          <p:cNvSpPr/>
          <p:nvPr/>
        </p:nvSpPr>
        <p:spPr>
          <a:xfrm>
            <a:off x="9540070" y="5827922"/>
            <a:ext cx="22685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>
                <a:solidFill>
                  <a:schemeClr val="bg1"/>
                </a:solidFill>
                <a:latin typeface="Arial"/>
              </a:rPr>
              <a:t>01      02       03      04      05      06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42CF2464-7287-4D70-BCEF-4A0917F6AB97}"/>
              </a:ext>
            </a:extLst>
          </p:cNvPr>
          <p:cNvSpPr txBox="1"/>
          <p:nvPr/>
        </p:nvSpPr>
        <p:spPr>
          <a:xfrm>
            <a:off x="1189467" y="2252017"/>
            <a:ext cx="1481813" cy="461665"/>
          </a:xfrm>
          <a:prstGeom prst="rect">
            <a:avLst/>
          </a:prstGeom>
          <a:solidFill>
            <a:srgbClr val="60606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pt-BR" sz="1200" dirty="0"/>
              <a:t>ONDAS DE OFERTA DO REMOTO</a:t>
            </a:r>
          </a:p>
        </p:txBody>
      </p:sp>
      <p:cxnSp>
        <p:nvCxnSpPr>
          <p:cNvPr id="196" name="Conector reto 195">
            <a:extLst>
              <a:ext uri="{FF2B5EF4-FFF2-40B4-BE49-F238E27FC236}">
                <a16:creationId xmlns:a16="http://schemas.microsoft.com/office/drawing/2014/main" id="{696D880D-38FF-4C0F-866A-A705946A12FA}"/>
              </a:ext>
            </a:extLst>
          </p:cNvPr>
          <p:cNvCxnSpPr>
            <a:cxnSpLocks/>
          </p:cNvCxnSpPr>
          <p:nvPr/>
        </p:nvCxnSpPr>
        <p:spPr>
          <a:xfrm flipV="1">
            <a:off x="1623515" y="2736182"/>
            <a:ext cx="0" cy="28979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to 200">
            <a:extLst>
              <a:ext uri="{FF2B5EF4-FFF2-40B4-BE49-F238E27FC236}">
                <a16:creationId xmlns:a16="http://schemas.microsoft.com/office/drawing/2014/main" id="{D4A5C4F2-1DC6-449F-A20B-454EBDDB9D15}"/>
              </a:ext>
            </a:extLst>
          </p:cNvPr>
          <p:cNvCxnSpPr>
            <a:cxnSpLocks/>
          </p:cNvCxnSpPr>
          <p:nvPr/>
        </p:nvCxnSpPr>
        <p:spPr>
          <a:xfrm flipV="1">
            <a:off x="2002770" y="2736182"/>
            <a:ext cx="0" cy="28979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to 201">
            <a:extLst>
              <a:ext uri="{FF2B5EF4-FFF2-40B4-BE49-F238E27FC236}">
                <a16:creationId xmlns:a16="http://schemas.microsoft.com/office/drawing/2014/main" id="{95208335-FFFD-4A7F-8B66-6048F791EB37}"/>
              </a:ext>
            </a:extLst>
          </p:cNvPr>
          <p:cNvCxnSpPr>
            <a:cxnSpLocks/>
          </p:cNvCxnSpPr>
          <p:nvPr/>
        </p:nvCxnSpPr>
        <p:spPr>
          <a:xfrm flipV="1">
            <a:off x="2382025" y="2736182"/>
            <a:ext cx="0" cy="28979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DC980A12-6B7C-45EF-B5A4-713AC73D4F08}"/>
              </a:ext>
            </a:extLst>
          </p:cNvPr>
          <p:cNvSpPr txBox="1"/>
          <p:nvPr/>
        </p:nvSpPr>
        <p:spPr>
          <a:xfrm>
            <a:off x="712325" y="1183167"/>
            <a:ext cx="243609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Atividades Assíncronas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Atividades Síncronas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Avaliação das Atividades </a:t>
            </a:r>
            <a:r>
              <a:rPr lang="pt-BR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cxnSp>
        <p:nvCxnSpPr>
          <p:cNvPr id="206" name="Conector reto 205">
            <a:extLst>
              <a:ext uri="{FF2B5EF4-FFF2-40B4-BE49-F238E27FC236}">
                <a16:creationId xmlns:a16="http://schemas.microsoft.com/office/drawing/2014/main" id="{CE90D1EF-82E2-4514-AEDD-64E2A36189D2}"/>
              </a:ext>
            </a:extLst>
          </p:cNvPr>
          <p:cNvCxnSpPr>
            <a:cxnSpLocks/>
            <a:stCxn id="204" idx="2"/>
            <a:endCxn id="195" idx="0"/>
          </p:cNvCxnSpPr>
          <p:nvPr/>
        </p:nvCxnSpPr>
        <p:spPr>
          <a:xfrm>
            <a:off x="1930374" y="1829498"/>
            <a:ext cx="0" cy="4225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3FE9D623-71C5-4F4A-9A64-FEC19B360831}"/>
              </a:ext>
            </a:extLst>
          </p:cNvPr>
          <p:cNvSpPr txBox="1"/>
          <p:nvPr/>
        </p:nvSpPr>
        <p:spPr>
          <a:xfrm>
            <a:off x="141702" y="2883414"/>
            <a:ext cx="1673137" cy="646331"/>
          </a:xfrm>
          <a:prstGeom prst="rect">
            <a:avLst/>
          </a:prstGeom>
          <a:solidFill>
            <a:srgbClr val="60606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pt-BR" sz="1200" dirty="0"/>
              <a:t>SUSPENSÃO DAS ATIVIDADES PRESENCIAIS</a:t>
            </a:r>
          </a:p>
        </p:txBody>
      </p:sp>
      <p:cxnSp>
        <p:nvCxnSpPr>
          <p:cNvPr id="192" name="Conector reto 191">
            <a:extLst>
              <a:ext uri="{FF2B5EF4-FFF2-40B4-BE49-F238E27FC236}">
                <a16:creationId xmlns:a16="http://schemas.microsoft.com/office/drawing/2014/main" id="{FDF0F08F-6530-4C3A-93B1-C48FE92711E7}"/>
              </a:ext>
            </a:extLst>
          </p:cNvPr>
          <p:cNvCxnSpPr>
            <a:cxnSpLocks/>
          </p:cNvCxnSpPr>
          <p:nvPr/>
        </p:nvCxnSpPr>
        <p:spPr>
          <a:xfrm flipV="1">
            <a:off x="1233109" y="3530490"/>
            <a:ext cx="32147" cy="20697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838E4049-D698-48A8-9D42-7FE7CDD2D310}"/>
              </a:ext>
            </a:extLst>
          </p:cNvPr>
          <p:cNvSpPr txBox="1"/>
          <p:nvPr/>
        </p:nvSpPr>
        <p:spPr>
          <a:xfrm>
            <a:off x="122433" y="3864208"/>
            <a:ext cx="1938192" cy="461665"/>
          </a:xfrm>
          <a:prstGeom prst="rect">
            <a:avLst/>
          </a:prstGeom>
          <a:solidFill>
            <a:srgbClr val="60606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REFORÇO DA HIGIENIZAÇÃO (ESCOLAS EM ALERTA)</a:t>
            </a:r>
          </a:p>
        </p:txBody>
      </p:sp>
      <p:cxnSp>
        <p:nvCxnSpPr>
          <p:cNvPr id="154" name="Conector reto 153">
            <a:extLst>
              <a:ext uri="{FF2B5EF4-FFF2-40B4-BE49-F238E27FC236}">
                <a16:creationId xmlns:a16="http://schemas.microsoft.com/office/drawing/2014/main" id="{49FCA188-4150-43DD-B6A7-2FE5A168CFEE}"/>
              </a:ext>
            </a:extLst>
          </p:cNvPr>
          <p:cNvCxnSpPr>
            <a:cxnSpLocks/>
          </p:cNvCxnSpPr>
          <p:nvPr/>
        </p:nvCxnSpPr>
        <p:spPr>
          <a:xfrm flipV="1">
            <a:off x="866666" y="4324798"/>
            <a:ext cx="0" cy="12754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8B047621-200C-411C-8F58-88F518F6D4F2}"/>
              </a:ext>
            </a:extLst>
          </p:cNvPr>
          <p:cNvSpPr txBox="1"/>
          <p:nvPr/>
        </p:nvSpPr>
        <p:spPr>
          <a:xfrm>
            <a:off x="1449230" y="4571896"/>
            <a:ext cx="2624100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PREPARAÇÃO PARA O RETORNO</a:t>
            </a:r>
          </a:p>
        </p:txBody>
      </p:sp>
      <p:cxnSp>
        <p:nvCxnSpPr>
          <p:cNvPr id="227" name="Conector reto 226">
            <a:extLst>
              <a:ext uri="{FF2B5EF4-FFF2-40B4-BE49-F238E27FC236}">
                <a16:creationId xmlns:a16="http://schemas.microsoft.com/office/drawing/2014/main" id="{DC2DA5F8-F8AB-4E92-A36D-AFB628563EF5}"/>
              </a:ext>
            </a:extLst>
          </p:cNvPr>
          <p:cNvCxnSpPr>
            <a:cxnSpLocks/>
            <a:stCxn id="46" idx="0"/>
            <a:endCxn id="222" idx="2"/>
          </p:cNvCxnSpPr>
          <p:nvPr/>
        </p:nvCxnSpPr>
        <p:spPr>
          <a:xfrm flipV="1">
            <a:off x="2761280" y="4879673"/>
            <a:ext cx="0" cy="7206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aixaDeTexto 236">
            <a:extLst>
              <a:ext uri="{FF2B5EF4-FFF2-40B4-BE49-F238E27FC236}">
                <a16:creationId xmlns:a16="http://schemas.microsoft.com/office/drawing/2014/main" id="{73980026-0ED4-49ED-B163-E21D9CD402D4}"/>
              </a:ext>
            </a:extLst>
          </p:cNvPr>
          <p:cNvSpPr txBox="1"/>
          <p:nvPr/>
        </p:nvSpPr>
        <p:spPr>
          <a:xfrm>
            <a:off x="2730601" y="2609689"/>
            <a:ext cx="9480828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sz="1400" dirty="0"/>
              <a:t>PROTOCOLOS DE SEGURANÇA</a:t>
            </a:r>
          </a:p>
          <a:p>
            <a:r>
              <a:rPr lang="pt-BR" sz="1400" dirty="0"/>
              <a:t>RETORNO HÍBRIDO</a:t>
            </a:r>
          </a:p>
          <a:p>
            <a:r>
              <a:rPr lang="pt-BR" sz="1400" dirty="0"/>
              <a:t>AÇÃO DE ACOLHIDA DOS ALUNOS (EXPERIÊNCIA, TRAUMAS, APRENDIZADOS)</a:t>
            </a:r>
          </a:p>
          <a:p>
            <a:r>
              <a:rPr lang="pt-BR" sz="1400" dirty="0"/>
              <a:t>AVALIAÇÃO DIAGNÓSTICA</a:t>
            </a:r>
          </a:p>
          <a:p>
            <a:r>
              <a:rPr lang="pt-BR" sz="1400" dirty="0"/>
              <a:t>ADAPTAÇÃO DO CALENDÁRIO ESCOLAR</a:t>
            </a:r>
          </a:p>
          <a:p>
            <a:r>
              <a:rPr lang="pt-BR" sz="1400" dirty="0"/>
              <a:t>POSSIBILIDADES DE PROLONGAMENTO DA PRIMEIRA ONDA OU DE UMA SEGUNDA ONDA DE CONTAMINAÇÃO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MEDIDAS DE ISOLAMENTO PARCIAL?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RETOMADA DO ISOLAMENTO DA ESCOLA?</a:t>
            </a:r>
          </a:p>
        </p:txBody>
      </p:sp>
      <p:grpSp>
        <p:nvGrpSpPr>
          <p:cNvPr id="244" name="Agrupar 243">
            <a:extLst>
              <a:ext uri="{FF2B5EF4-FFF2-40B4-BE49-F238E27FC236}">
                <a16:creationId xmlns:a16="http://schemas.microsoft.com/office/drawing/2014/main" id="{4D7A6A09-FBFB-4347-A1C1-777FE9B69D18}"/>
              </a:ext>
            </a:extLst>
          </p:cNvPr>
          <p:cNvGrpSpPr/>
          <p:nvPr/>
        </p:nvGrpSpPr>
        <p:grpSpPr>
          <a:xfrm>
            <a:off x="-19430" y="5387061"/>
            <a:ext cx="11717791" cy="694777"/>
            <a:chOff x="-19430" y="5387061"/>
            <a:chExt cx="11717791" cy="694777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5CB5919C-AC50-4088-91AB-499A659D2311}"/>
                </a:ext>
              </a:extLst>
            </p:cNvPr>
            <p:cNvGrpSpPr/>
            <p:nvPr/>
          </p:nvGrpSpPr>
          <p:grpSpPr>
            <a:xfrm>
              <a:off x="395750" y="5600281"/>
              <a:ext cx="11302611" cy="216000"/>
              <a:chOff x="395750" y="5600281"/>
              <a:chExt cx="11302611" cy="216000"/>
            </a:xfrm>
            <a:effectLst/>
          </p:grpSpPr>
          <p:sp>
            <p:nvSpPr>
              <p:cNvPr id="40" name="Losango 39">
                <a:extLst>
                  <a:ext uri="{FF2B5EF4-FFF2-40B4-BE49-F238E27FC236}">
                    <a16:creationId xmlns:a16="http://schemas.microsoft.com/office/drawing/2014/main" id="{018DF089-1AD6-457F-9275-7B82DDE5AA9E}"/>
                  </a:ext>
                </a:extLst>
              </p:cNvPr>
              <p:cNvSpPr/>
              <p:nvPr/>
            </p:nvSpPr>
            <p:spPr>
              <a:xfrm>
                <a:off x="775005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Losango 40">
                <a:extLst>
                  <a:ext uri="{FF2B5EF4-FFF2-40B4-BE49-F238E27FC236}">
                    <a16:creationId xmlns:a16="http://schemas.microsoft.com/office/drawing/2014/main" id="{147CC67E-DBAC-43DB-956F-B3B51A8CCF45}"/>
                  </a:ext>
                </a:extLst>
              </p:cNvPr>
              <p:cNvSpPr/>
              <p:nvPr/>
            </p:nvSpPr>
            <p:spPr>
              <a:xfrm>
                <a:off x="395750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Losango 41">
                <a:extLst>
                  <a:ext uri="{FF2B5EF4-FFF2-40B4-BE49-F238E27FC236}">
                    <a16:creationId xmlns:a16="http://schemas.microsoft.com/office/drawing/2014/main" id="{96B58B28-FC64-4035-B12E-4BB7111CCF0A}"/>
                  </a:ext>
                </a:extLst>
              </p:cNvPr>
              <p:cNvSpPr/>
              <p:nvPr/>
            </p:nvSpPr>
            <p:spPr>
              <a:xfrm>
                <a:off x="1533515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Losango 42">
                <a:extLst>
                  <a:ext uri="{FF2B5EF4-FFF2-40B4-BE49-F238E27FC236}">
                    <a16:creationId xmlns:a16="http://schemas.microsoft.com/office/drawing/2014/main" id="{0421F733-B1A3-440C-BC93-BB9C8A41629D}"/>
                  </a:ext>
                </a:extLst>
              </p:cNvPr>
              <p:cNvSpPr/>
              <p:nvPr/>
            </p:nvSpPr>
            <p:spPr>
              <a:xfrm>
                <a:off x="1154260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Losango 43">
                <a:extLst>
                  <a:ext uri="{FF2B5EF4-FFF2-40B4-BE49-F238E27FC236}">
                    <a16:creationId xmlns:a16="http://schemas.microsoft.com/office/drawing/2014/main" id="{62A9B65D-5A5E-4155-8D8F-1A190E294268}"/>
                  </a:ext>
                </a:extLst>
              </p:cNvPr>
              <p:cNvSpPr/>
              <p:nvPr/>
            </p:nvSpPr>
            <p:spPr>
              <a:xfrm>
                <a:off x="1912770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Losango 44">
                <a:extLst>
                  <a:ext uri="{FF2B5EF4-FFF2-40B4-BE49-F238E27FC236}">
                    <a16:creationId xmlns:a16="http://schemas.microsoft.com/office/drawing/2014/main" id="{D1D5A15D-BED3-47E5-BFDB-48CA071D5A18}"/>
                  </a:ext>
                </a:extLst>
              </p:cNvPr>
              <p:cNvSpPr/>
              <p:nvPr/>
            </p:nvSpPr>
            <p:spPr>
              <a:xfrm>
                <a:off x="2292025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Losango 45">
                <a:extLst>
                  <a:ext uri="{FF2B5EF4-FFF2-40B4-BE49-F238E27FC236}">
                    <a16:creationId xmlns:a16="http://schemas.microsoft.com/office/drawing/2014/main" id="{C380E3B4-1A12-4E60-8301-7614955564C4}"/>
                  </a:ext>
                </a:extLst>
              </p:cNvPr>
              <p:cNvSpPr/>
              <p:nvPr/>
            </p:nvSpPr>
            <p:spPr>
              <a:xfrm>
                <a:off x="2671280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Losango 46">
                <a:extLst>
                  <a:ext uri="{FF2B5EF4-FFF2-40B4-BE49-F238E27FC236}">
                    <a16:creationId xmlns:a16="http://schemas.microsoft.com/office/drawing/2014/main" id="{BA9B2128-F9CE-4813-922B-E23E017610D6}"/>
                  </a:ext>
                </a:extLst>
              </p:cNvPr>
              <p:cNvSpPr/>
              <p:nvPr/>
            </p:nvSpPr>
            <p:spPr>
              <a:xfrm>
                <a:off x="3050535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Losango 47">
                <a:extLst>
                  <a:ext uri="{FF2B5EF4-FFF2-40B4-BE49-F238E27FC236}">
                    <a16:creationId xmlns:a16="http://schemas.microsoft.com/office/drawing/2014/main" id="{E8648C2E-D029-4F5E-8A87-AAEBADA5C63C}"/>
                  </a:ext>
                </a:extLst>
              </p:cNvPr>
              <p:cNvSpPr/>
              <p:nvPr/>
            </p:nvSpPr>
            <p:spPr>
              <a:xfrm>
                <a:off x="3429790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osango 48">
                <a:extLst>
                  <a:ext uri="{FF2B5EF4-FFF2-40B4-BE49-F238E27FC236}">
                    <a16:creationId xmlns:a16="http://schemas.microsoft.com/office/drawing/2014/main" id="{1DB0A0EA-C362-4441-88DD-9317DAE3C550}"/>
                  </a:ext>
                </a:extLst>
              </p:cNvPr>
              <p:cNvSpPr/>
              <p:nvPr/>
            </p:nvSpPr>
            <p:spPr>
              <a:xfrm>
                <a:off x="3809045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osango 49">
                <a:extLst>
                  <a:ext uri="{FF2B5EF4-FFF2-40B4-BE49-F238E27FC236}">
                    <a16:creationId xmlns:a16="http://schemas.microsoft.com/office/drawing/2014/main" id="{2F54C84C-0761-4B5A-9B47-87D9A4DFEAE4}"/>
                  </a:ext>
                </a:extLst>
              </p:cNvPr>
              <p:cNvSpPr/>
              <p:nvPr/>
            </p:nvSpPr>
            <p:spPr>
              <a:xfrm>
                <a:off x="4188300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osango 50">
                <a:extLst>
                  <a:ext uri="{FF2B5EF4-FFF2-40B4-BE49-F238E27FC236}">
                    <a16:creationId xmlns:a16="http://schemas.microsoft.com/office/drawing/2014/main" id="{8636A611-6E17-4F4A-817E-20927DEB28B7}"/>
                  </a:ext>
                </a:extLst>
              </p:cNvPr>
              <p:cNvSpPr/>
              <p:nvPr/>
            </p:nvSpPr>
            <p:spPr>
              <a:xfrm>
                <a:off x="4567555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osango 53">
                <a:extLst>
                  <a:ext uri="{FF2B5EF4-FFF2-40B4-BE49-F238E27FC236}">
                    <a16:creationId xmlns:a16="http://schemas.microsoft.com/office/drawing/2014/main" id="{402BD348-D367-4927-94A7-CEE01B0700DC}"/>
                  </a:ext>
                </a:extLst>
              </p:cNvPr>
              <p:cNvSpPr/>
              <p:nvPr/>
            </p:nvSpPr>
            <p:spPr>
              <a:xfrm>
                <a:off x="5371174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osango 54">
                <a:extLst>
                  <a:ext uri="{FF2B5EF4-FFF2-40B4-BE49-F238E27FC236}">
                    <a16:creationId xmlns:a16="http://schemas.microsoft.com/office/drawing/2014/main" id="{0EFE054A-7E68-49FD-8C7C-B9196B26EF02}"/>
                  </a:ext>
                </a:extLst>
              </p:cNvPr>
              <p:cNvSpPr/>
              <p:nvPr/>
            </p:nvSpPr>
            <p:spPr>
              <a:xfrm>
                <a:off x="4991919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osango 55">
                <a:extLst>
                  <a:ext uri="{FF2B5EF4-FFF2-40B4-BE49-F238E27FC236}">
                    <a16:creationId xmlns:a16="http://schemas.microsoft.com/office/drawing/2014/main" id="{A4B54966-50EF-4E72-B433-4405514A16A5}"/>
                  </a:ext>
                </a:extLst>
              </p:cNvPr>
              <p:cNvSpPr/>
              <p:nvPr/>
            </p:nvSpPr>
            <p:spPr>
              <a:xfrm>
                <a:off x="6129684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osango 56">
                <a:extLst>
                  <a:ext uri="{FF2B5EF4-FFF2-40B4-BE49-F238E27FC236}">
                    <a16:creationId xmlns:a16="http://schemas.microsoft.com/office/drawing/2014/main" id="{363FF89A-B3C5-4D45-992F-45E855E651BF}"/>
                  </a:ext>
                </a:extLst>
              </p:cNvPr>
              <p:cNvSpPr/>
              <p:nvPr/>
            </p:nvSpPr>
            <p:spPr>
              <a:xfrm>
                <a:off x="5750429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osango 57">
                <a:extLst>
                  <a:ext uri="{FF2B5EF4-FFF2-40B4-BE49-F238E27FC236}">
                    <a16:creationId xmlns:a16="http://schemas.microsoft.com/office/drawing/2014/main" id="{261BB9D0-9836-46F0-B26E-37631F78DE6B}"/>
                  </a:ext>
                </a:extLst>
              </p:cNvPr>
              <p:cNvSpPr/>
              <p:nvPr/>
            </p:nvSpPr>
            <p:spPr>
              <a:xfrm>
                <a:off x="6508939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osango 58">
                <a:extLst>
                  <a:ext uri="{FF2B5EF4-FFF2-40B4-BE49-F238E27FC236}">
                    <a16:creationId xmlns:a16="http://schemas.microsoft.com/office/drawing/2014/main" id="{C4AC8453-41B4-4BFF-BCDD-25E826ACCE1B}"/>
                  </a:ext>
                </a:extLst>
              </p:cNvPr>
              <p:cNvSpPr/>
              <p:nvPr/>
            </p:nvSpPr>
            <p:spPr>
              <a:xfrm>
                <a:off x="6888194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Losango 59">
                <a:extLst>
                  <a:ext uri="{FF2B5EF4-FFF2-40B4-BE49-F238E27FC236}">
                    <a16:creationId xmlns:a16="http://schemas.microsoft.com/office/drawing/2014/main" id="{AD75FB3A-797E-42E9-BC32-7D21A16B0DC6}"/>
                  </a:ext>
                </a:extLst>
              </p:cNvPr>
              <p:cNvSpPr/>
              <p:nvPr/>
            </p:nvSpPr>
            <p:spPr>
              <a:xfrm>
                <a:off x="7267449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Losango 60">
                <a:extLst>
                  <a:ext uri="{FF2B5EF4-FFF2-40B4-BE49-F238E27FC236}">
                    <a16:creationId xmlns:a16="http://schemas.microsoft.com/office/drawing/2014/main" id="{A1800EE6-59B1-445E-86FF-E04C28E6BBDE}"/>
                  </a:ext>
                </a:extLst>
              </p:cNvPr>
              <p:cNvSpPr/>
              <p:nvPr/>
            </p:nvSpPr>
            <p:spPr>
              <a:xfrm>
                <a:off x="7646704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Losango 61">
                <a:extLst>
                  <a:ext uri="{FF2B5EF4-FFF2-40B4-BE49-F238E27FC236}">
                    <a16:creationId xmlns:a16="http://schemas.microsoft.com/office/drawing/2014/main" id="{D9AED6C1-4A4A-4A8F-9FB3-0EB6AB78EAE8}"/>
                  </a:ext>
                </a:extLst>
              </p:cNvPr>
              <p:cNvSpPr/>
              <p:nvPr/>
            </p:nvSpPr>
            <p:spPr>
              <a:xfrm>
                <a:off x="8025959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Losango 62">
                <a:extLst>
                  <a:ext uri="{FF2B5EF4-FFF2-40B4-BE49-F238E27FC236}">
                    <a16:creationId xmlns:a16="http://schemas.microsoft.com/office/drawing/2014/main" id="{0017C14E-3A59-432F-AEFD-7D1E72BD8DE8}"/>
                  </a:ext>
                </a:extLst>
              </p:cNvPr>
              <p:cNvSpPr/>
              <p:nvPr/>
            </p:nvSpPr>
            <p:spPr>
              <a:xfrm>
                <a:off x="8405214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Losango 63">
                <a:extLst>
                  <a:ext uri="{FF2B5EF4-FFF2-40B4-BE49-F238E27FC236}">
                    <a16:creationId xmlns:a16="http://schemas.microsoft.com/office/drawing/2014/main" id="{DE3B3805-3F55-4575-82EF-A3E0561BC3FD}"/>
                  </a:ext>
                </a:extLst>
              </p:cNvPr>
              <p:cNvSpPr/>
              <p:nvPr/>
            </p:nvSpPr>
            <p:spPr>
              <a:xfrm>
                <a:off x="8784469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Losango 64">
                <a:extLst>
                  <a:ext uri="{FF2B5EF4-FFF2-40B4-BE49-F238E27FC236}">
                    <a16:creationId xmlns:a16="http://schemas.microsoft.com/office/drawing/2014/main" id="{3EF04BAC-81B0-4FD9-915D-BC0BD6450A3A}"/>
                  </a:ext>
                </a:extLst>
              </p:cNvPr>
              <p:cNvSpPr/>
              <p:nvPr/>
            </p:nvSpPr>
            <p:spPr>
              <a:xfrm>
                <a:off x="9163724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Losango 67">
                <a:extLst>
                  <a:ext uri="{FF2B5EF4-FFF2-40B4-BE49-F238E27FC236}">
                    <a16:creationId xmlns:a16="http://schemas.microsoft.com/office/drawing/2014/main" id="{9E309C69-B378-4377-8BAB-BD2833914498}"/>
                  </a:ext>
                </a:extLst>
              </p:cNvPr>
              <p:cNvSpPr/>
              <p:nvPr/>
            </p:nvSpPr>
            <p:spPr>
              <a:xfrm>
                <a:off x="10001341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Losango 68">
                <a:extLst>
                  <a:ext uri="{FF2B5EF4-FFF2-40B4-BE49-F238E27FC236}">
                    <a16:creationId xmlns:a16="http://schemas.microsoft.com/office/drawing/2014/main" id="{0196731B-30B1-44D3-A530-95B0B2E63CFD}"/>
                  </a:ext>
                </a:extLst>
              </p:cNvPr>
              <p:cNvSpPr/>
              <p:nvPr/>
            </p:nvSpPr>
            <p:spPr>
              <a:xfrm>
                <a:off x="9622086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Losango 69">
                <a:extLst>
                  <a:ext uri="{FF2B5EF4-FFF2-40B4-BE49-F238E27FC236}">
                    <a16:creationId xmlns:a16="http://schemas.microsoft.com/office/drawing/2014/main" id="{EFEA84BF-ECDB-4CF1-9DCE-75DE2D701ECF}"/>
                  </a:ext>
                </a:extLst>
              </p:cNvPr>
              <p:cNvSpPr/>
              <p:nvPr/>
            </p:nvSpPr>
            <p:spPr>
              <a:xfrm>
                <a:off x="10759851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Losango 70">
                <a:extLst>
                  <a:ext uri="{FF2B5EF4-FFF2-40B4-BE49-F238E27FC236}">
                    <a16:creationId xmlns:a16="http://schemas.microsoft.com/office/drawing/2014/main" id="{2C6F1458-A299-4727-881D-DD5BD8CD528A}"/>
                  </a:ext>
                </a:extLst>
              </p:cNvPr>
              <p:cNvSpPr/>
              <p:nvPr/>
            </p:nvSpPr>
            <p:spPr>
              <a:xfrm>
                <a:off x="10380596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Losango 71">
                <a:extLst>
                  <a:ext uri="{FF2B5EF4-FFF2-40B4-BE49-F238E27FC236}">
                    <a16:creationId xmlns:a16="http://schemas.microsoft.com/office/drawing/2014/main" id="{0BAC195D-8E51-4DAE-A6B9-303CFB3DF64C}"/>
                  </a:ext>
                </a:extLst>
              </p:cNvPr>
              <p:cNvSpPr/>
              <p:nvPr/>
            </p:nvSpPr>
            <p:spPr>
              <a:xfrm>
                <a:off x="11139106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Losango 72">
                <a:extLst>
                  <a:ext uri="{FF2B5EF4-FFF2-40B4-BE49-F238E27FC236}">
                    <a16:creationId xmlns:a16="http://schemas.microsoft.com/office/drawing/2014/main" id="{F3365C53-EDCD-4BD6-BD17-C592885F6EB6}"/>
                  </a:ext>
                </a:extLst>
              </p:cNvPr>
              <p:cNvSpPr/>
              <p:nvPr/>
            </p:nvSpPr>
            <p:spPr>
              <a:xfrm>
                <a:off x="11518361" y="5600281"/>
                <a:ext cx="180000" cy="216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8" name="Retângulo 167">
              <a:extLst>
                <a:ext uri="{FF2B5EF4-FFF2-40B4-BE49-F238E27FC236}">
                  <a16:creationId xmlns:a16="http://schemas.microsoft.com/office/drawing/2014/main" id="{086DD657-605C-4E71-8353-EA1044162C35}"/>
                </a:ext>
              </a:extLst>
            </p:cNvPr>
            <p:cNvSpPr/>
            <p:nvPr/>
          </p:nvSpPr>
          <p:spPr>
            <a:xfrm>
              <a:off x="313734" y="5827922"/>
              <a:ext cx="457368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1050" dirty="0">
                  <a:solidFill>
                    <a:schemeClr val="bg1"/>
                  </a:solidFill>
                  <a:latin typeface="Arial"/>
                </a:rPr>
                <a:t>01      02       03      04      05      06       07      08      09       10      11      12</a:t>
              </a:r>
              <a:endPara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2" name="Retângulo 181">
              <a:extLst>
                <a:ext uri="{FF2B5EF4-FFF2-40B4-BE49-F238E27FC236}">
                  <a16:creationId xmlns:a16="http://schemas.microsoft.com/office/drawing/2014/main" id="{E90EDDAE-F6B7-4B4B-B770-DBD46E783985}"/>
                </a:ext>
              </a:extLst>
            </p:cNvPr>
            <p:cNvSpPr/>
            <p:nvPr/>
          </p:nvSpPr>
          <p:spPr>
            <a:xfrm>
              <a:off x="4909903" y="5827922"/>
              <a:ext cx="457368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1050" dirty="0">
                  <a:solidFill>
                    <a:schemeClr val="bg1"/>
                  </a:solidFill>
                  <a:latin typeface="Arial"/>
                </a:rPr>
                <a:t>01      02       03      04      05      06       07      08      09       10      11      12</a:t>
              </a:r>
              <a:endPara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33" name="Agrupar 232">
              <a:extLst>
                <a:ext uri="{FF2B5EF4-FFF2-40B4-BE49-F238E27FC236}">
                  <a16:creationId xmlns:a16="http://schemas.microsoft.com/office/drawing/2014/main" id="{FB32DD3D-989B-4692-BCB5-E1BFEB9BCD54}"/>
                </a:ext>
              </a:extLst>
            </p:cNvPr>
            <p:cNvGrpSpPr/>
            <p:nvPr/>
          </p:nvGrpSpPr>
          <p:grpSpPr>
            <a:xfrm>
              <a:off x="4638154" y="5387061"/>
              <a:ext cx="466794" cy="426437"/>
              <a:chOff x="4713310" y="4684545"/>
              <a:chExt cx="466794" cy="426437"/>
            </a:xfrm>
          </p:grpSpPr>
          <p:cxnSp>
            <p:nvCxnSpPr>
              <p:cNvPr id="234" name="Conector reto 233">
                <a:extLst>
                  <a:ext uri="{FF2B5EF4-FFF2-40B4-BE49-F238E27FC236}">
                    <a16:creationId xmlns:a16="http://schemas.microsoft.com/office/drawing/2014/main" id="{D379524C-5253-405A-A6EB-A5B44C39D0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8319" y="4870867"/>
                <a:ext cx="0" cy="240115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Retângulo 234">
                <a:extLst>
                  <a:ext uri="{FF2B5EF4-FFF2-40B4-BE49-F238E27FC236}">
                    <a16:creationId xmlns:a16="http://schemas.microsoft.com/office/drawing/2014/main" id="{731787AC-8E1D-4F8A-85F5-21409EDAF097}"/>
                  </a:ext>
                </a:extLst>
              </p:cNvPr>
              <p:cNvSpPr/>
              <p:nvPr/>
            </p:nvSpPr>
            <p:spPr>
              <a:xfrm>
                <a:off x="4713310" y="4684545"/>
                <a:ext cx="46679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  <a:latin typeface="Arial"/>
                  </a:rPr>
                  <a:t>2021</a:t>
                </a:r>
                <a:endParaRPr lang="pt-BR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8" name="Agrupar 237">
              <a:extLst>
                <a:ext uri="{FF2B5EF4-FFF2-40B4-BE49-F238E27FC236}">
                  <a16:creationId xmlns:a16="http://schemas.microsoft.com/office/drawing/2014/main" id="{4BBCD142-A158-469A-92E6-A578438D5810}"/>
                </a:ext>
              </a:extLst>
            </p:cNvPr>
            <p:cNvGrpSpPr/>
            <p:nvPr/>
          </p:nvGrpSpPr>
          <p:grpSpPr>
            <a:xfrm>
              <a:off x="9273514" y="5387061"/>
              <a:ext cx="466795" cy="426437"/>
              <a:chOff x="4713310" y="4684545"/>
              <a:chExt cx="466795" cy="426437"/>
            </a:xfrm>
          </p:grpSpPr>
          <p:cxnSp>
            <p:nvCxnSpPr>
              <p:cNvPr id="239" name="Conector reto 238">
                <a:extLst>
                  <a:ext uri="{FF2B5EF4-FFF2-40B4-BE49-F238E27FC236}">
                    <a16:creationId xmlns:a16="http://schemas.microsoft.com/office/drawing/2014/main" id="{528E217A-E8F4-47D0-B21D-3E015E2C30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8319" y="4870867"/>
                <a:ext cx="0" cy="240115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Retângulo 239">
                <a:extLst>
                  <a:ext uri="{FF2B5EF4-FFF2-40B4-BE49-F238E27FC236}">
                    <a16:creationId xmlns:a16="http://schemas.microsoft.com/office/drawing/2014/main" id="{D9F5E9FC-7572-49AC-9E01-A7BAAADE9E59}"/>
                  </a:ext>
                </a:extLst>
              </p:cNvPr>
              <p:cNvSpPr/>
              <p:nvPr/>
            </p:nvSpPr>
            <p:spPr>
              <a:xfrm>
                <a:off x="4713310" y="4684545"/>
                <a:ext cx="46679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  <a:latin typeface="Arial"/>
                  </a:rPr>
                  <a:t>2022</a:t>
                </a:r>
                <a:endParaRPr lang="pt-BR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1" name="Agrupar 240">
              <a:extLst>
                <a:ext uri="{FF2B5EF4-FFF2-40B4-BE49-F238E27FC236}">
                  <a16:creationId xmlns:a16="http://schemas.microsoft.com/office/drawing/2014/main" id="{3A8FADD9-77A2-43C5-947C-8AA07DAFA029}"/>
                </a:ext>
              </a:extLst>
            </p:cNvPr>
            <p:cNvGrpSpPr/>
            <p:nvPr/>
          </p:nvGrpSpPr>
          <p:grpSpPr>
            <a:xfrm>
              <a:off x="-19430" y="5401675"/>
              <a:ext cx="466795" cy="426437"/>
              <a:chOff x="4713310" y="4684545"/>
              <a:chExt cx="466795" cy="426437"/>
            </a:xfrm>
          </p:grpSpPr>
          <p:cxnSp>
            <p:nvCxnSpPr>
              <p:cNvPr id="242" name="Conector reto 241">
                <a:extLst>
                  <a:ext uri="{FF2B5EF4-FFF2-40B4-BE49-F238E27FC236}">
                    <a16:creationId xmlns:a16="http://schemas.microsoft.com/office/drawing/2014/main" id="{652CD479-9ACE-4649-B5A4-D01853C625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8319" y="4870867"/>
                <a:ext cx="0" cy="240115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tângulo 242">
                <a:extLst>
                  <a:ext uri="{FF2B5EF4-FFF2-40B4-BE49-F238E27FC236}">
                    <a16:creationId xmlns:a16="http://schemas.microsoft.com/office/drawing/2014/main" id="{D46FF6CF-2148-4D63-93A9-15ABD9B1A157}"/>
                  </a:ext>
                </a:extLst>
              </p:cNvPr>
              <p:cNvSpPr/>
              <p:nvPr/>
            </p:nvSpPr>
            <p:spPr>
              <a:xfrm>
                <a:off x="4713310" y="4684545"/>
                <a:ext cx="46679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chemeClr val="bg1"/>
                    </a:solidFill>
                    <a:latin typeface="Arial"/>
                  </a:rPr>
                  <a:t>2020</a:t>
                </a:r>
                <a:endParaRPr lang="pt-BR" sz="1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32A11594-998C-4389-BFDB-E4931040EA30}"/>
              </a:ext>
            </a:extLst>
          </p:cNvPr>
          <p:cNvSpPr txBox="1"/>
          <p:nvPr/>
        </p:nvSpPr>
        <p:spPr>
          <a:xfrm>
            <a:off x="3656395" y="1338095"/>
            <a:ext cx="824075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FASES E ENCAMINHAMENTOS POSSÍVEIS</a:t>
            </a:r>
          </a:p>
        </p:txBody>
      </p:sp>
    </p:spTree>
    <p:extLst>
      <p:ext uri="{BB962C8B-B14F-4D97-AF65-F5344CB8AC3E}">
        <p14:creationId xmlns:p14="http://schemas.microsoft.com/office/powerpoint/2010/main" val="24724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5" grpId="0" animBg="1"/>
      <p:bldP spid="204" grpId="0" animBg="1"/>
      <p:bldP spid="191" grpId="0" animBg="1"/>
      <p:bldP spid="153" grpId="0" animBg="1"/>
      <p:bldP spid="222" grpId="0" animBg="1"/>
      <p:bldP spid="2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EDA458-D7AF-4A7D-88A7-9046C8020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021"/>
            <a:ext cx="11015472" cy="57716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06152C-0FEA-4A4B-AAE2-96C14D243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81"/>
          <a:stretch/>
        </p:blipFill>
        <p:spPr>
          <a:xfrm>
            <a:off x="4750420" y="696021"/>
            <a:ext cx="7441580" cy="57716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1C1F763-F2EB-4CB0-B5D6-02A18245D41E}"/>
              </a:ext>
            </a:extLst>
          </p:cNvPr>
          <p:cNvSpPr/>
          <p:nvPr/>
        </p:nvSpPr>
        <p:spPr>
          <a:xfrm>
            <a:off x="0" y="696020"/>
            <a:ext cx="12192000" cy="577168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D55DD01-E536-4E0C-A14F-7B3BE8C1DFDE}"/>
              </a:ext>
            </a:extLst>
          </p:cNvPr>
          <p:cNvSpPr/>
          <p:nvPr/>
        </p:nvSpPr>
        <p:spPr>
          <a:xfrm>
            <a:off x="1" y="4248615"/>
            <a:ext cx="12192000" cy="1734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B4AD85-117F-4759-8734-56FB751FEABC}"/>
              </a:ext>
            </a:extLst>
          </p:cNvPr>
          <p:cNvSpPr txBox="1"/>
          <p:nvPr/>
        </p:nvSpPr>
        <p:spPr>
          <a:xfrm>
            <a:off x="4977162" y="875092"/>
            <a:ext cx="6296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 DESAFIO NO MOMENTO</a:t>
            </a:r>
          </a:p>
          <a:p>
            <a:pPr lvl="0"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USO DOS DADOS SOBRE A PANDEMIA DA COVID E O PLANEJAMENTO DA ESCOLA.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819ADD-7408-422B-9A66-18D5AB24A318}"/>
              </a:ext>
            </a:extLst>
          </p:cNvPr>
          <p:cNvSpPr txBox="1"/>
          <p:nvPr/>
        </p:nvSpPr>
        <p:spPr>
          <a:xfrm>
            <a:off x="5050574" y="2498963"/>
            <a:ext cx="6149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COMPREENDER A TENDÊNCIA DA COVID NO MUNÍCIPIO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DESSENHAR A ESTRATÉGIA DOS PRÓXIMOS PASSOS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COMUNICAR PARA COMUNIDADE EDUCATIVA OS CENÁRIOS POSSÍVEIS E PACTUAR AS AÇÕES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A183DB9-8552-4458-8020-EC9487B32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00" r="15122" b="7480"/>
          <a:stretch/>
        </p:blipFill>
        <p:spPr>
          <a:xfrm>
            <a:off x="4447874" y="4065301"/>
            <a:ext cx="4451708" cy="21395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oncurso IBGE 2020 vai abrir 208.695 vagas para níveis fundamental ...">
            <a:extLst>
              <a:ext uri="{FF2B5EF4-FFF2-40B4-BE49-F238E27FC236}">
                <a16:creationId xmlns:a16="http://schemas.microsoft.com/office/drawing/2014/main" id="{4841CFD3-1DE3-4EA6-B8ED-9C826C519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8629" r="29633" b="10111"/>
          <a:stretch/>
        </p:blipFill>
        <p:spPr bwMode="auto">
          <a:xfrm>
            <a:off x="9123514" y="4388333"/>
            <a:ext cx="729337" cy="671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nep (@inep_oficial) | Twitter">
            <a:extLst>
              <a:ext uri="{FF2B5EF4-FFF2-40B4-BE49-F238E27FC236}">
                <a16:creationId xmlns:a16="http://schemas.microsoft.com/office/drawing/2014/main" id="{8630A590-1D07-458F-B19C-5A17533AA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7" r="4689" b="33756"/>
          <a:stretch/>
        </p:blipFill>
        <p:spPr bwMode="auto">
          <a:xfrm>
            <a:off x="9123514" y="5135055"/>
            <a:ext cx="729337" cy="264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ncerteza política põe investimento em compasso de espera, diz ...">
            <a:extLst>
              <a:ext uri="{FF2B5EF4-FFF2-40B4-BE49-F238E27FC236}">
                <a16:creationId xmlns:a16="http://schemas.microsoft.com/office/drawing/2014/main" id="{08C850FC-27FB-420E-A6F0-A7A3A2D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514" y="5450972"/>
            <a:ext cx="729337" cy="4029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PAS/OMS Brasil - OPAS/OMS e UNODC expressam preocupação com as ...">
            <a:extLst>
              <a:ext uri="{FF2B5EF4-FFF2-40B4-BE49-F238E27FC236}">
                <a16:creationId xmlns:a16="http://schemas.microsoft.com/office/drawing/2014/main" id="{2A1639C4-8419-49BC-B9B3-C667A5808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19401" r="17856" b="15174"/>
          <a:stretch/>
        </p:blipFill>
        <p:spPr bwMode="auto">
          <a:xfrm>
            <a:off x="9896932" y="4379935"/>
            <a:ext cx="2160212" cy="14656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Uma imagem contendo placa, pare, comida, vermelho&#10;&#10;Descrição gerada automaticamente">
            <a:extLst>
              <a:ext uri="{FF2B5EF4-FFF2-40B4-BE49-F238E27FC236}">
                <a16:creationId xmlns:a16="http://schemas.microsoft.com/office/drawing/2014/main" id="{90F0D3F8-2E93-40F6-8A0F-72318D60BF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1" y="4463408"/>
            <a:ext cx="3708748" cy="11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A34AC5-149D-49C6-A077-778057F515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59" y="2543440"/>
            <a:ext cx="5934107" cy="3956072"/>
          </a:xfrm>
          <a:prstGeom prst="rect">
            <a:avLst/>
          </a:prstGeom>
        </p:spPr>
      </p:pic>
      <p:pic>
        <p:nvPicPr>
          <p:cNvPr id="5" name="Gráfico 12" descr="Casa">
            <a:extLst>
              <a:ext uri="{FF2B5EF4-FFF2-40B4-BE49-F238E27FC236}">
                <a16:creationId xmlns:a16="http://schemas.microsoft.com/office/drawing/2014/main" id="{4494BA70-B8D9-486D-9311-E67D919B37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122" y="1968264"/>
            <a:ext cx="708991" cy="70899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9741C1C-D069-429B-897E-19A39A6C7961}"/>
              </a:ext>
            </a:extLst>
          </p:cNvPr>
          <p:cNvSpPr/>
          <p:nvPr/>
        </p:nvSpPr>
        <p:spPr>
          <a:xfrm>
            <a:off x="1843113" y="1861095"/>
            <a:ext cx="3339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Centro Empresarial Varig</a:t>
            </a:r>
          </a:p>
          <a:p>
            <a:r>
              <a:rPr lang="pt-BR" b="1" dirty="0"/>
              <a:t>SCN 4 BL. B, Nº 100 - 12º Andar</a:t>
            </a:r>
          </a:p>
          <a:p>
            <a:r>
              <a:rPr lang="pt-BR" b="1" dirty="0"/>
              <a:t>CEP 70.714900 - Brasília/DF</a:t>
            </a:r>
          </a:p>
          <a:p>
            <a:r>
              <a:rPr lang="pt-BR" b="1" dirty="0"/>
              <a:t>Fone: (61) 99654-3653</a:t>
            </a:r>
          </a:p>
        </p:txBody>
      </p:sp>
      <p:pic>
        <p:nvPicPr>
          <p:cNvPr id="9" name="Gráfico 15" descr="Envelope">
            <a:extLst>
              <a:ext uri="{FF2B5EF4-FFF2-40B4-BE49-F238E27FC236}">
                <a16:creationId xmlns:a16="http://schemas.microsoft.com/office/drawing/2014/main" id="{C86AE9AA-D93A-4533-B51A-81AE4BEA8D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7131" y="3099070"/>
            <a:ext cx="655982" cy="65598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BBA1885-83D6-4B6F-A806-E37BE53918B0}"/>
              </a:ext>
            </a:extLst>
          </p:cNvPr>
          <p:cNvSpPr/>
          <p:nvPr/>
        </p:nvSpPr>
        <p:spPr>
          <a:xfrm>
            <a:off x="1843113" y="3215891"/>
            <a:ext cx="4490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contato@esquinadopensamento.com.br</a:t>
            </a:r>
            <a:endParaRPr lang="pt-BR" sz="2000" dirty="0"/>
          </a:p>
        </p:txBody>
      </p:sp>
      <p:pic>
        <p:nvPicPr>
          <p:cNvPr id="13" name="Gráfico 18" descr="Américas no Globo">
            <a:extLst>
              <a:ext uri="{FF2B5EF4-FFF2-40B4-BE49-F238E27FC236}">
                <a16:creationId xmlns:a16="http://schemas.microsoft.com/office/drawing/2014/main" id="{2CBF78AC-9EA3-4A36-A2BC-B6D6254286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7131" y="3831392"/>
            <a:ext cx="708991" cy="708991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E3B7B13-4AC8-43D2-BCD2-B83BE072365A}"/>
              </a:ext>
            </a:extLst>
          </p:cNvPr>
          <p:cNvSpPr/>
          <p:nvPr/>
        </p:nvSpPr>
        <p:spPr>
          <a:xfrm>
            <a:off x="1843113" y="3951384"/>
            <a:ext cx="3939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www.esquinadopensameto.com.br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854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o 2">
            <a:extLst>
              <a:ext uri="{FF2B5EF4-FFF2-40B4-BE49-F238E27FC236}">
                <a16:creationId xmlns:a16="http://schemas.microsoft.com/office/drawing/2014/main" id="{7C64EF10-38C2-4CD5-B50A-7AC68B14975E}"/>
              </a:ext>
            </a:extLst>
          </p:cNvPr>
          <p:cNvGrpSpPr/>
          <p:nvPr/>
        </p:nvGrpSpPr>
        <p:grpSpPr>
          <a:xfrm>
            <a:off x="0" y="2365213"/>
            <a:ext cx="12192000" cy="1204323"/>
            <a:chOff x="2743200" y="5042118"/>
            <a:chExt cx="6400801" cy="1204322"/>
          </a:xfrm>
          <a:solidFill>
            <a:srgbClr val="FFCC00"/>
          </a:solidFill>
        </p:grpSpPr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122ECFC9-05D1-46DF-9DCF-65C9A373ECEC}"/>
                </a:ext>
              </a:extLst>
            </p:cNvPr>
            <p:cNvSpPr/>
            <p:nvPr/>
          </p:nvSpPr>
          <p:spPr>
            <a:xfrm>
              <a:off x="2743200" y="5042118"/>
              <a:ext cx="6400801" cy="1204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73E255AC-FAFB-45A6-BF30-FBEC036EBBE1}"/>
                </a:ext>
              </a:extLst>
            </p:cNvPr>
            <p:cNvSpPr/>
            <p:nvPr/>
          </p:nvSpPr>
          <p:spPr>
            <a:xfrm>
              <a:off x="2833352" y="5082095"/>
              <a:ext cx="6310648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pic>
        <p:nvPicPr>
          <p:cNvPr id="2073" name="Imagem 2072">
            <a:extLst>
              <a:ext uri="{FF2B5EF4-FFF2-40B4-BE49-F238E27FC236}">
                <a16:creationId xmlns:a16="http://schemas.microsoft.com/office/drawing/2014/main" id="{919AF0DE-CBA2-4A63-874E-6D6FFB57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56" y="1386682"/>
            <a:ext cx="4745865" cy="316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74" name="Retângulo 2073">
            <a:extLst>
              <a:ext uri="{FF2B5EF4-FFF2-40B4-BE49-F238E27FC236}">
                <a16:creationId xmlns:a16="http://schemas.microsoft.com/office/drawing/2014/main" id="{57ED1867-FC2E-4BC7-AEF4-A03E8DA4AD6A}"/>
              </a:ext>
            </a:extLst>
          </p:cNvPr>
          <p:cNvSpPr/>
          <p:nvPr/>
        </p:nvSpPr>
        <p:spPr>
          <a:xfrm>
            <a:off x="4998809" y="2556475"/>
            <a:ext cx="7193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Cenário de Crise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0EC0262B-38C3-4390-A72A-A6539908A7C9}"/>
              </a:ext>
            </a:extLst>
          </p:cNvPr>
          <p:cNvSpPr txBox="1"/>
          <p:nvPr/>
        </p:nvSpPr>
        <p:spPr>
          <a:xfrm>
            <a:off x="5354580" y="3000391"/>
            <a:ext cx="6481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Crise de Saúde | Crise de Política | Crise Econômica |Crise na Comunicação</a:t>
            </a:r>
          </a:p>
        </p:txBody>
      </p:sp>
      <p:sp>
        <p:nvSpPr>
          <p:cNvPr id="2076" name="Retângulo 2075">
            <a:extLst>
              <a:ext uri="{FF2B5EF4-FFF2-40B4-BE49-F238E27FC236}">
                <a16:creationId xmlns:a16="http://schemas.microsoft.com/office/drawing/2014/main" id="{ADF715BA-26D1-4C4C-8F57-9FD03A862F4D}"/>
              </a:ext>
            </a:extLst>
          </p:cNvPr>
          <p:cNvSpPr/>
          <p:nvPr/>
        </p:nvSpPr>
        <p:spPr>
          <a:xfrm>
            <a:off x="5932677" y="1213411"/>
            <a:ext cx="5325449" cy="830997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Nesse momento de crise, como estamos tomando as nossas decisões?</a:t>
            </a:r>
          </a:p>
        </p:txBody>
      </p:sp>
      <p:grpSp>
        <p:nvGrpSpPr>
          <p:cNvPr id="2079" name="Agrupar 2078">
            <a:extLst>
              <a:ext uri="{FF2B5EF4-FFF2-40B4-BE49-F238E27FC236}">
                <a16:creationId xmlns:a16="http://schemas.microsoft.com/office/drawing/2014/main" id="{EECCD1AB-F64C-4A34-B23D-078064DA14BD}"/>
              </a:ext>
            </a:extLst>
          </p:cNvPr>
          <p:cNvGrpSpPr/>
          <p:nvPr/>
        </p:nvGrpSpPr>
        <p:grpSpPr>
          <a:xfrm>
            <a:off x="6078941" y="3882059"/>
            <a:ext cx="5032918" cy="2215617"/>
            <a:chOff x="6078941" y="3893210"/>
            <a:chExt cx="5032918" cy="2215617"/>
          </a:xfrm>
        </p:grpSpPr>
        <p:sp>
          <p:nvSpPr>
            <p:cNvPr id="2077" name="Retângulo: Cantos Arredondados 2076">
              <a:extLst>
                <a:ext uri="{FF2B5EF4-FFF2-40B4-BE49-F238E27FC236}">
                  <a16:creationId xmlns:a16="http://schemas.microsoft.com/office/drawing/2014/main" id="{88C29774-17D0-47A4-8586-385FCEB4B250}"/>
                </a:ext>
              </a:extLst>
            </p:cNvPr>
            <p:cNvSpPr/>
            <p:nvPr/>
          </p:nvSpPr>
          <p:spPr>
            <a:xfrm>
              <a:off x="6274087" y="3893210"/>
              <a:ext cx="4642625" cy="7025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Toda decisão tem consequência!</a:t>
              </a:r>
            </a:p>
            <a:p>
              <a:pPr algn="ctr"/>
              <a:r>
                <a:rPr lang="pt-BR" sz="1400" dirty="0">
                  <a:solidFill>
                    <a:schemeClr val="tx1"/>
                  </a:solidFill>
                </a:rPr>
                <a:t>Em qualquer espaço da vida...</a:t>
              </a:r>
            </a:p>
          </p:txBody>
        </p:sp>
        <p:sp>
          <p:nvSpPr>
            <p:cNvPr id="2078" name="Retângulo 2077">
              <a:extLst>
                <a:ext uri="{FF2B5EF4-FFF2-40B4-BE49-F238E27FC236}">
                  <a16:creationId xmlns:a16="http://schemas.microsoft.com/office/drawing/2014/main" id="{29D2A5A7-2A9F-4477-9D90-F30C7FA2AEAA}"/>
                </a:ext>
              </a:extLst>
            </p:cNvPr>
            <p:cNvSpPr/>
            <p:nvPr/>
          </p:nvSpPr>
          <p:spPr>
            <a:xfrm>
              <a:off x="6078941" y="4939276"/>
              <a:ext cx="5032918" cy="116955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0" i="0" dirty="0">
                  <a:effectLst/>
                </a:rPr>
                <a:t>Você é livre para fazer suas escolhas, mas é prisioneiro das consequências. (Paplo Neruda)</a:t>
              </a:r>
            </a:p>
            <a:p>
              <a:pPr algn="ctr"/>
              <a:endParaRPr lang="pt-BR" sz="1400" dirty="0"/>
            </a:p>
            <a:p>
              <a:pPr algn="ctr"/>
              <a:r>
                <a:rPr lang="pt-BR" sz="1400" dirty="0"/>
                <a:t>Viver é isto: ficar se equilibrando o tempo todo entre escolhas e consequências. (Jean-Paul Sartre)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49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45B148C-1860-4131-A31B-0E1D67303D36}"/>
              </a:ext>
            </a:extLst>
          </p:cNvPr>
          <p:cNvSpPr/>
          <p:nvPr/>
        </p:nvSpPr>
        <p:spPr>
          <a:xfrm>
            <a:off x="0" y="1952013"/>
            <a:ext cx="12192000" cy="5188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7703B7D-5C3A-404B-9E6F-A44AD688B1D1}"/>
              </a:ext>
            </a:extLst>
          </p:cNvPr>
          <p:cNvSpPr txBox="1"/>
          <p:nvPr/>
        </p:nvSpPr>
        <p:spPr>
          <a:xfrm>
            <a:off x="6881465" y="972700"/>
            <a:ext cx="36826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POTENCIALIDADE DOS INDICADORES</a:t>
            </a:r>
          </a:p>
        </p:txBody>
      </p:sp>
      <p:pic>
        <p:nvPicPr>
          <p:cNvPr id="1026" name="Picture 2" descr="Cruzamento aglomerado em hong kong, china. Foto gratuita">
            <a:extLst>
              <a:ext uri="{FF2B5EF4-FFF2-40B4-BE49-F238E27FC236}">
                <a16:creationId xmlns:a16="http://schemas.microsoft.com/office/drawing/2014/main" id="{82FD3288-F1D3-4401-960E-1062C21B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85" y="1528762"/>
            <a:ext cx="5962650" cy="380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5FF4436-DF9E-4F7C-AF49-FA5B0378800C}"/>
              </a:ext>
            </a:extLst>
          </p:cNvPr>
          <p:cNvSpPr txBox="1"/>
          <p:nvPr/>
        </p:nvSpPr>
        <p:spPr>
          <a:xfrm>
            <a:off x="914301" y="2023651"/>
            <a:ext cx="363134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MENSAGEIROS DA REALIDADE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B48489-0418-4124-9ED8-C7BF44880F3B}"/>
              </a:ext>
            </a:extLst>
          </p:cNvPr>
          <p:cNvSpPr txBox="1"/>
          <p:nvPr/>
        </p:nvSpPr>
        <p:spPr>
          <a:xfrm>
            <a:off x="655832" y="2586005"/>
            <a:ext cx="4429822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07000"/>
              </a:lnSpc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DE INDICADORES</a:t>
            </a:r>
          </a:p>
          <a:p>
            <a:pPr marL="0" lvl="1" algn="ctr">
              <a:lnSpc>
                <a:spcPct val="107000"/>
              </a:lnSpc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107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COMPREENSÃO DE PADRÕES E TENDÊNCIAS</a:t>
            </a:r>
          </a:p>
        </p:txBody>
      </p:sp>
      <p:pic>
        <p:nvPicPr>
          <p:cNvPr id="2050" name="Picture 2" descr="Concurso IBGE 2020 vai abrir 208.695 vagas para níveis fundamental ...">
            <a:extLst>
              <a:ext uri="{FF2B5EF4-FFF2-40B4-BE49-F238E27FC236}">
                <a16:creationId xmlns:a16="http://schemas.microsoft.com/office/drawing/2014/main" id="{5DD7FF2A-9198-4640-9D18-B38AB4162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8629" r="29633" b="10111"/>
          <a:stretch/>
        </p:blipFill>
        <p:spPr bwMode="auto">
          <a:xfrm>
            <a:off x="167967" y="3051764"/>
            <a:ext cx="894886" cy="8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nep (@inep_oficial) | Twitter">
            <a:extLst>
              <a:ext uri="{FF2B5EF4-FFF2-40B4-BE49-F238E27FC236}">
                <a16:creationId xmlns:a16="http://schemas.microsoft.com/office/drawing/2014/main" id="{2BF5328B-0DBA-4F29-B1BB-ED8534B2B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7" r="4689" b="33756"/>
          <a:stretch/>
        </p:blipFill>
        <p:spPr bwMode="auto">
          <a:xfrm>
            <a:off x="1368838" y="3227148"/>
            <a:ext cx="1401625" cy="5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SUSHOSP">
            <a:extLst>
              <a:ext uri="{FF2B5EF4-FFF2-40B4-BE49-F238E27FC236}">
                <a16:creationId xmlns:a16="http://schemas.microsoft.com/office/drawing/2014/main" id="{98B4016D-BA24-49A3-B731-FD6B0AFF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49" y="3297434"/>
            <a:ext cx="2421103" cy="5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ncerteza política põe investimento em compasso de espera, diz ...">
            <a:extLst>
              <a:ext uri="{FF2B5EF4-FFF2-40B4-BE49-F238E27FC236}">
                <a16:creationId xmlns:a16="http://schemas.microsoft.com/office/drawing/2014/main" id="{04BEBB8F-A170-4ABE-9E61-E0626F29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7" y="4080863"/>
            <a:ext cx="1482413" cy="8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NUD « Liderança com Valores">
            <a:extLst>
              <a:ext uri="{FF2B5EF4-FFF2-40B4-BE49-F238E27FC236}">
                <a16:creationId xmlns:a16="http://schemas.microsoft.com/office/drawing/2014/main" id="{FAB813CD-9353-4604-8F51-455611164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3350" r="15053" b="1574"/>
          <a:stretch/>
        </p:blipFill>
        <p:spPr bwMode="auto">
          <a:xfrm>
            <a:off x="1948437" y="4099865"/>
            <a:ext cx="1644052" cy="8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OPAS/OMS Brasil - OPAS/OMS e UNODC expressam preocupação com as ...">
            <a:extLst>
              <a:ext uri="{FF2B5EF4-FFF2-40B4-BE49-F238E27FC236}">
                <a16:creationId xmlns:a16="http://schemas.microsoft.com/office/drawing/2014/main" id="{884733E2-EB89-43EB-8FFA-997A96032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19401" r="17856" b="15174"/>
          <a:stretch/>
        </p:blipFill>
        <p:spPr bwMode="auto">
          <a:xfrm>
            <a:off x="3851994" y="3965106"/>
            <a:ext cx="1644052" cy="11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F9E3EE8-AE6F-496F-A85D-93655C3C0201}"/>
              </a:ext>
            </a:extLst>
          </p:cNvPr>
          <p:cNvSpPr txBox="1"/>
          <p:nvPr/>
        </p:nvSpPr>
        <p:spPr>
          <a:xfrm>
            <a:off x="1749410" y="5319183"/>
            <a:ext cx="2242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</a:rPr>
              <a:t>Levantamentos Internos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07F26F-0504-4177-B504-0C4ED6C7E30E}"/>
              </a:ext>
            </a:extLst>
          </p:cNvPr>
          <p:cNvSpPr txBox="1"/>
          <p:nvPr/>
        </p:nvSpPr>
        <p:spPr>
          <a:xfrm>
            <a:off x="66961" y="1415220"/>
            <a:ext cx="560756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07000"/>
              </a:lnSpc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 mensageiro, mas que usa óculos.</a:t>
            </a:r>
          </a:p>
        </p:txBody>
      </p:sp>
    </p:spTree>
    <p:extLst>
      <p:ext uri="{BB962C8B-B14F-4D97-AF65-F5344CB8AC3E}">
        <p14:creationId xmlns:p14="http://schemas.microsoft.com/office/powerpoint/2010/main" val="16526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307402A-ACEB-4A40-B1E5-6E3DD8495F26}"/>
              </a:ext>
            </a:extLst>
          </p:cNvPr>
          <p:cNvSpPr/>
          <p:nvPr/>
        </p:nvSpPr>
        <p:spPr>
          <a:xfrm>
            <a:off x="2735943" y="1015500"/>
            <a:ext cx="8998857" cy="65739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ma imagem contendo pessoa, olhando, em pé, segurando&#10;&#10;Descrição gerada automaticamente">
            <a:extLst>
              <a:ext uri="{FF2B5EF4-FFF2-40B4-BE49-F238E27FC236}">
                <a16:creationId xmlns:a16="http://schemas.microsoft.com/office/drawing/2014/main" id="{48441916-FE14-4164-BA30-2AF5EAF98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660412"/>
            <a:ext cx="7819569" cy="58519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5283E6F-3B27-4FC4-8E58-0EF5E0B6FC50}"/>
              </a:ext>
            </a:extLst>
          </p:cNvPr>
          <p:cNvSpPr/>
          <p:nvPr/>
        </p:nvSpPr>
        <p:spPr>
          <a:xfrm>
            <a:off x="4626427" y="1150603"/>
            <a:ext cx="69596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 Black" panose="020B0A04020102020204" pitchFamily="34" charset="0"/>
              </a:rPr>
              <a:t>Dados! Dados! Preciso de dados! </a:t>
            </a:r>
          </a:p>
          <a:p>
            <a:pPr algn="ctr"/>
            <a:endParaRPr lang="pt-BR" sz="2400" b="1" dirty="0">
              <a:latin typeface="Arial Black" panose="020B0A04020102020204" pitchFamily="34" charset="0"/>
            </a:endParaRPr>
          </a:p>
          <a:p>
            <a:pPr algn="ctr"/>
            <a:r>
              <a:rPr lang="pt-BR" sz="2400" b="1" dirty="0">
                <a:latin typeface="Arial Black" panose="020B0A04020102020204" pitchFamily="34" charset="0"/>
              </a:rPr>
              <a:t>Não posso fazer tijolos sem barro!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1B8586-58ED-4B0C-9E50-58BB02441DDF}"/>
              </a:ext>
            </a:extLst>
          </p:cNvPr>
          <p:cNvSpPr txBox="1"/>
          <p:nvPr/>
        </p:nvSpPr>
        <p:spPr>
          <a:xfrm>
            <a:off x="5328178" y="2412487"/>
            <a:ext cx="5556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DADOS SÃO MENSAGEIROS DE PARTE DA REALIDADE</a:t>
            </a:r>
          </a:p>
          <a:p>
            <a:pPr algn="ctr"/>
            <a:r>
              <a:rPr lang="pt-BR" b="1" dirty="0"/>
              <a:t>DADOS CAPTURAM A REGULARIDADE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4E992AB-389B-42EE-86CE-DC873B886646}"/>
              </a:ext>
            </a:extLst>
          </p:cNvPr>
          <p:cNvSpPr txBox="1"/>
          <p:nvPr/>
        </p:nvSpPr>
        <p:spPr>
          <a:xfrm>
            <a:off x="4930829" y="3116180"/>
            <a:ext cx="6350794" cy="369332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FALTA E EXCESSO DE DADOS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54441C0-16FA-4D4A-8F99-9174C34541FA}"/>
              </a:ext>
            </a:extLst>
          </p:cNvPr>
          <p:cNvGrpSpPr/>
          <p:nvPr/>
        </p:nvGrpSpPr>
        <p:grpSpPr>
          <a:xfrm>
            <a:off x="3944216" y="4153126"/>
            <a:ext cx="8349387" cy="2397081"/>
            <a:chOff x="3944216" y="4153126"/>
            <a:chExt cx="8349387" cy="2397081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880A2A0A-370F-4548-BDC8-F7D7A6E9FED7}"/>
                </a:ext>
              </a:extLst>
            </p:cNvPr>
            <p:cNvGrpSpPr/>
            <p:nvPr/>
          </p:nvGrpSpPr>
          <p:grpSpPr>
            <a:xfrm>
              <a:off x="3944216" y="4611215"/>
              <a:ext cx="8016393" cy="1938992"/>
              <a:chOff x="3944216" y="4611215"/>
              <a:chExt cx="8016393" cy="1938992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38D4E4F-A376-43E9-8D63-C1D5E5F477E0}"/>
                  </a:ext>
                </a:extLst>
              </p:cNvPr>
              <p:cNvSpPr/>
              <p:nvPr/>
            </p:nvSpPr>
            <p:spPr>
              <a:xfrm>
                <a:off x="7824039" y="4611215"/>
                <a:ext cx="413657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2400" b="1" dirty="0">
                    <a:solidFill>
                      <a:srgbClr val="CC2E30"/>
                    </a:solidFill>
                  </a:rPr>
                  <a:t>Ligar os dados</a:t>
                </a:r>
              </a:p>
              <a:p>
                <a:pPr algn="r"/>
                <a:r>
                  <a:rPr lang="pt-BR" sz="2400" b="1" dirty="0">
                    <a:solidFill>
                      <a:srgbClr val="CC2E30"/>
                    </a:solidFill>
                  </a:rPr>
                  <a:t>Encaminhar</a:t>
                </a:r>
              </a:p>
              <a:p>
                <a:pPr algn="r"/>
                <a:r>
                  <a:rPr lang="pt-BR" sz="2400" b="1" dirty="0">
                    <a:solidFill>
                      <a:srgbClr val="CC2E30"/>
                    </a:solidFill>
                  </a:rPr>
                  <a:t>Dar sentido</a:t>
                </a:r>
              </a:p>
              <a:p>
                <a:pPr algn="r"/>
                <a:r>
                  <a:rPr lang="pt-BR" sz="2400" b="1" dirty="0">
                    <a:solidFill>
                      <a:srgbClr val="CC2E30"/>
                    </a:solidFill>
                  </a:rPr>
                  <a:t>Avaliar</a:t>
                </a:r>
              </a:p>
              <a:p>
                <a:pPr algn="r"/>
                <a:r>
                  <a:rPr lang="pt-BR" sz="2400" b="1" dirty="0">
                    <a:solidFill>
                      <a:srgbClr val="CC2E30"/>
                    </a:solidFill>
                  </a:rPr>
                  <a:t>Analisar</a:t>
                </a:r>
              </a:p>
            </p:txBody>
          </p:sp>
          <p:pic>
            <p:nvPicPr>
              <p:cNvPr id="9218" name="Picture 2" descr="Gaston Bachelard | 10 livros para download em PDF – Farofa Filosófica">
                <a:extLst>
                  <a:ext uri="{FF2B5EF4-FFF2-40B4-BE49-F238E27FC236}">
                    <a16:creationId xmlns:a16="http://schemas.microsoft.com/office/drawing/2014/main" id="{6B57775B-35C1-44EA-BBF8-6C71B7D39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25" t="-1192" r="10685" b="-1192"/>
              <a:stretch/>
            </p:blipFill>
            <p:spPr bwMode="auto">
              <a:xfrm>
                <a:off x="7235371" y="4791871"/>
                <a:ext cx="1338828" cy="1261884"/>
              </a:xfrm>
              <a:prstGeom prst="ellipse">
                <a:avLst/>
              </a:prstGeom>
              <a:ln w="12700" cap="rnd">
                <a:solidFill>
                  <a:srgbClr val="C0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024DA04-FF70-4FEB-8F18-0AD5828679E7}"/>
                  </a:ext>
                </a:extLst>
              </p:cNvPr>
              <p:cNvSpPr txBox="1"/>
              <p:nvPr/>
            </p:nvSpPr>
            <p:spPr>
              <a:xfrm>
                <a:off x="3944216" y="5730590"/>
                <a:ext cx="63506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b="1" dirty="0">
                    <a:solidFill>
                      <a:srgbClr val="C00000"/>
                    </a:solidFill>
                  </a:rPr>
                  <a:t>Gaston </a:t>
                </a:r>
                <a:r>
                  <a:rPr lang="pt-BR" b="1" dirty="0" err="1">
                    <a:solidFill>
                      <a:srgbClr val="C00000"/>
                    </a:solidFill>
                  </a:rPr>
                  <a:t>Bachelard</a:t>
                </a:r>
                <a:endParaRPr lang="pt-BR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pt-BR" dirty="0">
                    <a:solidFill>
                      <a:srgbClr val="C00000"/>
                    </a:solidFill>
                  </a:rPr>
                  <a:t>“Precisamos refletir para medir, em vez de medir para refletir.”</a:t>
                </a:r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70173BD-1185-402B-A67B-CB29CCD96A82}"/>
                </a:ext>
              </a:extLst>
            </p:cNvPr>
            <p:cNvSpPr txBox="1"/>
            <p:nvPr/>
          </p:nvSpPr>
          <p:spPr>
            <a:xfrm>
              <a:off x="7904785" y="4153126"/>
              <a:ext cx="43888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CC2E30"/>
                  </a:solidFill>
                  <a:latin typeface="Arial Black" panose="020B0A04020102020204" pitchFamily="34" charset="0"/>
                </a:rPr>
                <a:t>DESAFIO ATUAL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6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mo ser SMART no seu departamento! #DepartamentoasQuintas ...">
            <a:extLst>
              <a:ext uri="{FF2B5EF4-FFF2-40B4-BE49-F238E27FC236}">
                <a16:creationId xmlns:a16="http://schemas.microsoft.com/office/drawing/2014/main" id="{536852BF-F92E-4697-8BF9-7BFFA92D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424"/>
            <a:ext cx="7143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9AD5BA0-140A-4AD7-8266-00FE0F458095}"/>
              </a:ext>
            </a:extLst>
          </p:cNvPr>
          <p:cNvSpPr/>
          <p:nvPr/>
        </p:nvSpPr>
        <p:spPr>
          <a:xfrm>
            <a:off x="6960870" y="1743424"/>
            <a:ext cx="5231130" cy="3571875"/>
          </a:xfrm>
          <a:prstGeom prst="rect">
            <a:avLst/>
          </a:prstGeom>
          <a:solidFill>
            <a:srgbClr val="D8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266" name="Picture 2" descr="ConSePS) PMD dia 3">
            <a:extLst>
              <a:ext uri="{FF2B5EF4-FFF2-40B4-BE49-F238E27FC236}">
                <a16:creationId xmlns:a16="http://schemas.microsoft.com/office/drawing/2014/main" id="{AD5FEAC4-8A5D-4ABF-A5D9-39EADA2E7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7677" r="2929" b="9000"/>
          <a:stretch/>
        </p:blipFill>
        <p:spPr bwMode="auto">
          <a:xfrm>
            <a:off x="6456743" y="1923586"/>
            <a:ext cx="5441608" cy="322837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2A30142-C733-4938-9BE7-1887D0827806}"/>
              </a:ext>
            </a:extLst>
          </p:cNvPr>
          <p:cNvSpPr txBox="1"/>
          <p:nvPr/>
        </p:nvSpPr>
        <p:spPr>
          <a:xfrm>
            <a:off x="402839" y="1007012"/>
            <a:ext cx="6149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Indicadores e metas SMART:</a:t>
            </a:r>
          </a:p>
        </p:txBody>
      </p:sp>
    </p:spTree>
    <p:extLst>
      <p:ext uri="{BB962C8B-B14F-4D97-AF65-F5344CB8AC3E}">
        <p14:creationId xmlns:p14="http://schemas.microsoft.com/office/powerpoint/2010/main" val="11474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aluno">
            <a:extLst>
              <a:ext uri="{FF2B5EF4-FFF2-40B4-BE49-F238E27FC236}">
                <a16:creationId xmlns:a16="http://schemas.microsoft.com/office/drawing/2014/main" id="{50301463-71A6-4EEB-B1B7-D2F322AA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54" y="2415682"/>
            <a:ext cx="6498205" cy="3552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BED4809-9A70-425D-92AB-31694550E9E0}"/>
              </a:ext>
            </a:extLst>
          </p:cNvPr>
          <p:cNvSpPr/>
          <p:nvPr/>
        </p:nvSpPr>
        <p:spPr>
          <a:xfrm>
            <a:off x="90714" y="1051914"/>
            <a:ext cx="6121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 Black" panose="020B0A04020102020204" pitchFamily="34" charset="0"/>
              </a:rPr>
              <a:t>Excesso de dados e pouca análise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969D74-9082-4960-AB37-5189079D5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5" y="1513579"/>
            <a:ext cx="5947230" cy="38047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09708D-8DD0-45BA-9588-10821F1F14B3}"/>
              </a:ext>
            </a:extLst>
          </p:cNvPr>
          <p:cNvSpPr txBox="1"/>
          <p:nvPr/>
        </p:nvSpPr>
        <p:spPr>
          <a:xfrm>
            <a:off x="90714" y="5350147"/>
            <a:ext cx="4588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Minha folha de pagamento está acima de 60%!</a:t>
            </a:r>
          </a:p>
          <a:p>
            <a:r>
              <a:rPr lang="pt-BR" dirty="0"/>
              <a:t>O que fazer?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FF79128-1198-4D66-BD91-C1FC9DB546BE}"/>
              </a:ext>
            </a:extLst>
          </p:cNvPr>
          <p:cNvSpPr/>
          <p:nvPr/>
        </p:nvSpPr>
        <p:spPr>
          <a:xfrm>
            <a:off x="5526689" y="6052329"/>
            <a:ext cx="6576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 Black" panose="020B0A04020102020204" pitchFamily="34" charset="0"/>
              </a:rPr>
              <a:t>Excesso de provas e pouca avaliação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36FDC3-25F0-4179-B119-73FAFC2D5BC8}"/>
              </a:ext>
            </a:extLst>
          </p:cNvPr>
          <p:cNvSpPr txBox="1"/>
          <p:nvPr/>
        </p:nvSpPr>
        <p:spPr>
          <a:xfrm>
            <a:off x="6612282" y="1699106"/>
            <a:ext cx="545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Nossos alunos não estão obtendo o resultado esperado!</a:t>
            </a:r>
          </a:p>
          <a:p>
            <a:pPr algn="r"/>
            <a:r>
              <a:rPr lang="pt-BR" dirty="0"/>
              <a:t>O que fazer?</a:t>
            </a:r>
          </a:p>
        </p:txBody>
      </p:sp>
    </p:spTree>
    <p:extLst>
      <p:ext uri="{BB962C8B-B14F-4D97-AF65-F5344CB8AC3E}">
        <p14:creationId xmlns:p14="http://schemas.microsoft.com/office/powerpoint/2010/main" val="8835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0885D85-CC45-4BEA-B3A9-F63B088D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3" t="31870" r="27744" b="52032"/>
          <a:stretch/>
        </p:blipFill>
        <p:spPr>
          <a:xfrm>
            <a:off x="167268" y="872741"/>
            <a:ext cx="5742878" cy="11039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2916B77-0449-4598-A478-174A6F591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85" t="16098" r="27470" b="50000"/>
          <a:stretch/>
        </p:blipFill>
        <p:spPr>
          <a:xfrm>
            <a:off x="167268" y="2121441"/>
            <a:ext cx="5742878" cy="214971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F357D61-5209-4087-93DB-A69550B4A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6" t="66829" r="26371" b="5040"/>
          <a:stretch/>
        </p:blipFill>
        <p:spPr>
          <a:xfrm>
            <a:off x="167268" y="4502458"/>
            <a:ext cx="5928732" cy="18250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BDDB228-4370-479D-94AB-637C98431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68" t="28519" r="27195" b="11870"/>
          <a:stretch/>
        </p:blipFill>
        <p:spPr>
          <a:xfrm>
            <a:off x="6419387" y="718166"/>
            <a:ext cx="5605346" cy="3682782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54DC66D-6B1A-476D-ADDC-3819B59BF034}"/>
              </a:ext>
            </a:extLst>
          </p:cNvPr>
          <p:cNvGrpSpPr/>
          <p:nvPr/>
        </p:nvGrpSpPr>
        <p:grpSpPr>
          <a:xfrm>
            <a:off x="6419386" y="4502458"/>
            <a:ext cx="5605346" cy="1796707"/>
            <a:chOff x="6419386" y="4502458"/>
            <a:chExt cx="5605346" cy="1796707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01ADCA6E-9CE5-445A-8BA5-1CEC3AE09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219" t="22764" r="53811" b="48780"/>
            <a:stretch/>
          </p:blipFill>
          <p:spPr>
            <a:xfrm>
              <a:off x="6419386" y="4502459"/>
              <a:ext cx="2751529" cy="17638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04C55C2-4064-4F1D-90D7-A1EF86E93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162" t="52404" r="27404" b="18609"/>
            <a:stretch/>
          </p:blipFill>
          <p:spPr>
            <a:xfrm>
              <a:off x="9222059" y="4502458"/>
              <a:ext cx="2802673" cy="1796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2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E8E2E09-5F2E-491E-9E58-5C6AEB424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5" t="48455" r="53688" b="21464"/>
          <a:stretch/>
        </p:blipFill>
        <p:spPr>
          <a:xfrm>
            <a:off x="6774298" y="3490334"/>
            <a:ext cx="4270918" cy="284886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DDDBED3-A741-4204-8F65-606D64C6D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61" t="37724" r="27744" b="45853"/>
          <a:stretch/>
        </p:blipFill>
        <p:spPr>
          <a:xfrm>
            <a:off x="323383" y="758282"/>
            <a:ext cx="5962186" cy="11670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E3570D-A9AB-4475-85C9-3681B4700D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79" t="20813" r="28019" b="12299"/>
          <a:stretch/>
        </p:blipFill>
        <p:spPr>
          <a:xfrm>
            <a:off x="335432" y="1873086"/>
            <a:ext cx="5962186" cy="43639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971F7E1-C7E0-4EEF-9572-C92261C3B4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409" t="25932" r="27681" b="45366"/>
          <a:stretch/>
        </p:blipFill>
        <p:spPr>
          <a:xfrm>
            <a:off x="6824413" y="791736"/>
            <a:ext cx="4170689" cy="270329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E52B66C-5E64-438A-8EAD-52740C974D77}"/>
              </a:ext>
            </a:extLst>
          </p:cNvPr>
          <p:cNvSpPr txBox="1"/>
          <p:nvPr/>
        </p:nvSpPr>
        <p:spPr>
          <a:xfrm>
            <a:off x="1413417" y="6173711"/>
            <a:ext cx="4429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1095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alunos acompanhados por um único professor (caso extremo)</a:t>
            </a:r>
          </a:p>
        </p:txBody>
      </p:sp>
    </p:spTree>
    <p:extLst>
      <p:ext uri="{BB962C8B-B14F-4D97-AF65-F5344CB8AC3E}">
        <p14:creationId xmlns:p14="http://schemas.microsoft.com/office/powerpoint/2010/main" val="5472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ED05DD-11F9-4667-A5A9-29070627F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4" t="36748" r="27835" b="46667"/>
          <a:stretch/>
        </p:blipFill>
        <p:spPr>
          <a:xfrm>
            <a:off x="100360" y="847493"/>
            <a:ext cx="5558507" cy="1105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A69D81-F2C6-4D01-AC2D-86CA2329E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61" t="25998" r="28109" b="57886"/>
          <a:stretch/>
        </p:blipFill>
        <p:spPr>
          <a:xfrm>
            <a:off x="100360" y="2353013"/>
            <a:ext cx="5558507" cy="1075987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CB65F71-D3EB-4D99-BA1E-B0DF331F8197}"/>
              </a:ext>
            </a:extLst>
          </p:cNvPr>
          <p:cNvGrpSpPr/>
          <p:nvPr/>
        </p:nvGrpSpPr>
        <p:grpSpPr>
          <a:xfrm>
            <a:off x="100360" y="3474169"/>
            <a:ext cx="7471318" cy="2982387"/>
            <a:chOff x="100360" y="3474169"/>
            <a:chExt cx="7471318" cy="298238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CE3FF0D6-A32C-42EB-8889-19A6A884D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220" t="39838" r="27012" b="23581"/>
            <a:stretch/>
          </p:blipFill>
          <p:spPr>
            <a:xfrm>
              <a:off x="100360" y="3535549"/>
              <a:ext cx="7348654" cy="2921007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5FB2724-A774-4BAF-A975-CA839100C384}"/>
                </a:ext>
              </a:extLst>
            </p:cNvPr>
            <p:cNvSpPr/>
            <p:nvPr/>
          </p:nvSpPr>
          <p:spPr>
            <a:xfrm>
              <a:off x="100360" y="3512634"/>
              <a:ext cx="7471318" cy="1750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37B7E69-B56E-49F0-952B-3BAB1456A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963" t="41843" r="56647" b="23658"/>
            <a:stretch/>
          </p:blipFill>
          <p:spPr>
            <a:xfrm>
              <a:off x="153140" y="3474169"/>
              <a:ext cx="1686811" cy="1688162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4F25864-68FD-4AA3-9E9D-48AD48B99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200" t="39837" r="27012" b="39267"/>
            <a:stretch/>
          </p:blipFill>
          <p:spPr>
            <a:xfrm>
              <a:off x="2023110" y="3474169"/>
              <a:ext cx="3944650" cy="1668506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68CADAA-428E-48A7-B238-F82D1F647A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94" t="53667" r="30344" b="13667"/>
          <a:stretch/>
        </p:blipFill>
        <p:spPr>
          <a:xfrm>
            <a:off x="6353780" y="757838"/>
            <a:ext cx="5737860" cy="224028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496953-B5CA-418E-B50F-D20B7B875A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093" t="17334" r="27812" b="12357"/>
          <a:stretch/>
        </p:blipFill>
        <p:spPr>
          <a:xfrm>
            <a:off x="7812900" y="3066010"/>
            <a:ext cx="4278740" cy="33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679</Words>
  <Application>Microsoft Office PowerPoint</Application>
  <PresentationFormat>Widescreen</PresentationFormat>
  <Paragraphs>109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Soares</dc:creator>
  <cp:lastModifiedBy>Leonardo Soares</cp:lastModifiedBy>
  <cp:revision>36</cp:revision>
  <dcterms:created xsi:type="dcterms:W3CDTF">2020-06-18T13:14:58Z</dcterms:created>
  <dcterms:modified xsi:type="dcterms:W3CDTF">2020-06-19T13:31:43Z</dcterms:modified>
</cp:coreProperties>
</file>