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5"/>
  </p:notesMasterIdLst>
  <p:sldIdLst>
    <p:sldId id="256" r:id="rId3"/>
    <p:sldId id="267" r:id="rId4"/>
    <p:sldId id="264" r:id="rId5"/>
    <p:sldId id="270" r:id="rId6"/>
    <p:sldId id="262" r:id="rId7"/>
    <p:sldId id="268" r:id="rId8"/>
    <p:sldId id="258" r:id="rId9"/>
    <p:sldId id="265" r:id="rId10"/>
    <p:sldId id="259" r:id="rId11"/>
    <p:sldId id="266" r:id="rId12"/>
    <p:sldId id="269" r:id="rId13"/>
    <p:sldId id="27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D2DE8-4E4E-4C78-B7A3-2570718E098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7AB57B-9A09-421D-9ADA-E123A60E61E0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Perfil do egresso - como ponto de partida</a:t>
          </a:r>
          <a:endParaRPr lang="pt-BR" sz="2200" dirty="0"/>
        </a:p>
      </dgm:t>
    </dgm:pt>
    <dgm:pt modelId="{82D2CF22-6FC6-4459-A22C-31D816035360}" type="parTrans" cxnId="{527E572B-B57C-4E92-B217-99E0A0BF02F9}">
      <dgm:prSet/>
      <dgm:spPr/>
      <dgm:t>
        <a:bodyPr/>
        <a:lstStyle/>
        <a:p>
          <a:endParaRPr lang="pt-BR"/>
        </a:p>
      </dgm:t>
    </dgm:pt>
    <dgm:pt modelId="{33F2B2CF-C5D0-48BB-B6A0-539241ABC2AD}" type="sibTrans" cxnId="{527E572B-B57C-4E92-B217-99E0A0BF02F9}">
      <dgm:prSet/>
      <dgm:spPr/>
      <dgm:t>
        <a:bodyPr/>
        <a:lstStyle/>
        <a:p>
          <a:endParaRPr lang="pt-BR"/>
        </a:p>
      </dgm:t>
    </dgm:pt>
    <dgm:pt modelId="{E1CB0C97-9F2A-49ED-ADA3-DF08A649DF7B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Alinhamento Construtivo para o Curso de Ciências Biológicas</a:t>
          </a:r>
          <a:endParaRPr lang="pt-BR" sz="2200" dirty="0"/>
        </a:p>
      </dgm:t>
    </dgm:pt>
    <dgm:pt modelId="{2BCB5B26-FB0B-4CB3-B441-D756ADBA0E1A}" type="parTrans" cxnId="{98B1B39A-F3B1-4FD2-B2A2-2D525B25EC0B}">
      <dgm:prSet/>
      <dgm:spPr/>
      <dgm:t>
        <a:bodyPr/>
        <a:lstStyle/>
        <a:p>
          <a:endParaRPr lang="pt-BR"/>
        </a:p>
      </dgm:t>
    </dgm:pt>
    <dgm:pt modelId="{F535DDEC-4DDC-4D38-A144-02D1A3EDC0A2}" type="sibTrans" cxnId="{98B1B39A-F3B1-4FD2-B2A2-2D525B25EC0B}">
      <dgm:prSet/>
      <dgm:spPr/>
      <dgm:t>
        <a:bodyPr/>
        <a:lstStyle/>
        <a:p>
          <a:endParaRPr lang="pt-BR"/>
        </a:p>
      </dgm:t>
    </dgm:pt>
    <dgm:pt modelId="{A55A3481-6175-42B2-B495-4DFA12D6F3F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Competências para o 5º período</a:t>
          </a:r>
          <a:endParaRPr lang="pt-BR" sz="2200" dirty="0"/>
        </a:p>
      </dgm:t>
    </dgm:pt>
    <dgm:pt modelId="{E115744B-4C28-48B2-A0E2-14284988A758}" type="parTrans" cxnId="{34CA4686-EBDB-4432-B9B9-8E35187E875A}">
      <dgm:prSet/>
      <dgm:spPr/>
      <dgm:t>
        <a:bodyPr/>
        <a:lstStyle/>
        <a:p>
          <a:endParaRPr lang="pt-BR"/>
        </a:p>
      </dgm:t>
    </dgm:pt>
    <dgm:pt modelId="{038C8FED-BE30-4C47-81F9-44F301DE2BAF}" type="sibTrans" cxnId="{34CA4686-EBDB-4432-B9B9-8E35187E875A}">
      <dgm:prSet/>
      <dgm:spPr/>
      <dgm:t>
        <a:bodyPr/>
        <a:lstStyle/>
        <a:p>
          <a:endParaRPr lang="pt-BR"/>
        </a:p>
      </dgm:t>
    </dgm:pt>
    <dgm:pt modelId="{805218FA-4748-4C63-867E-6BCB94199273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Resultados pretendidos: </a:t>
          </a:r>
        </a:p>
        <a:p>
          <a:pPr rtl="0"/>
          <a:r>
            <a:rPr lang="pt-BR" sz="2200" i="1" dirty="0" smtClean="0"/>
            <a:t>Quadro de competências Disciplinas 5º período</a:t>
          </a:r>
          <a:endParaRPr lang="pt-BR" sz="2200" i="1" dirty="0"/>
        </a:p>
      </dgm:t>
    </dgm:pt>
    <dgm:pt modelId="{8344F22E-A96F-4036-A984-E2EB91A6D4FA}" type="parTrans" cxnId="{69196A6B-B161-4344-96DD-E191D7F7E18D}">
      <dgm:prSet/>
      <dgm:spPr/>
      <dgm:t>
        <a:bodyPr/>
        <a:lstStyle/>
        <a:p>
          <a:endParaRPr lang="pt-BR"/>
        </a:p>
      </dgm:t>
    </dgm:pt>
    <dgm:pt modelId="{C28780CE-CF3A-40AB-AAE7-7D41E9D1037A}" type="sibTrans" cxnId="{69196A6B-B161-4344-96DD-E191D7F7E18D}">
      <dgm:prSet/>
      <dgm:spPr/>
      <dgm:t>
        <a:bodyPr/>
        <a:lstStyle/>
        <a:p>
          <a:endParaRPr lang="pt-BR"/>
        </a:p>
      </dgm:t>
    </dgm:pt>
    <dgm:pt modelId="{E0BDC7B3-1601-4E7A-8579-D515A4A1B9AC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Atividades de Ensino e Aprendizagem:</a:t>
          </a:r>
        </a:p>
        <a:p>
          <a:pPr rtl="0"/>
          <a:r>
            <a:rPr lang="pt-BR" sz="2200" dirty="0" smtClean="0"/>
            <a:t> </a:t>
          </a:r>
          <a:r>
            <a:rPr lang="pt-BR" sz="2200" i="1" dirty="0" smtClean="0"/>
            <a:t>Análise</a:t>
          </a:r>
          <a:r>
            <a:rPr lang="pt-BR" sz="2200" b="0" i="1" dirty="0" smtClean="0"/>
            <a:t> de uma Disciplina: </a:t>
          </a:r>
          <a:r>
            <a:rPr lang="pt-BR" sz="2200" dirty="0" smtClean="0"/>
            <a:t> </a:t>
          </a:r>
          <a:endParaRPr lang="pt-BR" sz="2200" dirty="0"/>
        </a:p>
      </dgm:t>
    </dgm:pt>
    <dgm:pt modelId="{D73CEEEB-6C1A-4A82-B8DF-F03E5C5C2AA7}" type="parTrans" cxnId="{141E5F6B-6B00-4254-A640-2661B0C33FEA}">
      <dgm:prSet/>
      <dgm:spPr/>
      <dgm:t>
        <a:bodyPr/>
        <a:lstStyle/>
        <a:p>
          <a:endParaRPr lang="pt-BR"/>
        </a:p>
      </dgm:t>
    </dgm:pt>
    <dgm:pt modelId="{DFB82AF2-1609-45FC-93E1-38FF4E6CCE78}" type="sibTrans" cxnId="{141E5F6B-6B00-4254-A640-2661B0C33FEA}">
      <dgm:prSet/>
      <dgm:spPr/>
      <dgm:t>
        <a:bodyPr/>
        <a:lstStyle/>
        <a:p>
          <a:endParaRPr lang="pt-BR"/>
        </a:p>
      </dgm:t>
    </dgm:pt>
    <dgm:pt modelId="{FD9E0388-C274-47BE-AEF2-7D604187C2E7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Atividades de Avaliação:</a:t>
          </a:r>
        </a:p>
        <a:p>
          <a:pPr rtl="0"/>
          <a:r>
            <a:rPr lang="pt-BR" sz="2200" b="0" i="1" dirty="0" smtClean="0"/>
            <a:t>Análise de uma Disciplina</a:t>
          </a:r>
          <a:endParaRPr lang="pt-BR" sz="2200" dirty="0"/>
        </a:p>
      </dgm:t>
    </dgm:pt>
    <dgm:pt modelId="{124095EA-0FAD-4779-928F-B292A782DFE3}" type="parTrans" cxnId="{6B74D3A7-9D20-44B4-BCAF-F075465A4877}">
      <dgm:prSet/>
      <dgm:spPr/>
      <dgm:t>
        <a:bodyPr/>
        <a:lstStyle/>
        <a:p>
          <a:endParaRPr lang="pt-BR"/>
        </a:p>
      </dgm:t>
    </dgm:pt>
    <dgm:pt modelId="{97CBB5DB-B883-40B1-B9D1-AED55030D078}" type="sibTrans" cxnId="{6B74D3A7-9D20-44B4-BCAF-F075465A4877}">
      <dgm:prSet/>
      <dgm:spPr/>
      <dgm:t>
        <a:bodyPr/>
        <a:lstStyle/>
        <a:p>
          <a:endParaRPr lang="pt-BR"/>
        </a:p>
      </dgm:t>
    </dgm:pt>
    <dgm:pt modelId="{D78F800D-B505-43DA-A4FF-598AC5832039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200" dirty="0" smtClean="0"/>
            <a:t>Feedback das avaliações.</a:t>
          </a:r>
          <a:endParaRPr lang="pt-BR" sz="2200" dirty="0"/>
        </a:p>
      </dgm:t>
    </dgm:pt>
    <dgm:pt modelId="{36161295-8F80-46B2-B915-432A36A52324}" type="parTrans" cxnId="{203AA952-2309-4894-9A16-3B99090DE3BC}">
      <dgm:prSet/>
      <dgm:spPr/>
      <dgm:t>
        <a:bodyPr/>
        <a:lstStyle/>
        <a:p>
          <a:endParaRPr lang="pt-BR"/>
        </a:p>
      </dgm:t>
    </dgm:pt>
    <dgm:pt modelId="{1D3C3204-E7CD-4CB2-9087-453871825338}" type="sibTrans" cxnId="{203AA952-2309-4894-9A16-3B99090DE3BC}">
      <dgm:prSet/>
      <dgm:spPr/>
      <dgm:t>
        <a:bodyPr/>
        <a:lstStyle/>
        <a:p>
          <a:endParaRPr lang="pt-BR"/>
        </a:p>
      </dgm:t>
    </dgm:pt>
    <dgm:pt modelId="{079723E6-69D2-40B0-80DC-E0D970C52775}" type="pres">
      <dgm:prSet presAssocID="{CF6D2DE8-4E4E-4C78-B7A3-2570718E09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D42F54D-7DBA-47F4-8130-AB790BF0FD5E}" type="pres">
      <dgm:prSet presAssocID="{097AB57B-9A09-421D-9ADA-E123A60E61E0}" presName="node" presStyleLbl="node1" presStyleIdx="0" presStyleCnt="7" custScaleX="91706" custScaleY="1694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B80AC7-9D3B-4D6F-808E-0AD0B37920A2}" type="pres">
      <dgm:prSet presAssocID="{33F2B2CF-C5D0-48BB-B6A0-539241ABC2AD}" presName="sibTrans" presStyleLbl="sibTrans2D1" presStyleIdx="0" presStyleCnt="6" custScaleX="131572" custScaleY="134589"/>
      <dgm:spPr/>
      <dgm:t>
        <a:bodyPr/>
        <a:lstStyle/>
        <a:p>
          <a:endParaRPr lang="pt-BR"/>
        </a:p>
      </dgm:t>
    </dgm:pt>
    <dgm:pt modelId="{8704C7AE-9369-4898-9612-7342710C5D4D}" type="pres">
      <dgm:prSet presAssocID="{33F2B2CF-C5D0-48BB-B6A0-539241ABC2AD}" presName="connectorText" presStyleLbl="sibTrans2D1" presStyleIdx="0" presStyleCnt="6"/>
      <dgm:spPr/>
      <dgm:t>
        <a:bodyPr/>
        <a:lstStyle/>
        <a:p>
          <a:endParaRPr lang="pt-BR"/>
        </a:p>
      </dgm:t>
    </dgm:pt>
    <dgm:pt modelId="{790F91D2-8FA8-403A-A476-33B586AFF0D1}" type="pres">
      <dgm:prSet presAssocID="{E1CB0C97-9F2A-49ED-ADA3-DF08A649DF7B}" presName="node" presStyleLbl="node1" presStyleIdx="1" presStyleCnt="7" custScaleY="1690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284B05-6A86-4EA7-9151-AA03A10E39FB}" type="pres">
      <dgm:prSet presAssocID="{F535DDEC-4DDC-4D38-A144-02D1A3EDC0A2}" presName="sibTrans" presStyleLbl="sibTrans2D1" presStyleIdx="1" presStyleCnt="6" custScaleX="133651" custScaleY="117848"/>
      <dgm:spPr/>
      <dgm:t>
        <a:bodyPr/>
        <a:lstStyle/>
        <a:p>
          <a:endParaRPr lang="pt-BR"/>
        </a:p>
      </dgm:t>
    </dgm:pt>
    <dgm:pt modelId="{E0607969-EB13-4E59-8533-A50B48292BEA}" type="pres">
      <dgm:prSet presAssocID="{F535DDEC-4DDC-4D38-A144-02D1A3EDC0A2}" presName="connectorText" presStyleLbl="sibTrans2D1" presStyleIdx="1" presStyleCnt="6"/>
      <dgm:spPr/>
      <dgm:t>
        <a:bodyPr/>
        <a:lstStyle/>
        <a:p>
          <a:endParaRPr lang="pt-BR"/>
        </a:p>
      </dgm:t>
    </dgm:pt>
    <dgm:pt modelId="{3C3857DC-E24E-498F-923A-EFC99CF947FC}" type="pres">
      <dgm:prSet presAssocID="{A55A3481-6175-42B2-B495-4DFA12D6F3FE}" presName="node" presStyleLbl="node1" presStyleIdx="2" presStyleCnt="7" custScaleY="1698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A38536-355C-4D65-92C0-D88B78E65B51}" type="pres">
      <dgm:prSet presAssocID="{038C8FED-BE30-4C47-81F9-44F301DE2BAF}" presName="sibTrans" presStyleLbl="sibTrans2D1" presStyleIdx="2" presStyleCnt="6" custScaleX="122674" custScaleY="127693"/>
      <dgm:spPr/>
      <dgm:t>
        <a:bodyPr/>
        <a:lstStyle/>
        <a:p>
          <a:endParaRPr lang="pt-BR"/>
        </a:p>
      </dgm:t>
    </dgm:pt>
    <dgm:pt modelId="{3EFAE8E6-24E5-408D-A7E8-EF687DE0CF84}" type="pres">
      <dgm:prSet presAssocID="{038C8FED-BE30-4C47-81F9-44F301DE2BAF}" presName="connectorText" presStyleLbl="sibTrans2D1" presStyleIdx="2" presStyleCnt="6"/>
      <dgm:spPr/>
      <dgm:t>
        <a:bodyPr/>
        <a:lstStyle/>
        <a:p>
          <a:endParaRPr lang="pt-BR"/>
        </a:p>
      </dgm:t>
    </dgm:pt>
    <dgm:pt modelId="{25CC3043-2EE5-46B7-9369-22293065E117}" type="pres">
      <dgm:prSet presAssocID="{805218FA-4748-4C63-867E-6BCB94199273}" presName="node" presStyleLbl="node1" presStyleIdx="3" presStyleCnt="7" custScaleY="1698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F0EEF5-E301-4273-9F11-B95BF5618F73}" type="pres">
      <dgm:prSet presAssocID="{C28780CE-CF3A-40AB-AAE7-7D41E9D1037A}" presName="sibTrans" presStyleLbl="sibTrans2D1" presStyleIdx="3" presStyleCnt="6" custScaleX="149973" custScaleY="109233" custLinFactNeighborX="5248" custLinFactNeighborY="8877"/>
      <dgm:spPr/>
      <dgm:t>
        <a:bodyPr/>
        <a:lstStyle/>
        <a:p>
          <a:endParaRPr lang="pt-BR"/>
        </a:p>
      </dgm:t>
    </dgm:pt>
    <dgm:pt modelId="{6C07E93B-42CB-409C-98D3-6FE8B57E61A4}" type="pres">
      <dgm:prSet presAssocID="{C28780CE-CF3A-40AB-AAE7-7D41E9D1037A}" presName="connectorText" presStyleLbl="sibTrans2D1" presStyleIdx="3" presStyleCnt="6"/>
      <dgm:spPr/>
      <dgm:t>
        <a:bodyPr/>
        <a:lstStyle/>
        <a:p>
          <a:endParaRPr lang="pt-BR"/>
        </a:p>
      </dgm:t>
    </dgm:pt>
    <dgm:pt modelId="{86F60C76-13F1-4628-8884-FF9F9E5EB5C4}" type="pres">
      <dgm:prSet presAssocID="{E0BDC7B3-1601-4E7A-8579-D515A4A1B9AC}" presName="node" presStyleLbl="node1" presStyleIdx="4" presStyleCnt="7" custScaleY="1790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BF1516-1A94-435D-88F9-88D1167DE7E9}" type="pres">
      <dgm:prSet presAssocID="{DFB82AF2-1609-45FC-93E1-38FF4E6CCE78}" presName="sibTrans" presStyleLbl="sibTrans2D1" presStyleIdx="4" presStyleCnt="6" custScaleX="85151" custScaleY="121605"/>
      <dgm:spPr/>
      <dgm:t>
        <a:bodyPr/>
        <a:lstStyle/>
        <a:p>
          <a:endParaRPr lang="pt-BR"/>
        </a:p>
      </dgm:t>
    </dgm:pt>
    <dgm:pt modelId="{3E43A470-59E3-4770-8076-F1BE01039245}" type="pres">
      <dgm:prSet presAssocID="{DFB82AF2-1609-45FC-93E1-38FF4E6CCE78}" presName="connectorText" presStyleLbl="sibTrans2D1" presStyleIdx="4" presStyleCnt="6"/>
      <dgm:spPr/>
      <dgm:t>
        <a:bodyPr/>
        <a:lstStyle/>
        <a:p>
          <a:endParaRPr lang="pt-BR"/>
        </a:p>
      </dgm:t>
    </dgm:pt>
    <dgm:pt modelId="{D0C88782-8A1A-44D3-837A-398DE270F56B}" type="pres">
      <dgm:prSet presAssocID="{FD9E0388-C274-47BE-AEF2-7D604187C2E7}" presName="node" presStyleLbl="node1" presStyleIdx="5" presStyleCnt="7" custScaleY="175867" custLinFactNeighborX="-12456" custLinFactNeighborY="-11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4985B0-A128-4EE2-966B-E20B81AC4D63}" type="pres">
      <dgm:prSet presAssocID="{97CBB5DB-B883-40B1-B9D1-AED55030D078}" presName="sibTrans" presStyleLbl="sibTrans2D1" presStyleIdx="5" presStyleCnt="6" custScaleX="91189" custScaleY="127280" custLinFactNeighborX="-24660"/>
      <dgm:spPr/>
      <dgm:t>
        <a:bodyPr/>
        <a:lstStyle/>
        <a:p>
          <a:endParaRPr lang="pt-BR"/>
        </a:p>
      </dgm:t>
    </dgm:pt>
    <dgm:pt modelId="{DD911998-2F49-4971-B23F-44FB91B2CAF9}" type="pres">
      <dgm:prSet presAssocID="{97CBB5DB-B883-40B1-B9D1-AED55030D078}" presName="connectorText" presStyleLbl="sibTrans2D1" presStyleIdx="5" presStyleCnt="6"/>
      <dgm:spPr/>
      <dgm:t>
        <a:bodyPr/>
        <a:lstStyle/>
        <a:p>
          <a:endParaRPr lang="pt-BR"/>
        </a:p>
      </dgm:t>
    </dgm:pt>
    <dgm:pt modelId="{F9F8805B-11D8-467E-A1B5-3396355050B9}" type="pres">
      <dgm:prSet presAssocID="{D78F800D-B505-43DA-A4FF-598AC5832039}" presName="node" presStyleLbl="node1" presStyleIdx="6" presStyleCnt="7" custScaleY="178645" custLinFactNeighborX="-23527" custLinFactNeighborY="-11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7EACFB-7863-45F1-B9E2-13406C2F94D0}" type="presOf" srcId="{C28780CE-CF3A-40AB-AAE7-7D41E9D1037A}" destId="{6C07E93B-42CB-409C-98D3-6FE8B57E61A4}" srcOrd="1" destOrd="0" presId="urn:microsoft.com/office/officeart/2005/8/layout/process5"/>
    <dgm:cxn modelId="{203AA952-2309-4894-9A16-3B99090DE3BC}" srcId="{CF6D2DE8-4E4E-4C78-B7A3-2570718E0985}" destId="{D78F800D-B505-43DA-A4FF-598AC5832039}" srcOrd="6" destOrd="0" parTransId="{36161295-8F80-46B2-B915-432A36A52324}" sibTransId="{1D3C3204-E7CD-4CB2-9087-453871825338}"/>
    <dgm:cxn modelId="{CD689D53-EFA1-48D8-8DF4-3FA8425B82CE}" type="presOf" srcId="{038C8FED-BE30-4C47-81F9-44F301DE2BAF}" destId="{3EFAE8E6-24E5-408D-A7E8-EF687DE0CF84}" srcOrd="1" destOrd="0" presId="urn:microsoft.com/office/officeart/2005/8/layout/process5"/>
    <dgm:cxn modelId="{53A4AD2B-7546-4FC3-BD89-637F62DDB22C}" type="presOf" srcId="{DFB82AF2-1609-45FC-93E1-38FF4E6CCE78}" destId="{3E43A470-59E3-4770-8076-F1BE01039245}" srcOrd="1" destOrd="0" presId="urn:microsoft.com/office/officeart/2005/8/layout/process5"/>
    <dgm:cxn modelId="{21BADD21-B85A-465E-8ABB-2014E9797004}" type="presOf" srcId="{33F2B2CF-C5D0-48BB-B6A0-539241ABC2AD}" destId="{37B80AC7-9D3B-4D6F-808E-0AD0B37920A2}" srcOrd="0" destOrd="0" presId="urn:microsoft.com/office/officeart/2005/8/layout/process5"/>
    <dgm:cxn modelId="{97FD5F2C-F558-4698-8C2B-D9E7A8E7CD1C}" type="presOf" srcId="{97CBB5DB-B883-40B1-B9D1-AED55030D078}" destId="{434985B0-A128-4EE2-966B-E20B81AC4D63}" srcOrd="0" destOrd="0" presId="urn:microsoft.com/office/officeart/2005/8/layout/process5"/>
    <dgm:cxn modelId="{F66223CE-3304-4684-A59A-D8E646F994F5}" type="presOf" srcId="{D78F800D-B505-43DA-A4FF-598AC5832039}" destId="{F9F8805B-11D8-467E-A1B5-3396355050B9}" srcOrd="0" destOrd="0" presId="urn:microsoft.com/office/officeart/2005/8/layout/process5"/>
    <dgm:cxn modelId="{98B1B39A-F3B1-4FD2-B2A2-2D525B25EC0B}" srcId="{CF6D2DE8-4E4E-4C78-B7A3-2570718E0985}" destId="{E1CB0C97-9F2A-49ED-ADA3-DF08A649DF7B}" srcOrd="1" destOrd="0" parTransId="{2BCB5B26-FB0B-4CB3-B441-D756ADBA0E1A}" sibTransId="{F535DDEC-4DDC-4D38-A144-02D1A3EDC0A2}"/>
    <dgm:cxn modelId="{E8526D11-2242-4FF5-91B3-34176B868028}" type="presOf" srcId="{C28780CE-CF3A-40AB-AAE7-7D41E9D1037A}" destId="{66F0EEF5-E301-4273-9F11-B95BF5618F73}" srcOrd="0" destOrd="0" presId="urn:microsoft.com/office/officeart/2005/8/layout/process5"/>
    <dgm:cxn modelId="{40FC3EC5-7DFF-48C8-8523-65C99444C407}" type="presOf" srcId="{E0BDC7B3-1601-4E7A-8579-D515A4A1B9AC}" destId="{86F60C76-13F1-4628-8884-FF9F9E5EB5C4}" srcOrd="0" destOrd="0" presId="urn:microsoft.com/office/officeart/2005/8/layout/process5"/>
    <dgm:cxn modelId="{34CA4686-EBDB-4432-B9B9-8E35187E875A}" srcId="{CF6D2DE8-4E4E-4C78-B7A3-2570718E0985}" destId="{A55A3481-6175-42B2-B495-4DFA12D6F3FE}" srcOrd="2" destOrd="0" parTransId="{E115744B-4C28-48B2-A0E2-14284988A758}" sibTransId="{038C8FED-BE30-4C47-81F9-44F301DE2BAF}"/>
    <dgm:cxn modelId="{4469A44A-2A76-4850-90A8-BC9E00CBF14C}" type="presOf" srcId="{DFB82AF2-1609-45FC-93E1-38FF4E6CCE78}" destId="{9EBF1516-1A94-435D-88F9-88D1167DE7E9}" srcOrd="0" destOrd="0" presId="urn:microsoft.com/office/officeart/2005/8/layout/process5"/>
    <dgm:cxn modelId="{6B74D3A7-9D20-44B4-BCAF-F075465A4877}" srcId="{CF6D2DE8-4E4E-4C78-B7A3-2570718E0985}" destId="{FD9E0388-C274-47BE-AEF2-7D604187C2E7}" srcOrd="5" destOrd="0" parTransId="{124095EA-0FAD-4779-928F-B292A782DFE3}" sibTransId="{97CBB5DB-B883-40B1-B9D1-AED55030D078}"/>
    <dgm:cxn modelId="{F0D1D458-9B07-4C81-AB7D-C434084DC8A9}" type="presOf" srcId="{E1CB0C97-9F2A-49ED-ADA3-DF08A649DF7B}" destId="{790F91D2-8FA8-403A-A476-33B586AFF0D1}" srcOrd="0" destOrd="0" presId="urn:microsoft.com/office/officeart/2005/8/layout/process5"/>
    <dgm:cxn modelId="{69196A6B-B161-4344-96DD-E191D7F7E18D}" srcId="{CF6D2DE8-4E4E-4C78-B7A3-2570718E0985}" destId="{805218FA-4748-4C63-867E-6BCB94199273}" srcOrd="3" destOrd="0" parTransId="{8344F22E-A96F-4036-A984-E2EB91A6D4FA}" sibTransId="{C28780CE-CF3A-40AB-AAE7-7D41E9D1037A}"/>
    <dgm:cxn modelId="{B3ED3CD4-D736-47A1-8E73-25C28E8F9E02}" type="presOf" srcId="{97CBB5DB-B883-40B1-B9D1-AED55030D078}" destId="{DD911998-2F49-4971-B23F-44FB91B2CAF9}" srcOrd="1" destOrd="0" presId="urn:microsoft.com/office/officeart/2005/8/layout/process5"/>
    <dgm:cxn modelId="{527E572B-B57C-4E92-B217-99E0A0BF02F9}" srcId="{CF6D2DE8-4E4E-4C78-B7A3-2570718E0985}" destId="{097AB57B-9A09-421D-9ADA-E123A60E61E0}" srcOrd="0" destOrd="0" parTransId="{82D2CF22-6FC6-4459-A22C-31D816035360}" sibTransId="{33F2B2CF-C5D0-48BB-B6A0-539241ABC2AD}"/>
    <dgm:cxn modelId="{141E5F6B-6B00-4254-A640-2661B0C33FEA}" srcId="{CF6D2DE8-4E4E-4C78-B7A3-2570718E0985}" destId="{E0BDC7B3-1601-4E7A-8579-D515A4A1B9AC}" srcOrd="4" destOrd="0" parTransId="{D73CEEEB-6C1A-4A82-B8DF-F03E5C5C2AA7}" sibTransId="{DFB82AF2-1609-45FC-93E1-38FF4E6CCE78}"/>
    <dgm:cxn modelId="{D24CEBB9-3C15-41A1-A6E0-451EF4FBF395}" type="presOf" srcId="{33F2B2CF-C5D0-48BB-B6A0-539241ABC2AD}" destId="{8704C7AE-9369-4898-9612-7342710C5D4D}" srcOrd="1" destOrd="0" presId="urn:microsoft.com/office/officeart/2005/8/layout/process5"/>
    <dgm:cxn modelId="{7FE62DD4-BFAF-4349-BB03-6FD4A2BA6A85}" type="presOf" srcId="{805218FA-4748-4C63-867E-6BCB94199273}" destId="{25CC3043-2EE5-46B7-9369-22293065E117}" srcOrd="0" destOrd="0" presId="urn:microsoft.com/office/officeart/2005/8/layout/process5"/>
    <dgm:cxn modelId="{59A410A9-B58A-488E-A526-C6E62C05695C}" type="presOf" srcId="{F535DDEC-4DDC-4D38-A144-02D1A3EDC0A2}" destId="{6E284B05-6A86-4EA7-9151-AA03A10E39FB}" srcOrd="0" destOrd="0" presId="urn:microsoft.com/office/officeart/2005/8/layout/process5"/>
    <dgm:cxn modelId="{0DB770B7-6F18-4F92-891C-64641755C3B0}" type="presOf" srcId="{097AB57B-9A09-421D-9ADA-E123A60E61E0}" destId="{AD42F54D-7DBA-47F4-8130-AB790BF0FD5E}" srcOrd="0" destOrd="0" presId="urn:microsoft.com/office/officeart/2005/8/layout/process5"/>
    <dgm:cxn modelId="{83489F6A-0E7B-4539-ACAC-5038B59FB5F5}" type="presOf" srcId="{A55A3481-6175-42B2-B495-4DFA12D6F3FE}" destId="{3C3857DC-E24E-498F-923A-EFC99CF947FC}" srcOrd="0" destOrd="0" presId="urn:microsoft.com/office/officeart/2005/8/layout/process5"/>
    <dgm:cxn modelId="{F117B5AC-CBCE-45F2-9811-695398A37BD0}" type="presOf" srcId="{CF6D2DE8-4E4E-4C78-B7A3-2570718E0985}" destId="{079723E6-69D2-40B0-80DC-E0D970C52775}" srcOrd="0" destOrd="0" presId="urn:microsoft.com/office/officeart/2005/8/layout/process5"/>
    <dgm:cxn modelId="{E9DC07D7-1386-4F0D-A00B-0B2EC54435C8}" type="presOf" srcId="{038C8FED-BE30-4C47-81F9-44F301DE2BAF}" destId="{1AA38536-355C-4D65-92C0-D88B78E65B51}" srcOrd="0" destOrd="0" presId="urn:microsoft.com/office/officeart/2005/8/layout/process5"/>
    <dgm:cxn modelId="{7C1E3323-2F96-413B-BFC4-3EA18DC7EE92}" type="presOf" srcId="{F535DDEC-4DDC-4D38-A144-02D1A3EDC0A2}" destId="{E0607969-EB13-4E59-8533-A50B48292BEA}" srcOrd="1" destOrd="0" presId="urn:microsoft.com/office/officeart/2005/8/layout/process5"/>
    <dgm:cxn modelId="{AA0EE0C8-C685-4CBD-AC90-6D6DBF29532C}" type="presOf" srcId="{FD9E0388-C274-47BE-AEF2-7D604187C2E7}" destId="{D0C88782-8A1A-44D3-837A-398DE270F56B}" srcOrd="0" destOrd="0" presId="urn:microsoft.com/office/officeart/2005/8/layout/process5"/>
    <dgm:cxn modelId="{50C33342-A2F0-4F0B-95FF-A71077FE4358}" type="presParOf" srcId="{079723E6-69D2-40B0-80DC-E0D970C52775}" destId="{AD42F54D-7DBA-47F4-8130-AB790BF0FD5E}" srcOrd="0" destOrd="0" presId="urn:microsoft.com/office/officeart/2005/8/layout/process5"/>
    <dgm:cxn modelId="{2B368BE1-A38E-4278-9B3E-EAF8C75FCC35}" type="presParOf" srcId="{079723E6-69D2-40B0-80DC-E0D970C52775}" destId="{37B80AC7-9D3B-4D6F-808E-0AD0B37920A2}" srcOrd="1" destOrd="0" presId="urn:microsoft.com/office/officeart/2005/8/layout/process5"/>
    <dgm:cxn modelId="{264B5340-6D34-485C-8A38-B8AB77E9045B}" type="presParOf" srcId="{37B80AC7-9D3B-4D6F-808E-0AD0B37920A2}" destId="{8704C7AE-9369-4898-9612-7342710C5D4D}" srcOrd="0" destOrd="0" presId="urn:microsoft.com/office/officeart/2005/8/layout/process5"/>
    <dgm:cxn modelId="{79CA5666-3B93-47EB-9E3D-20ADF8684979}" type="presParOf" srcId="{079723E6-69D2-40B0-80DC-E0D970C52775}" destId="{790F91D2-8FA8-403A-A476-33B586AFF0D1}" srcOrd="2" destOrd="0" presId="urn:microsoft.com/office/officeart/2005/8/layout/process5"/>
    <dgm:cxn modelId="{0519A58F-1D0B-4115-AB29-F92783A6B53F}" type="presParOf" srcId="{079723E6-69D2-40B0-80DC-E0D970C52775}" destId="{6E284B05-6A86-4EA7-9151-AA03A10E39FB}" srcOrd="3" destOrd="0" presId="urn:microsoft.com/office/officeart/2005/8/layout/process5"/>
    <dgm:cxn modelId="{908F3AEE-49D5-47D9-9DFB-E4EAAD8C432D}" type="presParOf" srcId="{6E284B05-6A86-4EA7-9151-AA03A10E39FB}" destId="{E0607969-EB13-4E59-8533-A50B48292BEA}" srcOrd="0" destOrd="0" presId="urn:microsoft.com/office/officeart/2005/8/layout/process5"/>
    <dgm:cxn modelId="{A846D985-AF3A-410B-8F8F-D0A54086ADF9}" type="presParOf" srcId="{079723E6-69D2-40B0-80DC-E0D970C52775}" destId="{3C3857DC-E24E-498F-923A-EFC99CF947FC}" srcOrd="4" destOrd="0" presId="urn:microsoft.com/office/officeart/2005/8/layout/process5"/>
    <dgm:cxn modelId="{A34B7539-DC07-4F1D-9AF7-C0FF9FDEA32E}" type="presParOf" srcId="{079723E6-69D2-40B0-80DC-E0D970C52775}" destId="{1AA38536-355C-4D65-92C0-D88B78E65B51}" srcOrd="5" destOrd="0" presId="urn:microsoft.com/office/officeart/2005/8/layout/process5"/>
    <dgm:cxn modelId="{5EB7AE08-3897-455E-ADDB-91B13C8FB39D}" type="presParOf" srcId="{1AA38536-355C-4D65-92C0-D88B78E65B51}" destId="{3EFAE8E6-24E5-408D-A7E8-EF687DE0CF84}" srcOrd="0" destOrd="0" presId="urn:microsoft.com/office/officeart/2005/8/layout/process5"/>
    <dgm:cxn modelId="{754E3B4D-9050-415C-85D4-22CB7A3A613A}" type="presParOf" srcId="{079723E6-69D2-40B0-80DC-E0D970C52775}" destId="{25CC3043-2EE5-46B7-9369-22293065E117}" srcOrd="6" destOrd="0" presId="urn:microsoft.com/office/officeart/2005/8/layout/process5"/>
    <dgm:cxn modelId="{EAFD3D11-8124-485A-9D27-AC74F32C6E27}" type="presParOf" srcId="{079723E6-69D2-40B0-80DC-E0D970C52775}" destId="{66F0EEF5-E301-4273-9F11-B95BF5618F73}" srcOrd="7" destOrd="0" presId="urn:microsoft.com/office/officeart/2005/8/layout/process5"/>
    <dgm:cxn modelId="{E748A558-B0F8-4CE9-BBFE-BC463CB3FA5A}" type="presParOf" srcId="{66F0EEF5-E301-4273-9F11-B95BF5618F73}" destId="{6C07E93B-42CB-409C-98D3-6FE8B57E61A4}" srcOrd="0" destOrd="0" presId="urn:microsoft.com/office/officeart/2005/8/layout/process5"/>
    <dgm:cxn modelId="{77C6EFBA-FCAF-48D7-81E9-9F346F4AC11C}" type="presParOf" srcId="{079723E6-69D2-40B0-80DC-E0D970C52775}" destId="{86F60C76-13F1-4628-8884-FF9F9E5EB5C4}" srcOrd="8" destOrd="0" presId="urn:microsoft.com/office/officeart/2005/8/layout/process5"/>
    <dgm:cxn modelId="{2C4421B7-2D30-40B4-AC29-1CEAF7227B97}" type="presParOf" srcId="{079723E6-69D2-40B0-80DC-E0D970C52775}" destId="{9EBF1516-1A94-435D-88F9-88D1167DE7E9}" srcOrd="9" destOrd="0" presId="urn:microsoft.com/office/officeart/2005/8/layout/process5"/>
    <dgm:cxn modelId="{72C0915F-9D66-4B89-A126-BE30A94B07ED}" type="presParOf" srcId="{9EBF1516-1A94-435D-88F9-88D1167DE7E9}" destId="{3E43A470-59E3-4770-8076-F1BE01039245}" srcOrd="0" destOrd="0" presId="urn:microsoft.com/office/officeart/2005/8/layout/process5"/>
    <dgm:cxn modelId="{481EE8B4-B92E-4E9B-9602-008FB82CEE59}" type="presParOf" srcId="{079723E6-69D2-40B0-80DC-E0D970C52775}" destId="{D0C88782-8A1A-44D3-837A-398DE270F56B}" srcOrd="10" destOrd="0" presId="urn:microsoft.com/office/officeart/2005/8/layout/process5"/>
    <dgm:cxn modelId="{6A6A6527-EE75-4E65-8BE5-65AD22FF5468}" type="presParOf" srcId="{079723E6-69D2-40B0-80DC-E0D970C52775}" destId="{434985B0-A128-4EE2-966B-E20B81AC4D63}" srcOrd="11" destOrd="0" presId="urn:microsoft.com/office/officeart/2005/8/layout/process5"/>
    <dgm:cxn modelId="{4C7225AC-2FFB-4A87-8655-5B42FE3FFA9E}" type="presParOf" srcId="{434985B0-A128-4EE2-966B-E20B81AC4D63}" destId="{DD911998-2F49-4971-B23F-44FB91B2CAF9}" srcOrd="0" destOrd="0" presId="urn:microsoft.com/office/officeart/2005/8/layout/process5"/>
    <dgm:cxn modelId="{9DECD6E9-6881-4EA6-91D3-408AC3AD84D8}" type="presParOf" srcId="{079723E6-69D2-40B0-80DC-E0D970C52775}" destId="{F9F8805B-11D8-467E-A1B5-3396355050B9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DBF7FD-2418-4B7E-8D80-260F3CA47BC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203933-EDCD-4544-96F0-20DDD907187A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600" b="1" dirty="0" smtClean="0">
              <a:solidFill>
                <a:schemeClr val="bg1"/>
              </a:solidFill>
              <a:ea typeface="Calibri" panose="020F0502020204030204" pitchFamily="34" charset="0"/>
            </a:rPr>
            <a:t>Resultado de Aprendizagem do 5º período</a:t>
          </a:r>
          <a:endParaRPr lang="pt-BR" sz="1600" dirty="0">
            <a:solidFill>
              <a:schemeClr val="bg1"/>
            </a:solidFill>
          </a:endParaRPr>
        </a:p>
      </dgm:t>
    </dgm:pt>
    <dgm:pt modelId="{4A7E71EC-4528-4B33-B5CA-3B34BF8AF2BF}" type="parTrans" cxnId="{B64B9131-5CAB-4762-8A87-6CD66BCA58A6}">
      <dgm:prSet/>
      <dgm:spPr/>
      <dgm:t>
        <a:bodyPr/>
        <a:lstStyle/>
        <a:p>
          <a:endParaRPr lang="pt-BR"/>
        </a:p>
      </dgm:t>
    </dgm:pt>
    <dgm:pt modelId="{3AB13EC5-53C0-475E-96D5-23E56B300493}" type="sibTrans" cxnId="{B64B9131-5CAB-4762-8A87-6CD66BCA58A6}">
      <dgm:prSet/>
      <dgm:spPr/>
      <dgm:t>
        <a:bodyPr/>
        <a:lstStyle/>
        <a:p>
          <a:endParaRPr lang="pt-BR"/>
        </a:p>
      </dgm:t>
    </dgm:pt>
    <dgm:pt modelId="{47EA0E94-2EBF-4DCC-9621-FE9E12FB0A2C}">
      <dgm:prSet phldrT="[Texto]"/>
      <dgm:spPr>
        <a:solidFill>
          <a:schemeClr val="bg2">
            <a:alpha val="90000"/>
          </a:schemeClr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002060"/>
              </a:solidFill>
              <a:ea typeface="Calibri" panose="020F0502020204030204" pitchFamily="34" charset="0"/>
            </a:rPr>
            <a:t>Criar projetos de melhoramento para diferentes culturas</a:t>
          </a:r>
          <a:endParaRPr lang="pt-BR" b="1" dirty="0">
            <a:solidFill>
              <a:srgbClr val="002060"/>
            </a:solidFill>
          </a:endParaRPr>
        </a:p>
      </dgm:t>
    </dgm:pt>
    <dgm:pt modelId="{5F705429-AC98-4845-ABE4-EF2ED1E217DA}" type="parTrans" cxnId="{1B8CBA0A-F0BD-4951-A308-5CD5DE319F50}">
      <dgm:prSet/>
      <dgm:spPr/>
      <dgm:t>
        <a:bodyPr/>
        <a:lstStyle/>
        <a:p>
          <a:endParaRPr lang="pt-BR"/>
        </a:p>
      </dgm:t>
    </dgm:pt>
    <dgm:pt modelId="{79961467-37DF-4C2B-A8F9-C4F5BB2A5F0E}" type="sibTrans" cxnId="{1B8CBA0A-F0BD-4951-A308-5CD5DE319F50}">
      <dgm:prSet/>
      <dgm:spPr/>
      <dgm:t>
        <a:bodyPr/>
        <a:lstStyle/>
        <a:p>
          <a:endParaRPr lang="pt-BR"/>
        </a:p>
      </dgm:t>
    </dgm:pt>
    <dgm:pt modelId="{6EB126B9-9656-419B-9881-B7D73B76F175}" type="pres">
      <dgm:prSet presAssocID="{A5DBF7FD-2418-4B7E-8D80-260F3CA47B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F273F57-BAE2-4649-8CC0-59AD5036196C}" type="pres">
      <dgm:prSet presAssocID="{E0203933-EDCD-4544-96F0-20DDD907187A}" presName="composite" presStyleCnt="0"/>
      <dgm:spPr/>
    </dgm:pt>
    <dgm:pt modelId="{804C5CFC-E3E4-4F2A-A738-47CED3DC9B98}" type="pres">
      <dgm:prSet presAssocID="{E0203933-EDCD-4544-96F0-20DDD907187A}" presName="parTx" presStyleLbl="alignNode1" presStyleIdx="0" presStyleCnt="1" custScaleY="267025" custLinFactNeighborX="840" custLinFactNeighborY="-486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1071CC-C010-4637-AF7C-1BA528F6F506}" type="pres">
      <dgm:prSet presAssocID="{E0203933-EDCD-4544-96F0-20DDD907187A}" presName="desTx" presStyleLbl="alignAccFollowNode1" presStyleIdx="0" presStyleCnt="1" custScaleY="115067" custLinFactNeighborX="4795" custLinFactNeighborY="41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C898C13-5D1B-4F84-9C80-4CE65315E4DE}" type="presOf" srcId="{47EA0E94-2EBF-4DCC-9621-FE9E12FB0A2C}" destId="{801071CC-C010-4637-AF7C-1BA528F6F506}" srcOrd="0" destOrd="0" presId="urn:microsoft.com/office/officeart/2005/8/layout/hList1"/>
    <dgm:cxn modelId="{B64B9131-5CAB-4762-8A87-6CD66BCA58A6}" srcId="{A5DBF7FD-2418-4B7E-8D80-260F3CA47BCE}" destId="{E0203933-EDCD-4544-96F0-20DDD907187A}" srcOrd="0" destOrd="0" parTransId="{4A7E71EC-4528-4B33-B5CA-3B34BF8AF2BF}" sibTransId="{3AB13EC5-53C0-475E-96D5-23E56B300493}"/>
    <dgm:cxn modelId="{58685D24-2274-4636-B8B5-4C9FAF65D7ED}" type="presOf" srcId="{E0203933-EDCD-4544-96F0-20DDD907187A}" destId="{804C5CFC-E3E4-4F2A-A738-47CED3DC9B98}" srcOrd="0" destOrd="0" presId="urn:microsoft.com/office/officeart/2005/8/layout/hList1"/>
    <dgm:cxn modelId="{1B8CBA0A-F0BD-4951-A308-5CD5DE319F50}" srcId="{E0203933-EDCD-4544-96F0-20DDD907187A}" destId="{47EA0E94-2EBF-4DCC-9621-FE9E12FB0A2C}" srcOrd="0" destOrd="0" parTransId="{5F705429-AC98-4845-ABE4-EF2ED1E217DA}" sibTransId="{79961467-37DF-4C2B-A8F9-C4F5BB2A5F0E}"/>
    <dgm:cxn modelId="{CEC01E3B-E450-44AB-B499-99D1C21EF271}" type="presOf" srcId="{A5DBF7FD-2418-4B7E-8D80-260F3CA47BCE}" destId="{6EB126B9-9656-419B-9881-B7D73B76F175}" srcOrd="0" destOrd="0" presId="urn:microsoft.com/office/officeart/2005/8/layout/hList1"/>
    <dgm:cxn modelId="{FE2EDE8F-3766-45B3-A061-9F788B2C3C32}" type="presParOf" srcId="{6EB126B9-9656-419B-9881-B7D73B76F175}" destId="{9F273F57-BAE2-4649-8CC0-59AD5036196C}" srcOrd="0" destOrd="0" presId="urn:microsoft.com/office/officeart/2005/8/layout/hList1"/>
    <dgm:cxn modelId="{54AFA558-4F7A-4C88-BC89-4AB02B847097}" type="presParOf" srcId="{9F273F57-BAE2-4649-8CC0-59AD5036196C}" destId="{804C5CFC-E3E4-4F2A-A738-47CED3DC9B98}" srcOrd="0" destOrd="0" presId="urn:microsoft.com/office/officeart/2005/8/layout/hList1"/>
    <dgm:cxn modelId="{D341AAEC-E5FA-40FC-BC09-575EF0D3B3D3}" type="presParOf" srcId="{9F273F57-BAE2-4649-8CC0-59AD5036196C}" destId="{801071CC-C010-4637-AF7C-1BA528F6F5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5A564-154C-492E-81E2-E88251EDA45E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C7A3-E4F4-40C6-A1E3-2D3D8AF2F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24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11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19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3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2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5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68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3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0842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8B7B-2BA8-4C00-BF73-A0D02EE0F40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0CED-39FC-4E4A-8EBE-E4BB716E4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32692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05064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6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pdf/10.1080/0729436990180105?needAccess=true" TargetMode="External"/><Relationship Id="rId2" Type="http://schemas.openxmlformats.org/officeDocument/2006/relationships/hyperlink" Target="https://www.redalyc.org/pdf/3333/33332910000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72045"/>
            <a:ext cx="9144000" cy="1145827"/>
          </a:xfrm>
        </p:spPr>
        <p:txBody>
          <a:bodyPr>
            <a:normAutofit/>
          </a:bodyPr>
          <a:lstStyle/>
          <a:p>
            <a:r>
              <a:rPr lang="pt-BR" altLang="pt-BR" sz="4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 por Competências</a:t>
            </a:r>
            <a:endParaRPr lang="pt-BR" altLang="pt-BR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04903"/>
            <a:ext cx="9144000" cy="952428"/>
          </a:xfrm>
        </p:spPr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Profª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Dra. Isabela Crespo Caldeira</a:t>
            </a:r>
            <a:endParaRPr lang="pt-BR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pt-BR" altLang="pt-BR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Feedback </a:t>
            </a:r>
            <a: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  <a:t>de avaliações</a:t>
            </a:r>
            <a:b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856" y="4267199"/>
            <a:ext cx="10710610" cy="24050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pt-BR" altLang="pt-BR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dirty="0" smtClean="0">
                <a:solidFill>
                  <a:srgbClr val="002060"/>
                </a:solidFill>
                <a:cs typeface="Calibri" panose="020F0502020204030204" pitchFamily="34" charset="0"/>
              </a:rPr>
              <a:t>* </a:t>
            </a:r>
            <a:r>
              <a:rPr lang="pt-BR" altLang="pt-BR" dirty="0">
                <a:solidFill>
                  <a:srgbClr val="002060"/>
                </a:solidFill>
                <a:cs typeface="Calibri" panose="020F0502020204030204" pitchFamily="34" charset="0"/>
              </a:rPr>
              <a:t>Individuais – </a:t>
            </a:r>
            <a:r>
              <a:rPr lang="pt-BR" altLang="pt-BR" dirty="0" smtClean="0">
                <a:solidFill>
                  <a:srgbClr val="002060"/>
                </a:solidFill>
                <a:cs typeface="Calibri" panose="020F0502020204030204" pitchFamily="34" charset="0"/>
              </a:rPr>
              <a:t>Atividades individuais.</a:t>
            </a:r>
            <a:endParaRPr lang="pt-BR" altLang="pt-BR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dirty="0" smtClean="0">
                <a:solidFill>
                  <a:srgbClr val="002060"/>
                </a:solidFill>
                <a:cs typeface="Calibri" panose="020F0502020204030204" pitchFamily="34" charset="0"/>
              </a:rPr>
              <a:t>* </a:t>
            </a:r>
            <a:r>
              <a:rPr lang="pt-BR" altLang="pt-BR" dirty="0">
                <a:solidFill>
                  <a:srgbClr val="002060"/>
                </a:solidFill>
                <a:cs typeface="Calibri" panose="020F0502020204030204" pitchFamily="34" charset="0"/>
              </a:rPr>
              <a:t>Coletivos – Discussões em </a:t>
            </a:r>
            <a:r>
              <a:rPr lang="pt-BR" altLang="pt-BR" dirty="0" smtClean="0">
                <a:solidFill>
                  <a:srgbClr val="002060"/>
                </a:solidFill>
                <a:cs typeface="Calibri" panose="020F0502020204030204" pitchFamily="34" charset="0"/>
              </a:rPr>
              <a:t>aula, Seminários.</a:t>
            </a:r>
            <a:endParaRPr lang="pt-BR" altLang="pt-BR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002060"/>
                </a:solidFill>
                <a:cs typeface="Calibri" panose="020F0502020204030204" pitchFamily="34" charset="0"/>
              </a:rPr>
              <a:t>* </a:t>
            </a:r>
            <a:r>
              <a:rPr lang="pt-BR" altLang="pt-BR" dirty="0" err="1">
                <a:solidFill>
                  <a:srgbClr val="002060"/>
                </a:solidFill>
                <a:cs typeface="Calibri" panose="020F0502020204030204" pitchFamily="34" charset="0"/>
              </a:rPr>
              <a:t>Refacção</a:t>
            </a:r>
            <a:r>
              <a:rPr lang="pt-BR" altLang="pt-BR" dirty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r>
              <a:rPr lang="pt-BR" altLang="pt-BR" dirty="0" smtClean="0">
                <a:solidFill>
                  <a:srgbClr val="002060"/>
                </a:solidFill>
                <a:cs typeface="Calibri" panose="020F0502020204030204" pitchFamily="34" charset="0"/>
              </a:rPr>
              <a:t>– Projetos.  </a:t>
            </a:r>
            <a:endParaRPr lang="pt-BR" altLang="pt-BR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endParaRPr lang="pt-BR" dirty="0" smtClean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28649" y="1400175"/>
            <a:ext cx="10487025" cy="28670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“</a:t>
            </a:r>
            <a:r>
              <a:rPr lang="pt-BR" sz="2800" b="1" dirty="0" smtClean="0">
                <a:solidFill>
                  <a:srgbClr val="002060"/>
                </a:solidFill>
              </a:rPr>
              <a:t>Uma ferramenta para formar, informar e motivar”</a:t>
            </a:r>
          </a:p>
          <a:p>
            <a:pPr algn="just"/>
            <a:endParaRPr lang="pt-BR" sz="2800" dirty="0">
              <a:solidFill>
                <a:srgbClr val="00206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1. </a:t>
            </a:r>
            <a:r>
              <a:rPr lang="pt-BR" sz="2800" dirty="0">
                <a:solidFill>
                  <a:srgbClr val="002060"/>
                </a:solidFill>
              </a:rPr>
              <a:t>A</a:t>
            </a:r>
            <a:r>
              <a:rPr lang="pt-BR" sz="2800" dirty="0" smtClean="0">
                <a:solidFill>
                  <a:srgbClr val="002060"/>
                </a:solidFill>
              </a:rPr>
              <a:t>ção </a:t>
            </a:r>
            <a:r>
              <a:rPr lang="pt-BR" sz="2800" dirty="0">
                <a:solidFill>
                  <a:srgbClr val="002060"/>
                </a:solidFill>
              </a:rPr>
              <a:t>que contribui para o alcance dos resultados </a:t>
            </a:r>
            <a:r>
              <a:rPr lang="pt-BR" sz="2800" dirty="0" smtClean="0">
                <a:solidFill>
                  <a:srgbClr val="002060"/>
                </a:solidFill>
              </a:rPr>
              <a:t>esperados.</a:t>
            </a:r>
            <a:endParaRPr lang="pt-BR" sz="2800" dirty="0">
              <a:solidFill>
                <a:srgbClr val="002060"/>
              </a:solidFill>
            </a:endParaRPr>
          </a:p>
          <a:p>
            <a:pPr algn="just"/>
            <a:endParaRPr lang="pt-BR" sz="2800" dirty="0" smtClean="0">
              <a:solidFill>
                <a:srgbClr val="00206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2. Informar </a:t>
            </a:r>
            <a:r>
              <a:rPr lang="pt-BR" sz="2800" dirty="0">
                <a:solidFill>
                  <a:srgbClr val="002060"/>
                </a:solidFill>
              </a:rPr>
              <a:t>o aluno acerca da qualidade do trabalho desenvolvido é um componente importante no caminho da </a:t>
            </a:r>
            <a:r>
              <a:rPr lang="pt-BR" sz="2800" dirty="0" smtClean="0">
                <a:solidFill>
                  <a:srgbClr val="002060"/>
                </a:solidFill>
              </a:rPr>
              <a:t>aprendizagem.</a:t>
            </a:r>
            <a:endParaRPr lang="pt-BR" sz="2800" dirty="0">
              <a:solidFill>
                <a:srgbClr val="002060"/>
              </a:solidFill>
            </a:endParaRPr>
          </a:p>
          <a:p>
            <a:pPr algn="r"/>
            <a:r>
              <a:rPr lang="pt-BR" sz="1600" dirty="0" smtClean="0">
                <a:solidFill>
                  <a:srgbClr val="002060"/>
                </a:solidFill>
              </a:rPr>
              <a:t>ALVAREZ, 2005</a:t>
            </a:r>
            <a:endParaRPr lang="pt-B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+mn-lt"/>
              </a:rPr>
              <a:t>Referências Bibliográficas</a:t>
            </a: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5064" y="1368424"/>
            <a:ext cx="11410699" cy="50323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dirty="0" smtClean="0">
                <a:solidFill>
                  <a:srgbClr val="002060"/>
                </a:solidFill>
              </a:rPr>
              <a:t>ÁLVAREZ </a:t>
            </a:r>
            <a:r>
              <a:rPr lang="es-ES" sz="2000" dirty="0">
                <a:solidFill>
                  <a:srgbClr val="002060"/>
                </a:solidFill>
              </a:rPr>
              <a:t>V, </a:t>
            </a:r>
            <a:r>
              <a:rPr lang="es-ES" sz="2000" dirty="0" smtClean="0">
                <a:solidFill>
                  <a:srgbClr val="002060"/>
                </a:solidFill>
              </a:rPr>
              <a:t>Ibis. Evaluación como situación de aprendizaje o evaluación auténtica. </a:t>
            </a:r>
            <a:r>
              <a:rPr lang="es-ES" sz="2000" b="1" dirty="0" smtClean="0">
                <a:solidFill>
                  <a:srgbClr val="002060"/>
                </a:solidFill>
              </a:rPr>
              <a:t>Perspectiva Educacional. </a:t>
            </a:r>
            <a:r>
              <a:rPr lang="es-ES" sz="2000" b="1" dirty="0">
                <a:solidFill>
                  <a:srgbClr val="002060"/>
                </a:solidFill>
              </a:rPr>
              <a:t>Formación de Profesores</a:t>
            </a:r>
            <a:r>
              <a:rPr lang="es-ES" sz="2000" dirty="0">
                <a:solidFill>
                  <a:srgbClr val="002060"/>
                </a:solidFill>
              </a:rPr>
              <a:t>, </a:t>
            </a:r>
            <a:r>
              <a:rPr lang="es-ES" sz="2000" dirty="0" smtClean="0">
                <a:solidFill>
                  <a:srgbClr val="002060"/>
                </a:solidFill>
              </a:rPr>
              <a:t>nº45, </a:t>
            </a:r>
            <a:r>
              <a:rPr lang="es-ES" sz="2000" dirty="0">
                <a:solidFill>
                  <a:srgbClr val="002060"/>
                </a:solidFill>
              </a:rPr>
              <a:t>2005, pp. 45-68 Pontificia Universidad Católica de Valparaíso Viña del Mar, </a:t>
            </a:r>
            <a:r>
              <a:rPr lang="es-ES" sz="2000" dirty="0" smtClean="0">
                <a:solidFill>
                  <a:srgbClr val="002060"/>
                </a:solidFill>
              </a:rPr>
              <a:t>Chile. </a:t>
            </a:r>
            <a:r>
              <a:rPr lang="es-ES" sz="2000" dirty="0" err="1" smtClean="0">
                <a:solidFill>
                  <a:srgbClr val="002060"/>
                </a:solidFill>
              </a:rPr>
              <a:t>Disponível</a:t>
            </a:r>
            <a:r>
              <a:rPr lang="es-ES" sz="2000" dirty="0" smtClean="0">
                <a:solidFill>
                  <a:srgbClr val="002060"/>
                </a:solidFill>
              </a:rPr>
              <a:t> </a:t>
            </a:r>
            <a:r>
              <a:rPr lang="es-ES" sz="2000" dirty="0" err="1" smtClean="0">
                <a:solidFill>
                  <a:srgbClr val="002060"/>
                </a:solidFill>
              </a:rPr>
              <a:t>em</a:t>
            </a:r>
            <a:r>
              <a:rPr lang="es-ES" sz="2000" dirty="0" smtClean="0">
                <a:solidFill>
                  <a:srgbClr val="002060"/>
                </a:solidFill>
              </a:rPr>
              <a:t> </a:t>
            </a:r>
            <a:r>
              <a:rPr lang="pt-BR" sz="2000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pt-BR" sz="2000" dirty="0" smtClean="0">
                <a:solidFill>
                  <a:srgbClr val="002060"/>
                </a:solidFill>
                <a:hlinkClick r:id="rId2"/>
              </a:rPr>
              <a:t>www.redalyc.org/pdf/3333/333329100004.pdf</a:t>
            </a:r>
            <a:r>
              <a:rPr lang="pt-BR" sz="2000" dirty="0" smtClean="0">
                <a:solidFill>
                  <a:srgbClr val="002060"/>
                </a:solidFill>
              </a:rPr>
              <a:t>. Data de acesso: 10 fevereiro 2020.</a:t>
            </a:r>
            <a:endParaRPr lang="pt-BR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BIGGS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John. </a:t>
            </a:r>
            <a:r>
              <a:rPr lang="en-US" sz="2000" dirty="0">
                <a:solidFill>
                  <a:srgbClr val="002060"/>
                </a:solidFill>
              </a:rPr>
              <a:t>What the student does: teaching for enhanced learning. </a:t>
            </a:r>
            <a:r>
              <a:rPr lang="en-US" sz="2000" b="1" dirty="0">
                <a:solidFill>
                  <a:srgbClr val="002060"/>
                </a:solidFill>
              </a:rPr>
              <a:t>Higher Education Research &amp; Development</a:t>
            </a:r>
            <a:r>
              <a:rPr lang="en-US" sz="2000" dirty="0">
                <a:solidFill>
                  <a:srgbClr val="002060"/>
                </a:solidFill>
              </a:rPr>
              <a:t>, Taylor &amp; Francis, London, England, v. 18, n. 1, p. 57-75, 1999. </a:t>
            </a:r>
            <a:r>
              <a:rPr lang="en-US" sz="2000" dirty="0" err="1" smtClean="0">
                <a:solidFill>
                  <a:srgbClr val="002060"/>
                </a:solidFill>
              </a:rPr>
              <a:t>Disponível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em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pt-BR" sz="2000" dirty="0">
                <a:solidFill>
                  <a:srgbClr val="002060"/>
                </a:solidFill>
                <a:hlinkClick r:id="rId3"/>
              </a:rPr>
              <a:t>https://</a:t>
            </a:r>
            <a:r>
              <a:rPr lang="pt-BR" sz="2000" dirty="0" smtClean="0">
                <a:solidFill>
                  <a:srgbClr val="002060"/>
                </a:solidFill>
                <a:hlinkClick r:id="rId3"/>
              </a:rPr>
              <a:t>www.tandfonline.com/doi/pdf/10.1080/0729436990180105?needAccess=true</a:t>
            </a:r>
            <a:r>
              <a:rPr lang="pt-BR" sz="2000" dirty="0" smtClean="0">
                <a:solidFill>
                  <a:srgbClr val="002060"/>
                </a:solidFill>
              </a:rPr>
              <a:t>. Data de acesso: </a:t>
            </a:r>
            <a:r>
              <a:rPr lang="pt-BR" sz="2000" dirty="0">
                <a:solidFill>
                  <a:srgbClr val="002060"/>
                </a:solidFill>
              </a:rPr>
              <a:t>10 fevereiro </a:t>
            </a:r>
            <a:r>
              <a:rPr lang="pt-BR" sz="2000" dirty="0" smtClean="0">
                <a:solidFill>
                  <a:srgbClr val="002060"/>
                </a:solidFill>
              </a:rPr>
              <a:t>2020.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002060"/>
                </a:solidFill>
              </a:rPr>
              <a:t>KOZANITIS, </a:t>
            </a:r>
            <a:r>
              <a:rPr lang="pt-BR" sz="2000" dirty="0" err="1" smtClean="0">
                <a:solidFill>
                  <a:srgbClr val="002060"/>
                </a:solidFill>
              </a:rPr>
              <a:t>Anastassis</a:t>
            </a:r>
            <a:r>
              <a:rPr lang="pt-BR" sz="2000" dirty="0" smtClean="0">
                <a:solidFill>
                  <a:srgbClr val="002060"/>
                </a:solidFill>
              </a:rPr>
              <a:t>.</a:t>
            </a:r>
            <a:r>
              <a:rPr lang="es-ES" sz="2000" dirty="0" smtClean="0">
                <a:solidFill>
                  <a:srgbClr val="002060"/>
                </a:solidFill>
              </a:rPr>
              <a:t> </a:t>
            </a:r>
            <a:r>
              <a:rPr lang="es-ES" sz="2000" b="1" dirty="0" smtClean="0">
                <a:solidFill>
                  <a:srgbClr val="002060"/>
                </a:solidFill>
              </a:rPr>
              <a:t>Evaluación autentica en un contexto de aprendizaje activo: Conceptos teóricos y herramientas practicas</a:t>
            </a:r>
            <a:r>
              <a:rPr lang="es-ES" sz="2000" dirty="0" smtClean="0">
                <a:solidFill>
                  <a:srgbClr val="002060"/>
                </a:solidFill>
              </a:rPr>
              <a:t>. </a:t>
            </a:r>
            <a:r>
              <a:rPr lang="pt-BR" sz="2000" dirty="0" smtClean="0">
                <a:solidFill>
                  <a:srgbClr val="002060"/>
                </a:solidFill>
              </a:rPr>
              <a:t> Curso STHEM Brasil. Lorena – SP. (31 de mai. 2017). </a:t>
            </a:r>
          </a:p>
          <a:p>
            <a:pPr marL="0" indent="0" algn="just">
              <a:buNone/>
            </a:pPr>
            <a:endParaRPr lang="pt-BR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002060"/>
                </a:solidFill>
              </a:rPr>
              <a:t>MENDONÇA</a:t>
            </a:r>
            <a:r>
              <a:rPr lang="pt-BR" sz="2000" dirty="0">
                <a:solidFill>
                  <a:srgbClr val="002060"/>
                </a:solidFill>
              </a:rPr>
              <a:t>, </a:t>
            </a:r>
            <a:r>
              <a:rPr lang="pt-BR" sz="2000" dirty="0" smtClean="0">
                <a:solidFill>
                  <a:srgbClr val="002060"/>
                </a:solidFill>
              </a:rPr>
              <a:t>Andrea Pereira. Alinhamento </a:t>
            </a:r>
            <a:r>
              <a:rPr lang="pt-BR" sz="2000" dirty="0">
                <a:solidFill>
                  <a:srgbClr val="002060"/>
                </a:solidFill>
              </a:rPr>
              <a:t>Construtivo: Fundamentos e Aplicações. In: Gonzaga. A. M. (Org.). In: </a:t>
            </a:r>
            <a:r>
              <a:rPr lang="pt-BR" sz="2000" b="1" dirty="0">
                <a:solidFill>
                  <a:srgbClr val="002060"/>
                </a:solidFill>
              </a:rPr>
              <a:t>Formação de Professores no Ensino Tecnológico: Fundamentos e Desafios. </a:t>
            </a:r>
            <a:r>
              <a:rPr lang="pt-BR" sz="2000" dirty="0">
                <a:solidFill>
                  <a:srgbClr val="002060"/>
                </a:solidFill>
              </a:rPr>
              <a:t>1ª ed. Curitiba: CRV, </a:t>
            </a:r>
            <a:r>
              <a:rPr lang="pt-BR" sz="2000" dirty="0" smtClean="0">
                <a:solidFill>
                  <a:srgbClr val="002060"/>
                </a:solidFill>
              </a:rPr>
              <a:t>p</a:t>
            </a:r>
            <a:r>
              <a:rPr lang="pt-BR" sz="2000" dirty="0">
                <a:solidFill>
                  <a:srgbClr val="002060"/>
                </a:solidFill>
              </a:rPr>
              <a:t>. 109-130</a:t>
            </a:r>
            <a:r>
              <a:rPr lang="pt-BR" sz="2000" dirty="0" smtClean="0">
                <a:solidFill>
                  <a:srgbClr val="002060"/>
                </a:solidFill>
              </a:rPr>
              <a:t>. </a:t>
            </a:r>
            <a:r>
              <a:rPr lang="pt-BR" sz="2000" smtClean="0">
                <a:solidFill>
                  <a:srgbClr val="002060"/>
                </a:solidFill>
              </a:rPr>
              <a:t>2015</a:t>
            </a:r>
            <a:r>
              <a:rPr lang="pt-BR" sz="2000">
                <a:solidFill>
                  <a:srgbClr val="002060"/>
                </a:solidFill>
              </a:rPr>
              <a:t>.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3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>
                <a:solidFill>
                  <a:srgbClr val="002060"/>
                </a:solidFill>
              </a:rPr>
              <a:t>Obrigada!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002060"/>
                </a:solidFill>
              </a:rPr>
              <a:t>icaldeira@unileste.edu.br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+mn-lt"/>
              </a:rPr>
              <a:t>A proposta de discussão</a:t>
            </a:r>
            <a:endParaRPr lang="pt-BR" sz="4000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473546"/>
              </p:ext>
            </p:extLst>
          </p:nvPr>
        </p:nvGraphicFramePr>
        <p:xfrm>
          <a:off x="31296" y="1233488"/>
          <a:ext cx="12030075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1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67937" y="148599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rgbClr val="002060"/>
                </a:solidFill>
              </a:rPr>
              <a:t>“Cada competência configurada como </a:t>
            </a:r>
            <a:r>
              <a:rPr lang="pt-BR" dirty="0">
                <a:solidFill>
                  <a:srgbClr val="002060"/>
                </a:solidFill>
              </a:rPr>
              <a:t>habilidades práticas, motivações, atitudes, </a:t>
            </a:r>
            <a:r>
              <a:rPr lang="pt-BR" dirty="0" smtClean="0">
                <a:solidFill>
                  <a:srgbClr val="002060"/>
                </a:solidFill>
              </a:rPr>
              <a:t>orientações de normas </a:t>
            </a:r>
            <a:r>
              <a:rPr lang="pt-BR" dirty="0">
                <a:solidFill>
                  <a:srgbClr val="002060"/>
                </a:solidFill>
              </a:rPr>
              <a:t>sociais </a:t>
            </a:r>
            <a:r>
              <a:rPr lang="pt-BR" dirty="0" smtClean="0">
                <a:solidFill>
                  <a:srgbClr val="002060"/>
                </a:solidFill>
              </a:rPr>
              <a:t>que</a:t>
            </a:r>
            <a:r>
              <a:rPr lang="pt-BR" dirty="0">
                <a:solidFill>
                  <a:srgbClr val="002060"/>
                </a:solidFill>
              </a:rPr>
              <a:t>, como um todo, </a:t>
            </a:r>
            <a:r>
              <a:rPr lang="pt-BR" dirty="0" smtClean="0">
                <a:solidFill>
                  <a:srgbClr val="002060"/>
                </a:solidFill>
              </a:rPr>
              <a:t>devem ser mobilizadas no estudante para ele atuar efetivamente, relacionando-as </a:t>
            </a:r>
            <a:r>
              <a:rPr lang="pt-BR" dirty="0">
                <a:solidFill>
                  <a:srgbClr val="002060"/>
                </a:solidFill>
              </a:rPr>
              <a:t>com </a:t>
            </a:r>
            <a:r>
              <a:rPr lang="pt-BR" dirty="0" smtClean="0">
                <a:solidFill>
                  <a:srgbClr val="002060"/>
                </a:solidFill>
              </a:rPr>
              <a:t>as demandas </a:t>
            </a:r>
            <a:r>
              <a:rPr lang="pt-BR" dirty="0">
                <a:solidFill>
                  <a:srgbClr val="002060"/>
                </a:solidFill>
              </a:rPr>
              <a:t>da prática </a:t>
            </a:r>
            <a:r>
              <a:rPr lang="pt-BR" dirty="0" smtClean="0">
                <a:solidFill>
                  <a:srgbClr val="002060"/>
                </a:solidFill>
              </a:rPr>
              <a:t>social”.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>
                <a:solidFill>
                  <a:srgbClr val="002060"/>
                </a:solidFill>
              </a:rPr>
              <a:t>ALVAREZ, 2005</a:t>
            </a:r>
            <a:endParaRPr lang="pt-B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6884"/>
            <a:ext cx="10920664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+mn-lt"/>
              </a:rPr>
              <a:t>Perfil do Egresso e Competências do curso</a:t>
            </a:r>
            <a:endParaRPr lang="pt-BR" sz="4000" dirty="0">
              <a:latin typeface="+mn-lt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159056" y="1268143"/>
            <a:ext cx="3798093" cy="1123598"/>
          </a:xfrm>
          <a:custGeom>
            <a:avLst/>
            <a:gdLst>
              <a:gd name="connsiteX0" fmla="*/ 0 w 3798093"/>
              <a:gd name="connsiteY0" fmla="*/ 0 h 1123598"/>
              <a:gd name="connsiteX1" fmla="*/ 3798093 w 3798093"/>
              <a:gd name="connsiteY1" fmla="*/ 0 h 1123598"/>
              <a:gd name="connsiteX2" fmla="*/ 3798093 w 3798093"/>
              <a:gd name="connsiteY2" fmla="*/ 1123598 h 1123598"/>
              <a:gd name="connsiteX3" fmla="*/ 0 w 3798093"/>
              <a:gd name="connsiteY3" fmla="*/ 1123598 h 1123598"/>
              <a:gd name="connsiteX4" fmla="*/ 0 w 3798093"/>
              <a:gd name="connsiteY4" fmla="*/ 0 h 112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8093" h="1123598">
                <a:moveTo>
                  <a:pt x="0" y="0"/>
                </a:moveTo>
                <a:lnTo>
                  <a:pt x="3798093" y="0"/>
                </a:lnTo>
                <a:lnTo>
                  <a:pt x="3798093" y="1123598"/>
                </a:lnTo>
                <a:lnTo>
                  <a:pt x="0" y="1123598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kern="1200" dirty="0" smtClean="0"/>
              <a:t>Perfil do Egresso</a:t>
            </a:r>
            <a:endParaRPr lang="pt-BR" sz="2400" b="1" kern="1200" dirty="0"/>
          </a:p>
        </p:txBody>
      </p:sp>
      <p:sp>
        <p:nvSpPr>
          <p:cNvPr id="14" name="Forma Livre 13"/>
          <p:cNvSpPr/>
          <p:nvPr/>
        </p:nvSpPr>
        <p:spPr>
          <a:xfrm>
            <a:off x="159056" y="2369691"/>
            <a:ext cx="3798093" cy="4031103"/>
          </a:xfrm>
          <a:custGeom>
            <a:avLst/>
            <a:gdLst>
              <a:gd name="connsiteX0" fmla="*/ 0 w 3798093"/>
              <a:gd name="connsiteY0" fmla="*/ 0 h 3069346"/>
              <a:gd name="connsiteX1" fmla="*/ 3798093 w 3798093"/>
              <a:gd name="connsiteY1" fmla="*/ 0 h 3069346"/>
              <a:gd name="connsiteX2" fmla="*/ 3798093 w 3798093"/>
              <a:gd name="connsiteY2" fmla="*/ 3069346 h 3069346"/>
              <a:gd name="connsiteX3" fmla="*/ 0 w 3798093"/>
              <a:gd name="connsiteY3" fmla="*/ 3069346 h 3069346"/>
              <a:gd name="connsiteX4" fmla="*/ 0 w 3798093"/>
              <a:gd name="connsiteY4" fmla="*/ 0 h 306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8093" h="3069346">
                <a:moveTo>
                  <a:pt x="0" y="0"/>
                </a:moveTo>
                <a:lnTo>
                  <a:pt x="3798093" y="0"/>
                </a:lnTo>
                <a:lnTo>
                  <a:pt x="3798093" y="3069346"/>
                </a:lnTo>
                <a:lnTo>
                  <a:pt x="0" y="306934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0" lvl="1" algn="just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200" kern="1200" dirty="0" smtClean="0">
                <a:solidFill>
                  <a:srgbClr val="002060"/>
                </a:solidFill>
              </a:rPr>
              <a:t>Biólogo capaz de </a:t>
            </a:r>
            <a:r>
              <a:rPr lang="af-ZA" sz="2200" b="1" kern="1200" dirty="0" smtClean="0">
                <a:solidFill>
                  <a:srgbClr val="002060"/>
                </a:solidFill>
              </a:rPr>
              <a:t>PLANEJAR</a:t>
            </a:r>
            <a:r>
              <a:rPr lang="af-ZA" sz="2200" kern="1200" dirty="0" smtClean="0">
                <a:solidFill>
                  <a:srgbClr val="002060"/>
                </a:solidFill>
              </a:rPr>
              <a:t>, </a:t>
            </a:r>
            <a:r>
              <a:rPr lang="af-ZA" sz="2200" b="1" kern="1200" dirty="0" smtClean="0">
                <a:solidFill>
                  <a:srgbClr val="002060"/>
                </a:solidFill>
              </a:rPr>
              <a:t>GERENCIAR</a:t>
            </a:r>
            <a:r>
              <a:rPr lang="af-ZA" sz="2200" kern="1200" dirty="0" smtClean="0">
                <a:solidFill>
                  <a:srgbClr val="002060"/>
                </a:solidFill>
              </a:rPr>
              <a:t> e </a:t>
            </a:r>
            <a:r>
              <a:rPr lang="af-ZA" sz="2200" b="1" kern="1200" dirty="0" smtClean="0">
                <a:solidFill>
                  <a:srgbClr val="002060"/>
                </a:solidFill>
              </a:rPr>
              <a:t>EXECUTAR</a:t>
            </a:r>
            <a:r>
              <a:rPr lang="af-ZA" sz="2200" kern="1200" dirty="0" smtClean="0">
                <a:solidFill>
                  <a:srgbClr val="002060"/>
                </a:solidFill>
              </a:rPr>
              <a:t> projetos com vistas à conservação e gestão ambiental. </a:t>
            </a:r>
            <a:r>
              <a:rPr lang="af-ZA" sz="2200" b="1" kern="1200" dirty="0" smtClean="0">
                <a:solidFill>
                  <a:srgbClr val="002060"/>
                </a:solidFill>
              </a:rPr>
              <a:t>ANALISAR</a:t>
            </a:r>
            <a:r>
              <a:rPr lang="af-ZA" sz="2200" kern="1200" dirty="0" smtClean="0">
                <a:solidFill>
                  <a:srgbClr val="002060"/>
                </a:solidFill>
              </a:rPr>
              <a:t> e </a:t>
            </a:r>
            <a:r>
              <a:rPr lang="af-ZA" sz="2200" b="1" kern="1200" dirty="0" smtClean="0">
                <a:solidFill>
                  <a:srgbClr val="002060"/>
                </a:solidFill>
              </a:rPr>
              <a:t>CRIAR</a:t>
            </a:r>
            <a:r>
              <a:rPr lang="af-ZA" sz="2200" kern="1200" dirty="0" smtClean="0">
                <a:solidFill>
                  <a:srgbClr val="002060"/>
                </a:solidFill>
              </a:rPr>
              <a:t> soluções frente às alterações que as mudanças ambientais promovem nos organismos, com visão empreendedora considerando os valores éticos</a:t>
            </a:r>
            <a:r>
              <a:rPr lang="pt-BR" sz="2200" dirty="0">
                <a:solidFill>
                  <a:srgbClr val="002060"/>
                </a:solidFill>
              </a:rPr>
              <a:t>.</a:t>
            </a:r>
            <a:endParaRPr lang="pt-BR" sz="2200" kern="1200" dirty="0">
              <a:solidFill>
                <a:srgbClr val="002060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4029808" y="1260383"/>
            <a:ext cx="8014556" cy="1130124"/>
          </a:xfrm>
          <a:custGeom>
            <a:avLst/>
            <a:gdLst>
              <a:gd name="connsiteX0" fmla="*/ 0 w 3798093"/>
              <a:gd name="connsiteY0" fmla="*/ 0 h 547200"/>
              <a:gd name="connsiteX1" fmla="*/ 3798093 w 3798093"/>
              <a:gd name="connsiteY1" fmla="*/ 0 h 547200"/>
              <a:gd name="connsiteX2" fmla="*/ 3798093 w 3798093"/>
              <a:gd name="connsiteY2" fmla="*/ 547200 h 547200"/>
              <a:gd name="connsiteX3" fmla="*/ 0 w 3798093"/>
              <a:gd name="connsiteY3" fmla="*/ 547200 h 547200"/>
              <a:gd name="connsiteX4" fmla="*/ 0 w 3798093"/>
              <a:gd name="connsiteY4" fmla="*/ 0 h 5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8093" h="547200">
                <a:moveTo>
                  <a:pt x="0" y="0"/>
                </a:moveTo>
                <a:lnTo>
                  <a:pt x="3798093" y="0"/>
                </a:lnTo>
                <a:lnTo>
                  <a:pt x="3798093" y="547200"/>
                </a:lnTo>
                <a:lnTo>
                  <a:pt x="0" y="54720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kern="1200" dirty="0" smtClean="0"/>
              <a:t>Competências</a:t>
            </a:r>
            <a:endParaRPr lang="pt-BR" sz="2400" b="1" kern="1200" dirty="0"/>
          </a:p>
        </p:txBody>
      </p:sp>
      <p:sp>
        <p:nvSpPr>
          <p:cNvPr id="16" name="Retângulo 15"/>
          <p:cNvSpPr/>
          <p:nvPr/>
        </p:nvSpPr>
        <p:spPr>
          <a:xfrm>
            <a:off x="4036158" y="2390507"/>
            <a:ext cx="8008206" cy="4031102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CaixaDeTexto 17"/>
          <p:cNvSpPr txBox="1"/>
          <p:nvPr/>
        </p:nvSpPr>
        <p:spPr>
          <a:xfrm>
            <a:off x="4036158" y="2347643"/>
            <a:ext cx="80082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200" dirty="0" smtClean="0">
                <a:solidFill>
                  <a:srgbClr val="002060"/>
                </a:solidFill>
              </a:rPr>
              <a:t>1. Relacionar conhecimentos </a:t>
            </a:r>
            <a:r>
              <a:rPr lang="pt-BR" sz="2200" dirty="0">
                <a:solidFill>
                  <a:srgbClr val="002060"/>
                </a:solidFill>
              </a:rPr>
              <a:t>matemáticos, físicos, químicos, estatísticos, geológicos e </a:t>
            </a:r>
            <a:r>
              <a:rPr lang="pt-BR" sz="2200" dirty="0" smtClean="0">
                <a:solidFill>
                  <a:srgbClr val="002060"/>
                </a:solidFill>
              </a:rPr>
              <a:t>ecológicos.</a:t>
            </a:r>
            <a:endParaRPr lang="pt-BR" sz="2200" dirty="0">
              <a:solidFill>
                <a:srgbClr val="002060"/>
              </a:solidFill>
            </a:endParaRPr>
          </a:p>
          <a:p>
            <a:pPr lvl="0" algn="just"/>
            <a:r>
              <a:rPr lang="pt-BR" sz="2200" dirty="0" smtClean="0">
                <a:solidFill>
                  <a:srgbClr val="002060"/>
                </a:solidFill>
              </a:rPr>
              <a:t>2. Discutir </a:t>
            </a:r>
            <a:r>
              <a:rPr lang="pt-BR" sz="2200" dirty="0">
                <a:solidFill>
                  <a:srgbClr val="002060"/>
                </a:solidFill>
              </a:rPr>
              <a:t>os aspectos éticos embasados em princípios filosóficos, sociológicos e </a:t>
            </a:r>
            <a:r>
              <a:rPr lang="pt-BR" sz="2200" dirty="0" smtClean="0">
                <a:solidFill>
                  <a:srgbClr val="002060"/>
                </a:solidFill>
              </a:rPr>
              <a:t>antropológicos.</a:t>
            </a:r>
            <a:endParaRPr lang="pt-BR" sz="2200" dirty="0">
              <a:solidFill>
                <a:srgbClr val="002060"/>
              </a:solidFill>
            </a:endParaRPr>
          </a:p>
          <a:p>
            <a:pPr lvl="0" algn="just"/>
            <a:r>
              <a:rPr lang="pt-BR" sz="2200" dirty="0" smtClean="0">
                <a:solidFill>
                  <a:srgbClr val="002060"/>
                </a:solidFill>
              </a:rPr>
              <a:t>3. Avaliar </a:t>
            </a:r>
            <a:r>
              <a:rPr lang="pt-BR" sz="2200" dirty="0">
                <a:solidFill>
                  <a:srgbClr val="002060"/>
                </a:solidFill>
              </a:rPr>
              <a:t>o funcionamento dos ecossistemas e os impactos causados pelas ações antrópicas.</a:t>
            </a:r>
          </a:p>
          <a:p>
            <a:pPr lvl="0" algn="just"/>
            <a:r>
              <a:rPr lang="pt-BR" sz="2200" dirty="0" smtClean="0">
                <a:solidFill>
                  <a:srgbClr val="002060"/>
                </a:solidFill>
              </a:rPr>
              <a:t>4. Elaborar </a:t>
            </a:r>
            <a:r>
              <a:rPr lang="pt-BR" sz="2200" dirty="0">
                <a:solidFill>
                  <a:srgbClr val="002060"/>
                </a:solidFill>
              </a:rPr>
              <a:t>medidas mitigadoras para solucionar problemas ambientais.</a:t>
            </a:r>
          </a:p>
          <a:p>
            <a:pPr lvl="0" algn="just"/>
            <a:r>
              <a:rPr lang="pt-BR" sz="2200" dirty="0" smtClean="0">
                <a:solidFill>
                  <a:srgbClr val="002060"/>
                </a:solidFill>
              </a:rPr>
              <a:t>5. Desenvolver </a:t>
            </a:r>
            <a:r>
              <a:rPr lang="pt-BR" sz="2200" dirty="0">
                <a:solidFill>
                  <a:srgbClr val="002060"/>
                </a:solidFill>
              </a:rPr>
              <a:t>ações estratégicas para diagnose, prevenção e manejo de doenças transmissíveis ao homem e aos animais.</a:t>
            </a:r>
          </a:p>
          <a:p>
            <a:pPr algn="just"/>
            <a:r>
              <a:rPr lang="pt-BR" sz="2200" dirty="0" smtClean="0">
                <a:solidFill>
                  <a:srgbClr val="002060"/>
                </a:solidFill>
              </a:rPr>
              <a:t>6</a:t>
            </a:r>
            <a:r>
              <a:rPr lang="pt-BR" sz="2200" dirty="0" smtClean="0">
                <a:solidFill>
                  <a:srgbClr val="002060"/>
                </a:solidFill>
              </a:rPr>
              <a:t>. </a:t>
            </a:r>
            <a:r>
              <a:rPr lang="pt-BR" sz="2200" dirty="0" smtClean="0">
                <a:solidFill>
                  <a:srgbClr val="002060"/>
                </a:solidFill>
              </a:rPr>
              <a:t>Criar </a:t>
            </a:r>
            <a:r>
              <a:rPr lang="pt-BR" sz="2200" dirty="0">
                <a:solidFill>
                  <a:srgbClr val="002060"/>
                </a:solidFill>
              </a:rPr>
              <a:t>projetos de gerenciamento, perícias, consultorias, emissão de laudos e pareceres em diferentes contextos.</a:t>
            </a:r>
          </a:p>
        </p:txBody>
      </p:sp>
    </p:spTree>
    <p:extLst>
      <p:ext uri="{BB962C8B-B14F-4D97-AF65-F5344CB8AC3E}">
        <p14:creationId xmlns:p14="http://schemas.microsoft.com/office/powerpoint/2010/main" val="416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2075"/>
            <a:ext cx="10920664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+mn-lt"/>
              </a:rPr>
              <a:t>Alinhamento Construtivo no Curso de Ciências Biológicas</a:t>
            </a: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1233488"/>
            <a:ext cx="12087224" cy="50815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Uma </a:t>
            </a:r>
            <a:r>
              <a:rPr lang="pt-BR" dirty="0">
                <a:solidFill>
                  <a:srgbClr val="002060"/>
                </a:solidFill>
              </a:rPr>
              <a:t>disciplina </a:t>
            </a:r>
            <a:r>
              <a:rPr lang="pt-BR" dirty="0" smtClean="0">
                <a:solidFill>
                  <a:srgbClr val="002060"/>
                </a:solidFill>
              </a:rPr>
              <a:t>é alinhada </a:t>
            </a:r>
            <a:r>
              <a:rPr lang="pt-BR" dirty="0">
                <a:solidFill>
                  <a:srgbClr val="002060"/>
                </a:solidFill>
              </a:rPr>
              <a:t>construtivamente </a:t>
            </a:r>
            <a:r>
              <a:rPr lang="pt-BR" dirty="0" smtClean="0">
                <a:solidFill>
                  <a:srgbClr val="002060"/>
                </a:solidFill>
              </a:rPr>
              <a:t>quando:</a:t>
            </a:r>
          </a:p>
          <a:p>
            <a:pPr marL="514350" indent="-514350" algn="just">
              <a:buAutoNum type="arabicPeriod"/>
            </a:pPr>
            <a:r>
              <a:rPr lang="pt-BR" dirty="0" smtClean="0">
                <a:solidFill>
                  <a:srgbClr val="002060"/>
                </a:solidFill>
              </a:rPr>
              <a:t>Os </a:t>
            </a:r>
            <a:r>
              <a:rPr lang="pt-BR" dirty="0">
                <a:solidFill>
                  <a:srgbClr val="002060"/>
                </a:solidFill>
              </a:rPr>
              <a:t>resultados pretendidos da aprendizagem são explicitamente formulados como </a:t>
            </a:r>
            <a:r>
              <a:rPr lang="pt-BR" dirty="0" smtClean="0">
                <a:solidFill>
                  <a:srgbClr val="002060"/>
                </a:solidFill>
              </a:rPr>
              <a:t>ações</a:t>
            </a:r>
            <a:r>
              <a:rPr lang="pt-BR" dirty="0">
                <a:solidFill>
                  <a:srgbClr val="002060"/>
                </a:solidFill>
              </a:rPr>
              <a:t>.</a:t>
            </a:r>
            <a:endParaRPr lang="pt-BR" dirty="0" smtClean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r>
              <a:rPr lang="pt-BR" dirty="0" smtClean="0">
                <a:solidFill>
                  <a:srgbClr val="002060"/>
                </a:solidFill>
              </a:rPr>
              <a:t>Os </a:t>
            </a:r>
            <a:r>
              <a:rPr lang="pt-BR" dirty="0">
                <a:solidFill>
                  <a:srgbClr val="002060"/>
                </a:solidFill>
              </a:rPr>
              <a:t>resultados pretendidos da aprendizagem são explicitamente comunicados aos estudantes </a:t>
            </a:r>
            <a:r>
              <a:rPr lang="pt-BR" dirty="0" smtClean="0">
                <a:solidFill>
                  <a:srgbClr val="002060"/>
                </a:solidFill>
              </a:rPr>
              <a:t>(na </a:t>
            </a:r>
            <a:r>
              <a:rPr lang="pt-BR" dirty="0">
                <a:solidFill>
                  <a:srgbClr val="002060"/>
                </a:solidFill>
              </a:rPr>
              <a:t>apresentação da disciplina</a:t>
            </a:r>
            <a:r>
              <a:rPr lang="pt-BR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pt-BR" dirty="0" smtClean="0">
                <a:solidFill>
                  <a:srgbClr val="002060"/>
                </a:solidFill>
              </a:rPr>
              <a:t>As </a:t>
            </a:r>
            <a:r>
              <a:rPr lang="pt-BR" dirty="0">
                <a:solidFill>
                  <a:srgbClr val="002060"/>
                </a:solidFill>
              </a:rPr>
              <a:t>atividades de ensino e aprendizagem são consistentes/compatíveis com os resultados pretendidos da </a:t>
            </a:r>
            <a:r>
              <a:rPr lang="pt-BR" dirty="0" smtClean="0">
                <a:solidFill>
                  <a:srgbClr val="002060"/>
                </a:solidFill>
              </a:rPr>
              <a:t>aprendizagem.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As avaliações mensuram precisamente o alcance dos resultados pretendidos da aprendizagem. </a:t>
            </a:r>
            <a:endParaRPr lang="pt-BR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sz="1600" dirty="0" smtClean="0">
                <a:solidFill>
                  <a:srgbClr val="002060"/>
                </a:solidFill>
              </a:rPr>
              <a:t>MENDONÇA, </a:t>
            </a:r>
            <a:r>
              <a:rPr lang="pt-BR" sz="1600" dirty="0" smtClean="0">
                <a:solidFill>
                  <a:srgbClr val="002060"/>
                </a:solidFill>
              </a:rPr>
              <a:t>2015</a:t>
            </a:r>
          </a:p>
          <a:p>
            <a:pPr marL="0" indent="0" algn="r">
              <a:buNone/>
            </a:pPr>
            <a:r>
              <a:rPr lang="pt-BR" sz="1600" dirty="0" smtClean="0">
                <a:solidFill>
                  <a:srgbClr val="002060"/>
                </a:solidFill>
              </a:rPr>
              <a:t>BIGGS, 1999</a:t>
            </a:r>
            <a:endParaRPr lang="pt-BR" sz="1600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pt-BR" sz="16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32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2075"/>
            <a:ext cx="109206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+mn-lt"/>
              </a:rPr>
              <a:t/>
            </a:r>
            <a:br>
              <a:rPr lang="pt-BR" sz="4000" dirty="0" smtClean="0">
                <a:latin typeface="+mn-lt"/>
              </a:rPr>
            </a:br>
            <a:r>
              <a:rPr lang="pt-BR" sz="4000" dirty="0" smtClean="0">
                <a:latin typeface="+mn-lt"/>
              </a:rPr>
              <a:t>Competências </a:t>
            </a:r>
            <a:r>
              <a:rPr lang="pt-BR" sz="4000" dirty="0">
                <a:latin typeface="+mn-lt"/>
              </a:rPr>
              <a:t>do 5º </a:t>
            </a:r>
            <a:r>
              <a:rPr lang="pt-BR" sz="4000" dirty="0" smtClean="0">
                <a:latin typeface="+mn-lt"/>
              </a:rPr>
              <a:t>período</a:t>
            </a:r>
            <a:r>
              <a:rPr lang="pt-BR" sz="4000" dirty="0">
                <a:latin typeface="+mn-lt"/>
              </a:rPr>
              <a:t/>
            </a:r>
            <a:br>
              <a:rPr lang="pt-BR" sz="4000" dirty="0">
                <a:latin typeface="+mn-lt"/>
              </a:rPr>
            </a:b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816" y="1404938"/>
            <a:ext cx="9618935" cy="5210175"/>
          </a:xfrm>
          <a:solidFill>
            <a:schemeClr val="bg1">
              <a:lumMod val="95000"/>
            </a:schemeClr>
          </a:solidFill>
          <a:ln w="666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600" dirty="0" smtClean="0">
                <a:solidFill>
                  <a:srgbClr val="002060"/>
                </a:solidFill>
              </a:rPr>
              <a:t>Analisar </a:t>
            </a:r>
            <a:r>
              <a:rPr lang="pt-BR" sz="2600" dirty="0">
                <a:solidFill>
                  <a:srgbClr val="002060"/>
                </a:solidFill>
              </a:rPr>
              <a:t>os processos envolvidos na </a:t>
            </a:r>
            <a:r>
              <a:rPr lang="pt-BR" sz="2600" dirty="0" smtClean="0">
                <a:solidFill>
                  <a:srgbClr val="002060"/>
                </a:solidFill>
              </a:rPr>
              <a:t>replicação, expressão gênica e mutações.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 smtClean="0">
                <a:solidFill>
                  <a:srgbClr val="002060"/>
                </a:solidFill>
              </a:rPr>
              <a:t>Discutir sobre a história </a:t>
            </a:r>
            <a:r>
              <a:rPr lang="pt-BR" sz="2600" dirty="0">
                <a:solidFill>
                  <a:srgbClr val="002060"/>
                </a:solidFill>
              </a:rPr>
              <a:t>evolutiva e relações de </a:t>
            </a:r>
            <a:r>
              <a:rPr lang="pt-BR" sz="2600" dirty="0" smtClean="0">
                <a:solidFill>
                  <a:srgbClr val="002060"/>
                </a:solidFill>
              </a:rPr>
              <a:t>parentesco das plantas vasculares.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 smtClean="0">
                <a:solidFill>
                  <a:srgbClr val="002060"/>
                </a:solidFill>
              </a:rPr>
              <a:t>Aplicar a sistemática e a taxonomia na definição de </a:t>
            </a:r>
            <a:r>
              <a:rPr lang="pt-BR" sz="2600" dirty="0" err="1" smtClean="0">
                <a:solidFill>
                  <a:srgbClr val="002060"/>
                </a:solidFill>
              </a:rPr>
              <a:t>clados</a:t>
            </a:r>
            <a:r>
              <a:rPr lang="pt-BR" sz="26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>
                <a:solidFill>
                  <a:srgbClr val="002060"/>
                </a:solidFill>
              </a:rPr>
              <a:t>Utilizar os conceitos de melhoramento genético para criar </a:t>
            </a:r>
            <a:r>
              <a:rPr lang="pt-BR" sz="2600" dirty="0" smtClean="0">
                <a:solidFill>
                  <a:srgbClr val="002060"/>
                </a:solidFill>
              </a:rPr>
              <a:t>ações empreendedoras.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 smtClean="0">
                <a:solidFill>
                  <a:srgbClr val="002060"/>
                </a:solidFill>
              </a:rPr>
              <a:t>Identificar </a:t>
            </a:r>
            <a:r>
              <a:rPr lang="pt-BR" sz="2600" dirty="0">
                <a:solidFill>
                  <a:srgbClr val="002060"/>
                </a:solidFill>
              </a:rPr>
              <a:t>os padrões de distribuição das </a:t>
            </a:r>
            <a:r>
              <a:rPr lang="pt-BR" sz="2600" dirty="0" smtClean="0">
                <a:solidFill>
                  <a:srgbClr val="002060"/>
                </a:solidFill>
              </a:rPr>
              <a:t>espécies.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 smtClean="0">
                <a:solidFill>
                  <a:srgbClr val="002060"/>
                </a:solidFill>
              </a:rPr>
              <a:t>Atuar com responsabilidade ética.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 smtClean="0">
                <a:solidFill>
                  <a:srgbClr val="002060"/>
                </a:solidFill>
              </a:rPr>
              <a:t>Agir com empatia e respeito mútuo.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600" dirty="0">
                <a:solidFill>
                  <a:srgbClr val="002060"/>
                </a:solidFill>
              </a:rPr>
              <a:t>Comprometer-se com o </a:t>
            </a:r>
            <a:r>
              <a:rPr lang="pt-BR" sz="2600" dirty="0" smtClean="0">
                <a:solidFill>
                  <a:srgbClr val="002060"/>
                </a:solidFill>
              </a:rPr>
              <a:t>autodesenvolvimento</a:t>
            </a:r>
            <a:r>
              <a:rPr lang="pt-BR" sz="2600" dirty="0">
                <a:solidFill>
                  <a:srgbClr val="002060"/>
                </a:solidFill>
              </a:rPr>
              <a:t>.</a:t>
            </a:r>
            <a:endParaRPr lang="pt-BR" sz="2600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6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8005"/>
            <a:ext cx="10523843" cy="1325563"/>
          </a:xfrm>
        </p:spPr>
        <p:txBody>
          <a:bodyPr>
            <a:normAutofit/>
          </a:bodyPr>
          <a:lstStyle/>
          <a:p>
            <a:pPr lvl="0"/>
            <a:r>
              <a:rPr lang="pt-BR" sz="3900" dirty="0">
                <a:latin typeface="+mn-lt"/>
              </a:rPr>
              <a:t>Quadro de competências Disciplinas </a:t>
            </a:r>
            <a:r>
              <a:rPr lang="pt-BR" sz="3900" dirty="0" smtClean="0">
                <a:latin typeface="+mn-lt"/>
              </a:rPr>
              <a:t>- 5º </a:t>
            </a:r>
            <a:r>
              <a:rPr lang="pt-BR" sz="3900" dirty="0">
                <a:latin typeface="+mn-lt"/>
              </a:rPr>
              <a:t>período</a:t>
            </a:r>
          </a:p>
        </p:txBody>
      </p:sp>
      <p:sp>
        <p:nvSpPr>
          <p:cNvPr id="3" name="Seta para Baixo 2"/>
          <p:cNvSpPr/>
          <p:nvPr/>
        </p:nvSpPr>
        <p:spPr>
          <a:xfrm>
            <a:off x="854689" y="1789514"/>
            <a:ext cx="257174" cy="2823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28613" y="1236441"/>
            <a:ext cx="1428750" cy="414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FEVEREIRO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425244" y="1236441"/>
            <a:ext cx="1428750" cy="414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MARÇO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460980" y="1242219"/>
            <a:ext cx="1428750" cy="414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ABRIL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496716" y="1247666"/>
            <a:ext cx="1428750" cy="414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MAIO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8606540" y="1269755"/>
            <a:ext cx="1428750" cy="414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JUNHO</a:t>
            </a:r>
            <a:endParaRPr lang="pt-BR" b="1" dirty="0">
              <a:solidFill>
                <a:srgbClr val="00206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45202" y="1731918"/>
            <a:ext cx="10378641" cy="50651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145202" y="2078786"/>
            <a:ext cx="1933323" cy="44962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1.Aplicar </a:t>
            </a:r>
            <a:r>
              <a:rPr lang="pt-BR" dirty="0">
                <a:solidFill>
                  <a:srgbClr val="002060"/>
                </a:solidFill>
              </a:rPr>
              <a:t>Técnicas de Coleta, Secagem e Herborização de plantas.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2. Analisar </a:t>
            </a:r>
            <a:r>
              <a:rPr lang="pt-BR" dirty="0">
                <a:solidFill>
                  <a:srgbClr val="002060"/>
                </a:solidFill>
              </a:rPr>
              <a:t>as bases da hereditariedade e da segregação </a:t>
            </a:r>
            <a:r>
              <a:rPr lang="pt-BR" dirty="0" smtClean="0">
                <a:solidFill>
                  <a:srgbClr val="002060"/>
                </a:solidFill>
              </a:rPr>
              <a:t>independente.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3. Aplicar os conceitos relacionados aos </a:t>
            </a:r>
            <a:r>
              <a:rPr lang="pt-BR" dirty="0">
                <a:solidFill>
                  <a:srgbClr val="002060"/>
                </a:solidFill>
              </a:rPr>
              <a:t>mecanismos de evolução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Seta para Baixo 34"/>
          <p:cNvSpPr/>
          <p:nvPr/>
        </p:nvSpPr>
        <p:spPr>
          <a:xfrm>
            <a:off x="3001830" y="1789515"/>
            <a:ext cx="257174" cy="2823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2193423" y="2082661"/>
            <a:ext cx="1771447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1. Criar </a:t>
            </a:r>
            <a:r>
              <a:rPr lang="pt-BR" dirty="0" err="1" smtClean="0">
                <a:solidFill>
                  <a:srgbClr val="002060"/>
                </a:solidFill>
                <a:ea typeface="Arial" panose="020B0604020202020204" pitchFamily="34" charset="0"/>
              </a:rPr>
              <a:t>cladogramas</a:t>
            </a: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 para os grupos de Angiospermas.</a:t>
            </a:r>
          </a:p>
          <a:p>
            <a:pPr algn="just">
              <a:spcAft>
                <a:spcPts val="0"/>
              </a:spcAft>
            </a:pP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2. Analisar </a:t>
            </a:r>
            <a:r>
              <a:rPr lang="pt-BR" dirty="0">
                <a:solidFill>
                  <a:srgbClr val="002060"/>
                </a:solidFill>
                <a:ea typeface="Arial" panose="020B0604020202020204" pitchFamily="34" charset="0"/>
              </a:rPr>
              <a:t>como a variabilidade genética influencia na diversidade e estabilidade das populações.</a:t>
            </a:r>
            <a:endParaRPr lang="pt-BR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3. Aplicar os </a:t>
            </a:r>
            <a:r>
              <a:rPr lang="pt-BR" dirty="0">
                <a:solidFill>
                  <a:srgbClr val="002060"/>
                </a:solidFill>
                <a:ea typeface="Arial" panose="020B0604020202020204" pitchFamily="34" charset="0"/>
              </a:rPr>
              <a:t>modelos de </a:t>
            </a: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seleção.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8" name="Seta para Baixo 37"/>
          <p:cNvSpPr/>
          <p:nvPr/>
        </p:nvSpPr>
        <p:spPr>
          <a:xfrm>
            <a:off x="9260178" y="1842388"/>
            <a:ext cx="257174" cy="2823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Baixo 38"/>
          <p:cNvSpPr/>
          <p:nvPr/>
        </p:nvSpPr>
        <p:spPr>
          <a:xfrm>
            <a:off x="5121727" y="1808389"/>
            <a:ext cx="257174" cy="2823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4077779" y="2099441"/>
            <a:ext cx="2038397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dirty="0" smtClean="0"/>
              <a:t>1</a:t>
            </a:r>
            <a:r>
              <a:rPr lang="pt-BR" dirty="0" smtClean="0">
                <a:solidFill>
                  <a:srgbClr val="002060"/>
                </a:solidFill>
              </a:rPr>
              <a:t>. </a:t>
            </a:r>
            <a:r>
              <a:rPr lang="pt-BR" dirty="0" smtClean="0">
                <a:solidFill>
                  <a:srgbClr val="FF0000"/>
                </a:solidFill>
              </a:rPr>
              <a:t>Aplicar </a:t>
            </a:r>
            <a:r>
              <a:rPr lang="pt-BR" dirty="0">
                <a:solidFill>
                  <a:srgbClr val="FF0000"/>
                </a:solidFill>
              </a:rPr>
              <a:t>as regras de sistemática e taxonomia de plantas </a:t>
            </a:r>
            <a:r>
              <a:rPr lang="pt-BR" dirty="0" smtClean="0">
                <a:solidFill>
                  <a:srgbClr val="FF0000"/>
                </a:solidFill>
              </a:rPr>
              <a:t>vasculares</a:t>
            </a:r>
            <a:r>
              <a:rPr lang="pt-BR" dirty="0" smtClean="0">
                <a:solidFill>
                  <a:srgbClr val="002060"/>
                </a:solidFill>
              </a:rPr>
              <a:t>. </a:t>
            </a:r>
          </a:p>
          <a:p>
            <a:r>
              <a:rPr lang="pt-BR" dirty="0" smtClean="0">
                <a:solidFill>
                  <a:srgbClr val="002060"/>
                </a:solidFill>
              </a:rPr>
              <a:t>2. Discutir sobre as consequências </a:t>
            </a:r>
            <a:r>
              <a:rPr lang="pt-BR" dirty="0">
                <a:solidFill>
                  <a:srgbClr val="002060"/>
                </a:solidFill>
              </a:rPr>
              <a:t>da Deriva Continental e da Glaciações </a:t>
            </a:r>
            <a:r>
              <a:rPr lang="pt-BR" dirty="0" smtClean="0">
                <a:solidFill>
                  <a:srgbClr val="002060"/>
                </a:solidFill>
              </a:rPr>
              <a:t>nas mudanças da </a:t>
            </a:r>
            <a:r>
              <a:rPr lang="pt-BR" dirty="0">
                <a:solidFill>
                  <a:srgbClr val="002060"/>
                </a:solidFill>
              </a:rPr>
              <a:t>diversidade e ambiente da Terra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r>
              <a:rPr lang="pt-BR" dirty="0" smtClean="0">
                <a:solidFill>
                  <a:srgbClr val="002060"/>
                </a:solidFill>
              </a:rPr>
              <a:t>3. Analisar os processos de replicação do DNA.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spcAft>
                <a:spcPts val="0"/>
              </a:spcAft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1" name="Seta para Baixo 40"/>
          <p:cNvSpPr/>
          <p:nvPr/>
        </p:nvSpPr>
        <p:spPr>
          <a:xfrm>
            <a:off x="7163246" y="1821052"/>
            <a:ext cx="257174" cy="2823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6239079" y="2100666"/>
            <a:ext cx="211089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1. Discutir a relação </a:t>
            </a:r>
            <a:r>
              <a:rPr lang="pt-BR" dirty="0">
                <a:solidFill>
                  <a:srgbClr val="002060"/>
                </a:solidFill>
                <a:ea typeface="Arial" panose="020B0604020202020204" pitchFamily="34" charset="0"/>
              </a:rPr>
              <a:t>entre o homem e as plantas</a:t>
            </a: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2.</a:t>
            </a:r>
            <a:r>
              <a:rPr lang="pt-BR" dirty="0" smtClean="0">
                <a:solidFill>
                  <a:srgbClr val="002060"/>
                </a:solidFill>
              </a:rPr>
              <a:t>Reconhecer </a:t>
            </a:r>
            <a:r>
              <a:rPr lang="pt-BR" dirty="0">
                <a:solidFill>
                  <a:srgbClr val="002060"/>
                </a:solidFill>
              </a:rPr>
              <a:t>a origem </a:t>
            </a:r>
            <a:r>
              <a:rPr lang="pt-BR" dirty="0" smtClean="0">
                <a:solidFill>
                  <a:srgbClr val="002060"/>
                </a:solidFill>
              </a:rPr>
              <a:t>dos fenótipos.</a:t>
            </a:r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3. Aplicar </a:t>
            </a:r>
            <a:r>
              <a:rPr lang="pt-BR" dirty="0">
                <a:solidFill>
                  <a:srgbClr val="002060"/>
                </a:solidFill>
                <a:ea typeface="Arial" panose="020B0604020202020204" pitchFamily="34" charset="0"/>
              </a:rPr>
              <a:t>os conceitos de extinção e radiação </a:t>
            </a: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adaptativa.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8446751" y="2147815"/>
            <a:ext cx="2078508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1.Elaborar protocolos para experimentos de melhoramento de cultivos hidropônicos.</a:t>
            </a:r>
            <a:endParaRPr lang="pt-BR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2. Correlacionar </a:t>
            </a:r>
            <a:r>
              <a:rPr lang="pt-BR" dirty="0">
                <a:solidFill>
                  <a:srgbClr val="002060"/>
                </a:solidFill>
                <a:ea typeface="Arial" panose="020B0604020202020204" pitchFamily="34" charset="0"/>
              </a:rPr>
              <a:t>a diversidade das espécies aos diferentes </a:t>
            </a: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biomas.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3. Interpretar </a:t>
            </a:r>
            <a:r>
              <a:rPr lang="pt-BR" dirty="0">
                <a:solidFill>
                  <a:srgbClr val="002060"/>
                </a:solidFill>
                <a:ea typeface="Arial" panose="020B0604020202020204" pitchFamily="34" charset="0"/>
              </a:rPr>
              <a:t>a Teoria da Biogeografia de Ilhas para as áreas de fragmentação </a:t>
            </a:r>
            <a:r>
              <a:rPr lang="pt-BR" dirty="0" smtClean="0">
                <a:solidFill>
                  <a:srgbClr val="002060"/>
                </a:solidFill>
                <a:ea typeface="Arial" panose="020B0604020202020204" pitchFamily="34" charset="0"/>
              </a:rPr>
              <a:t>florestal.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3747557" y="1956649"/>
            <a:ext cx="2391183" cy="1558076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07012252"/>
              </p:ext>
            </p:extLst>
          </p:nvPr>
        </p:nvGraphicFramePr>
        <p:xfrm>
          <a:off x="10555406" y="462608"/>
          <a:ext cx="1522571" cy="253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3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2075"/>
            <a:ext cx="10920664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pt-BR" dirty="0" smtClean="0">
                <a:latin typeface="+mn-lt"/>
                <a:cs typeface="Calibri" panose="020F0502020204030204" pitchFamily="34" charset="0"/>
              </a:rPr>
              <a:t/>
            </a:r>
            <a:br>
              <a:rPr lang="pt-BR" altLang="pt-BR" dirty="0" smtClean="0">
                <a:latin typeface="+mn-lt"/>
                <a:cs typeface="Calibri" panose="020F0502020204030204" pitchFamily="34" charset="0"/>
              </a:rPr>
            </a:br>
            <a:r>
              <a:rPr lang="pt-BR" dirty="0" smtClean="0">
                <a:latin typeface="+mn-lt"/>
              </a:rPr>
              <a:t>Atividades </a:t>
            </a:r>
            <a:r>
              <a:rPr lang="pt-BR" dirty="0">
                <a:latin typeface="+mn-lt"/>
              </a:rPr>
              <a:t>de Ensino e </a:t>
            </a:r>
            <a:r>
              <a:rPr lang="pt-BR" dirty="0" smtClean="0">
                <a:latin typeface="+mn-lt"/>
              </a:rPr>
              <a:t>Aprendizagem</a:t>
            </a:r>
            <a:r>
              <a:rPr lang="pt-BR" dirty="0"/>
              <a:t/>
            </a:r>
            <a:br>
              <a:rPr lang="pt-BR" dirty="0"/>
            </a:br>
            <a: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80458" y="1204930"/>
            <a:ext cx="10155678" cy="1366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defRPr/>
            </a:pPr>
            <a:r>
              <a:rPr lang="pt-BR" sz="24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Disciplina: Diversidade e Sistemática de Plantas Vasculares</a:t>
            </a:r>
          </a:p>
          <a:p>
            <a:pPr lvl="0" algn="ctr">
              <a:lnSpc>
                <a:spcPct val="115000"/>
              </a:lnSpc>
              <a:defRPr/>
            </a:pPr>
            <a:r>
              <a:rPr lang="pt-BR" sz="24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Competência: </a:t>
            </a:r>
            <a:r>
              <a:rPr lang="pt-BR" sz="2400" dirty="0" smtClean="0">
                <a:solidFill>
                  <a:srgbClr val="002060"/>
                </a:solidFill>
                <a:cs typeface="Calibri" panose="020F0502020204030204" pitchFamily="34" charset="0"/>
              </a:rPr>
              <a:t>Aplicar </a:t>
            </a:r>
            <a:r>
              <a:rPr lang="pt-BR" sz="2400" dirty="0">
                <a:solidFill>
                  <a:srgbClr val="002060"/>
                </a:solidFill>
                <a:cs typeface="Calibri" panose="020F0502020204030204" pitchFamily="34" charset="0"/>
              </a:rPr>
              <a:t>as regras de sistemática e taxonomia de plantas vasculares em situações </a:t>
            </a:r>
            <a:r>
              <a:rPr lang="pt-BR" sz="2400" dirty="0" smtClean="0">
                <a:solidFill>
                  <a:srgbClr val="002060"/>
                </a:solidFill>
                <a:cs typeface="Calibri" panose="020F0502020204030204" pitchFamily="34" charset="0"/>
              </a:rPr>
              <a:t>reais</a:t>
            </a:r>
            <a:endParaRPr lang="pt-BR" sz="2400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80458" y="2639564"/>
            <a:ext cx="1680913" cy="41520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Atividades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49688" y="3202484"/>
            <a:ext cx="5886449" cy="72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pt-B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Criação de uma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diagnose de famílias botânicas </a:t>
            </a:r>
            <a:r>
              <a:rPr lang="pt-B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selecionadas em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painel compartilhado no Google </a:t>
            </a:r>
            <a:r>
              <a:rPr lang="pt-B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Apresentações.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649688" y="2690265"/>
            <a:ext cx="5886449" cy="3921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Seminário sobre Angiospermas </a:t>
            </a:r>
            <a:r>
              <a:rPr lang="pt-B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Basais.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649688" y="4053335"/>
            <a:ext cx="5886449" cy="72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Análise das planilhas Censo Arbóreo do Município de Ipatinga.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2254648" y="2766741"/>
            <a:ext cx="2087960" cy="132910"/>
          </a:xfrm>
          <a:prstGeom prst="rightArrow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2214911" y="3582662"/>
            <a:ext cx="2087960" cy="132910"/>
          </a:xfrm>
          <a:prstGeom prst="rightArrow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>
            <a:off x="2294385" y="4312623"/>
            <a:ext cx="2008486" cy="13291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2254648" y="5042584"/>
            <a:ext cx="2087960" cy="13291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4649687" y="4912960"/>
            <a:ext cx="5886449" cy="410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Tabulação dos resultados – </a:t>
            </a:r>
            <a:r>
              <a:rPr lang="pt-BR" b="1" dirty="0" smtClean="0">
                <a:solidFill>
                  <a:srgbClr val="002060"/>
                </a:solidFill>
              </a:rPr>
              <a:t>Análises </a:t>
            </a:r>
            <a:r>
              <a:rPr lang="pt-BR" b="1" dirty="0" smtClean="0">
                <a:solidFill>
                  <a:srgbClr val="002060"/>
                </a:solidFill>
              </a:rPr>
              <a:t>Ecológicas.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2" name="Seta para a Direita 21"/>
          <p:cNvSpPr/>
          <p:nvPr/>
        </p:nvSpPr>
        <p:spPr>
          <a:xfrm>
            <a:off x="2254648" y="5614264"/>
            <a:ext cx="2087960" cy="13291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4649687" y="5418185"/>
            <a:ext cx="5886449" cy="3921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Discussão dos dados – Apresentação oral.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3" name="Seta para a Direita 22"/>
          <p:cNvSpPr/>
          <p:nvPr/>
        </p:nvSpPr>
        <p:spPr>
          <a:xfrm>
            <a:off x="2214911" y="6076180"/>
            <a:ext cx="2087960" cy="13291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4649687" y="5946556"/>
            <a:ext cx="5886449" cy="3921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Produção textual individual – Conclusão.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4741817" y="3931915"/>
            <a:ext cx="5794319" cy="981046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em Curva para Cima 3"/>
          <p:cNvSpPr/>
          <p:nvPr/>
        </p:nvSpPr>
        <p:spPr>
          <a:xfrm>
            <a:off x="10536136" y="4339694"/>
            <a:ext cx="579539" cy="2843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646084" y="3383526"/>
            <a:ext cx="1556836" cy="92333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Aprendizagem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Baseada em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Problemas</a:t>
            </a:r>
            <a:endParaRPr 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241280" cy="1325563"/>
          </a:xfrm>
        </p:spPr>
        <p:txBody>
          <a:bodyPr>
            <a:normAutofit/>
          </a:bodyPr>
          <a:lstStyle/>
          <a:p>
            <a:pPr lvl="0"/>
            <a:r>
              <a:rPr lang="pt-BR" sz="4000" dirty="0">
                <a:latin typeface="+mn-lt"/>
              </a:rPr>
              <a:t>Atividades de </a:t>
            </a:r>
            <a:r>
              <a:rPr lang="pt-BR" sz="4000" dirty="0" smtClean="0">
                <a:latin typeface="+mn-lt"/>
              </a:rPr>
              <a:t>Avaliação</a:t>
            </a:r>
            <a:endParaRPr lang="pt-BR" sz="4000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93000" y="1654171"/>
            <a:ext cx="1499018" cy="2200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Coletar, secar e montar exsicatas para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herborização.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82329" y="1654171"/>
            <a:ext cx="1447800" cy="2201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Identificar os filos de Gimnospermas, conhecer a filogenia do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3075" y="1655759"/>
            <a:ext cx="1554163" cy="22002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Aplicar as regras de sistemática e taxonomia de plantas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situações reais.</a:t>
            </a:r>
            <a:r>
              <a:rPr lang="pt-B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470253" y="1655760"/>
            <a:ext cx="1555750" cy="2200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rgbClr val="002060"/>
                </a:solidFill>
                <a:ea typeface="Arial" panose="020B0604020202020204" pitchFamily="34" charset="0"/>
              </a:rPr>
              <a:t>Discutir </a:t>
            </a:r>
            <a:r>
              <a:rPr lang="pt-BR" sz="1600" b="1" dirty="0" smtClean="0">
                <a:solidFill>
                  <a:srgbClr val="002060"/>
                </a:solidFill>
                <a:ea typeface="Arial" panose="020B0604020202020204" pitchFamily="34" charset="0"/>
              </a:rPr>
              <a:t>a relação entre </a:t>
            </a:r>
            <a:r>
              <a:rPr lang="pt-BR" sz="1600" b="1" dirty="0">
                <a:solidFill>
                  <a:srgbClr val="002060"/>
                </a:solidFill>
                <a:ea typeface="Arial" panose="020B0604020202020204" pitchFamily="34" charset="0"/>
              </a:rPr>
              <a:t>o homem e as </a:t>
            </a:r>
            <a:r>
              <a:rPr lang="pt-BR" sz="1600" b="1" dirty="0" smtClean="0">
                <a:solidFill>
                  <a:srgbClr val="002060"/>
                </a:solidFill>
                <a:ea typeface="Arial" panose="020B0604020202020204" pitchFamily="34" charset="0"/>
              </a:rPr>
              <a:t>plantas.</a:t>
            </a:r>
            <a:endParaRPr lang="pt-BR" sz="1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408296" y="1655762"/>
            <a:ext cx="1627187" cy="22002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Criar um projeto de melhoramento para culturas de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plantas.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04-BALÃO"/>
          <p:cNvSpPr/>
          <p:nvPr/>
        </p:nvSpPr>
        <p:spPr>
          <a:xfrm>
            <a:off x="-32281" y="4001774"/>
            <a:ext cx="2186037" cy="2141850"/>
          </a:xfrm>
          <a:prstGeom prst="wedgeEllipseCallout">
            <a:avLst>
              <a:gd name="adj1" fmla="val 54585"/>
              <a:gd name="adj2" fmla="val -6970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Avaliação:</a:t>
            </a:r>
          </a:p>
          <a:p>
            <a:pPr algn="ctr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Coleta, Herborização e criação e montagem de exsicatas de plantas.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04-BALÃO"/>
          <p:cNvSpPr/>
          <p:nvPr/>
        </p:nvSpPr>
        <p:spPr>
          <a:xfrm>
            <a:off x="2153757" y="4001774"/>
            <a:ext cx="2214563" cy="2141850"/>
          </a:xfrm>
          <a:prstGeom prst="wedgeEllipseCallout">
            <a:avLst>
              <a:gd name="adj1" fmla="val 55146"/>
              <a:gd name="adj2" fmla="val -670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Avaliação:</a:t>
            </a:r>
          </a:p>
          <a:p>
            <a:pPr algn="ctr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Aplicação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chaves de identificação para amostras de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Gimnospermas.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04-BALÃO"/>
          <p:cNvSpPr/>
          <p:nvPr/>
        </p:nvSpPr>
        <p:spPr>
          <a:xfrm>
            <a:off x="4368320" y="4001774"/>
            <a:ext cx="2203930" cy="2141850"/>
          </a:xfrm>
          <a:prstGeom prst="wedgeEllipseCallout">
            <a:avLst>
              <a:gd name="adj1" fmla="val 44159"/>
              <a:gd name="adj2" fmla="val -68373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Avaliação:</a:t>
            </a:r>
          </a:p>
          <a:p>
            <a:pPr algn="ctr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Análise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planilhas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resultados do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Censo Arbóreo.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Discussão dos resultados.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04-BALÃO"/>
          <p:cNvSpPr/>
          <p:nvPr/>
        </p:nvSpPr>
        <p:spPr>
          <a:xfrm>
            <a:off x="6412365" y="4001773"/>
            <a:ext cx="2374448" cy="2141851"/>
          </a:xfrm>
          <a:prstGeom prst="wedgeEllipseCallout">
            <a:avLst>
              <a:gd name="adj1" fmla="val 48771"/>
              <a:gd name="adj2" fmla="val -6733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Avaliação: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Discussão sobre a revolução agrícola e suas influências nas técnicas de melhoramento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atuais.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04-BALÃO"/>
          <p:cNvSpPr/>
          <p:nvPr/>
        </p:nvSpPr>
        <p:spPr>
          <a:xfrm>
            <a:off x="8723633" y="3912869"/>
            <a:ext cx="2311850" cy="2141851"/>
          </a:xfrm>
          <a:prstGeom prst="wedgeEllipseCallout">
            <a:avLst>
              <a:gd name="adj1" fmla="val 40015"/>
              <a:gd name="adj2" fmla="val -6970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Avaliação: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Criação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um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Projeto de melhoramento de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culturas.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1072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Personalizar design</vt:lpstr>
      <vt:lpstr>Tema do Office</vt:lpstr>
      <vt:lpstr>Avaliação por Competências</vt:lpstr>
      <vt:lpstr>A proposta de discussão</vt:lpstr>
      <vt:lpstr>Apresentação do PowerPoint</vt:lpstr>
      <vt:lpstr>Perfil do Egresso e Competências do curso</vt:lpstr>
      <vt:lpstr>Alinhamento Construtivo no Curso de Ciências Biológicas</vt:lpstr>
      <vt:lpstr> Competências do 5º período </vt:lpstr>
      <vt:lpstr>Quadro de competências Disciplinas - 5º período</vt:lpstr>
      <vt:lpstr>  Atividades de Ensino e Aprendizagem  </vt:lpstr>
      <vt:lpstr>Atividades de Avaliação</vt:lpstr>
      <vt:lpstr> Feedback de avaliações </vt:lpstr>
      <vt:lpstr>Referências Bibliográficas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aqui para adicionar um título</dc:title>
  <dc:creator>Hudson Caetano de Salles</dc:creator>
  <cp:lastModifiedBy>Maria Aparecida De Souza Silva</cp:lastModifiedBy>
  <cp:revision>108</cp:revision>
  <dcterms:created xsi:type="dcterms:W3CDTF">2018-04-06T12:34:40Z</dcterms:created>
  <dcterms:modified xsi:type="dcterms:W3CDTF">2020-06-25T11:58:38Z</dcterms:modified>
</cp:coreProperties>
</file>